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95" autoAdjust="0"/>
    <p:restoredTop sz="94660"/>
  </p:normalViewPr>
  <p:slideViewPr>
    <p:cSldViewPr>
      <p:cViewPr varScale="1">
        <p:scale>
          <a:sx n="69" d="100"/>
          <a:sy n="69" d="100"/>
        </p:scale>
        <p:origin x="-71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D0D515B-68DA-46C9-B5FA-0BD0546B8C37}" type="datetimeFigureOut">
              <a:rPr lang="en-US" smtClean="0"/>
              <a:t>10/26/2014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A613373-824B-4383-8C9C-948A385549D9}"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0D515B-68DA-46C9-B5FA-0BD0546B8C37}"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0D515B-68DA-46C9-B5FA-0BD0546B8C37}"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0D515B-68DA-46C9-B5FA-0BD0546B8C37}"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D0D515B-68DA-46C9-B5FA-0BD0546B8C37}"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A613373-824B-4383-8C9C-948A38554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0D515B-68DA-46C9-B5FA-0BD0546B8C37}"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D0D515B-68DA-46C9-B5FA-0BD0546B8C37}" type="datetimeFigureOut">
              <a:rPr lang="en-US" smtClean="0"/>
              <a:t>10/26/2014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D0D515B-68DA-46C9-B5FA-0BD0546B8C37}" type="datetimeFigureOut">
              <a:rPr lang="en-US" smtClean="0"/>
              <a:t>10/26/2014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0D515B-68DA-46C9-B5FA-0BD0546B8C37}" type="datetimeFigureOut">
              <a:rPr lang="en-US" smtClean="0"/>
              <a:t>10/26/2014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0D515B-68DA-46C9-B5FA-0BD0546B8C37}"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0D515B-68DA-46C9-B5FA-0BD0546B8C37}"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13373-824B-4383-8C9C-948A385549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D0D515B-68DA-46C9-B5FA-0BD0546B8C37}" type="datetimeFigureOut">
              <a:rPr lang="en-US" smtClean="0"/>
              <a:t>10/26/2014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A613373-824B-4383-8C9C-948A385549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8.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jpeg"/><Relationship Id="rId7" Type="http://schemas.openxmlformats.org/officeDocument/2006/relationships/image" Target="../media/image18.wmf"/><Relationship Id="rId2" Type="http://schemas.openxmlformats.org/officeDocument/2006/relationships/image" Target="../media/image13.jpeg"/><Relationship Id="rId1" Type="http://schemas.openxmlformats.org/officeDocument/2006/relationships/slideLayout" Target="../slideLayouts/slideLayout8.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4">
                    <a:lumMod val="60000"/>
                    <a:lumOff val="40000"/>
                  </a:schemeClr>
                </a:solidFill>
              </a:rPr>
              <a:t>4</a:t>
            </a:r>
            <a:r>
              <a:rPr lang="en-US" baseline="30000" dirty="0" smtClean="0">
                <a:solidFill>
                  <a:schemeClr val="accent4">
                    <a:lumMod val="60000"/>
                    <a:lumOff val="40000"/>
                  </a:schemeClr>
                </a:solidFill>
              </a:rPr>
              <a:t>th</a:t>
            </a:r>
            <a:r>
              <a:rPr lang="en-US" dirty="0" smtClean="0">
                <a:solidFill>
                  <a:schemeClr val="accent4">
                    <a:lumMod val="60000"/>
                    <a:lumOff val="40000"/>
                  </a:schemeClr>
                </a:solidFill>
              </a:rPr>
              <a:t> Grade </a:t>
            </a:r>
            <a:br>
              <a:rPr lang="en-US" dirty="0" smtClean="0">
                <a:solidFill>
                  <a:schemeClr val="accent4">
                    <a:lumMod val="60000"/>
                    <a:lumOff val="40000"/>
                  </a:schemeClr>
                </a:solidFill>
              </a:rPr>
            </a:br>
            <a:r>
              <a:rPr lang="en-US" dirty="0" smtClean="0">
                <a:solidFill>
                  <a:schemeClr val="accent4">
                    <a:lumMod val="60000"/>
                    <a:lumOff val="40000"/>
                  </a:schemeClr>
                </a:solidFill>
              </a:rPr>
              <a:t>Enrichment Clusters</a:t>
            </a:r>
            <a:endParaRPr lang="en-US" dirty="0">
              <a:solidFill>
                <a:schemeClr val="accent4">
                  <a:lumMod val="60000"/>
                  <a:lumOff val="40000"/>
                </a:schemeClr>
              </a:solidFill>
            </a:endParaRPr>
          </a:p>
        </p:txBody>
      </p:sp>
      <p:sp>
        <p:nvSpPr>
          <p:cNvPr id="3" name="Subtitle 2"/>
          <p:cNvSpPr>
            <a:spLocks noGrp="1"/>
          </p:cNvSpPr>
          <p:nvPr>
            <p:ph type="subTitle" idx="1"/>
          </p:nvPr>
        </p:nvSpPr>
        <p:spPr>
          <a:xfrm>
            <a:off x="1371600" y="3886200"/>
            <a:ext cx="6400800" cy="1981200"/>
          </a:xfrm>
        </p:spPr>
        <p:txBody>
          <a:bodyPr/>
          <a:lstStyle/>
          <a:p>
            <a:r>
              <a:rPr lang="en-US" dirty="0" smtClean="0"/>
              <a:t>Ridgecrest Elementary</a:t>
            </a:r>
          </a:p>
          <a:p>
            <a:r>
              <a:rPr lang="en-US" dirty="0" smtClean="0"/>
              <a:t>Fall 2014</a:t>
            </a:r>
            <a:endParaRPr lang="en-US" dirty="0"/>
          </a:p>
        </p:txBody>
      </p:sp>
    </p:spTree>
    <p:extLst>
      <p:ext uri="{BB962C8B-B14F-4D97-AF65-F5344CB8AC3E}">
        <p14:creationId xmlns:p14="http://schemas.microsoft.com/office/powerpoint/2010/main" val="4102881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4400" dirty="0"/>
              <a:t>Stomp</a:t>
            </a:r>
          </a:p>
        </p:txBody>
      </p:sp>
      <p:sp>
        <p:nvSpPr>
          <p:cNvPr id="4" name="Text Placeholder 3"/>
          <p:cNvSpPr>
            <a:spLocks noGrp="1"/>
          </p:cNvSpPr>
          <p:nvPr>
            <p:ph type="body" idx="2"/>
          </p:nvPr>
        </p:nvSpPr>
        <p:spPr/>
        <p:txBody>
          <a:bodyPr>
            <a:normAutofit lnSpcReduction="10000"/>
          </a:bodyPr>
          <a:lstStyle/>
          <a:p>
            <a:r>
              <a:rPr lang="en-US" sz="1800" dirty="0"/>
              <a:t>Do you see the world around you as one big musical instrument? Do you find yourself tapping or drumming on anything? Well STOMP is the place for you! Think of it as a chance to make music with ordinary things that surround you every day. Things like brooms, trash cans, paper, buckets, spoons, pipes or anything else you can think of. If you want to turn those ordinary things into amazing instruments this is for you!</a:t>
            </a:r>
          </a:p>
          <a:p>
            <a:endParaRPr lang="en-US" dirty="0"/>
          </a:p>
        </p:txBody>
      </p:sp>
      <p:pic>
        <p:nvPicPr>
          <p:cNvPr id="9219" name="Picture 3" descr="C:\Users\martinkath\AppData\Local\Microsoft\Windows\Temporary Internet Files\Content.IE5\ZBWQOV79\MC90005737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3632078"/>
            <a:ext cx="2057400" cy="2284284"/>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C:\Users\martinkath\AppData\Local\Microsoft\Windows\Temporary Internet Files\Content.IE5\K9ILLZPT\MC90023252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0618" y="1905000"/>
            <a:ext cx="2974818" cy="4004435"/>
          </a:xfrm>
          <a:prstGeom prst="rect">
            <a:avLst/>
          </a:prstGeom>
          <a:noFill/>
          <a:extLst>
            <a:ext uri="{909E8E84-426E-40DD-AFC4-6F175D3DCCD1}">
              <a14:hiddenFill xmlns:a14="http://schemas.microsoft.com/office/drawing/2010/main">
                <a:solidFill>
                  <a:srgbClr val="FFFFFF"/>
                </a:solidFill>
              </a14:hiddenFill>
            </a:ext>
          </a:extLst>
        </p:spPr>
      </p:pic>
      <p:pic>
        <p:nvPicPr>
          <p:cNvPr id="9221" name="Picture 5" descr="C:\Users\martinkath\AppData\Local\Microsoft\Windows\Temporary Internet Files\Content.IE5\2Z75MIHE\MC900441798[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04800"/>
            <a:ext cx="2743200" cy="27432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sz="half" idx="1"/>
          </p:nvPr>
        </p:nvSpPr>
        <p:spPr/>
        <p:txBody>
          <a:bodyPr/>
          <a:lstStyle/>
          <a:p>
            <a:endParaRPr lang="en-US"/>
          </a:p>
        </p:txBody>
      </p:sp>
    </p:spTree>
    <p:extLst>
      <p:ext uri="{BB962C8B-B14F-4D97-AF65-F5344CB8AC3E}">
        <p14:creationId xmlns:p14="http://schemas.microsoft.com/office/powerpoint/2010/main" val="1417687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Autofit/>
          </a:bodyPr>
          <a:lstStyle/>
          <a:p>
            <a:r>
              <a:rPr lang="en-US" sz="4000" dirty="0"/>
              <a:t>Game Theory</a:t>
            </a:r>
          </a:p>
        </p:txBody>
      </p:sp>
      <p:sp>
        <p:nvSpPr>
          <p:cNvPr id="4" name="Text Placeholder 3"/>
          <p:cNvSpPr>
            <a:spLocks noGrp="1"/>
          </p:cNvSpPr>
          <p:nvPr>
            <p:ph type="body" idx="2"/>
          </p:nvPr>
        </p:nvSpPr>
        <p:spPr>
          <a:xfrm>
            <a:off x="457200" y="1435100"/>
            <a:ext cx="3352800" cy="4691063"/>
          </a:xfrm>
        </p:spPr>
        <p:txBody>
          <a:bodyPr>
            <a:noAutofit/>
          </a:bodyPr>
          <a:lstStyle/>
          <a:p>
            <a:r>
              <a:rPr lang="en-US" sz="2000" dirty="0"/>
              <a:t>Game on!  Do you have what it takes to create a new sport?  Given a random pieces of sports equipment, you will work with a team to create a new game, complete with rules, strategies, penalties, boundaries, and surface dimensions.  You and your team will scrimmage each other until you have perfected your new sport, then decide how you will share this sport with the rest of the school.</a:t>
            </a:r>
          </a:p>
        </p:txBody>
      </p:sp>
      <p:pic>
        <p:nvPicPr>
          <p:cNvPr id="10243" name="Picture 3" descr="C:\Users\martinkath\AppData\Local\Microsoft\Windows\Temporary Internet Files\Content.IE5\ISPPRORV\MP90040493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5619" y="1219200"/>
            <a:ext cx="2133600" cy="1501247"/>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C:\Users\martinkath\AppData\Local\Microsoft\Windows\Temporary Internet Files\Content.IE5\K9ILLZPT\MP90038468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55377" y="1219200"/>
            <a:ext cx="1523004" cy="1501247"/>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descr="C:\Users\martinkath\AppData\Local\Microsoft\Windows\Temporary Internet Files\Content.IE5\JYIZI66C\MP900305805[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17411" y="1219199"/>
            <a:ext cx="1478729" cy="1501248"/>
          </a:xfrm>
          <a:prstGeom prst="rect">
            <a:avLst/>
          </a:prstGeom>
          <a:noFill/>
          <a:extLst>
            <a:ext uri="{909E8E84-426E-40DD-AFC4-6F175D3DCCD1}">
              <a14:hiddenFill xmlns:a14="http://schemas.microsoft.com/office/drawing/2010/main">
                <a:solidFill>
                  <a:srgbClr val="FFFFFF"/>
                </a:solidFill>
              </a14:hiddenFill>
            </a:ext>
          </a:extLst>
        </p:spPr>
      </p:pic>
      <p:pic>
        <p:nvPicPr>
          <p:cNvPr id="10246" name="Picture 6" descr="C:\Users\martinkath\AppData\Local\Microsoft\Windows\Temporary Internet Files\Content.IE5\3DMVJEZZ\MC900412532[1].wmf"/>
          <p:cNvPicPr>
            <a:picLocks noGrp="1" noChangeAspect="1" noChangeArrowheads="1"/>
          </p:cNvPicPr>
          <p:nvPr>
            <p:ph sz="half" idx="1"/>
          </p:nvPr>
        </p:nvPicPr>
        <p:blipFill>
          <a:blip r:embed="rId5" cstate="print">
            <a:extLst>
              <a:ext uri="{28A0092B-C50C-407E-A947-70E740481C1C}">
                <a14:useLocalDpi xmlns:a14="http://schemas.microsoft.com/office/drawing/2010/main" val="0"/>
              </a:ext>
            </a:extLst>
          </a:blip>
          <a:srcRect/>
          <a:stretch>
            <a:fillRect/>
          </a:stretch>
        </p:blipFill>
        <p:spPr bwMode="auto">
          <a:xfrm>
            <a:off x="5431199" y="2952047"/>
            <a:ext cx="2148689" cy="1613026"/>
          </a:xfrm>
          <a:prstGeom prst="rect">
            <a:avLst/>
          </a:prstGeom>
          <a:noFill/>
          <a:extLst>
            <a:ext uri="{909E8E84-426E-40DD-AFC4-6F175D3DCCD1}">
              <a14:hiddenFill xmlns:a14="http://schemas.microsoft.com/office/drawing/2010/main">
                <a:solidFill>
                  <a:srgbClr val="FFFFFF"/>
                </a:solidFill>
              </a14:hiddenFill>
            </a:ext>
          </a:extLst>
        </p:spPr>
      </p:pic>
      <p:pic>
        <p:nvPicPr>
          <p:cNvPr id="10247" name="Picture 7" descr="C:\Users\martinkath\AppData\Local\Microsoft\Windows\Temporary Internet Files\Content.IE5\ZHSOSJBC\MC900320434[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09610" y="4340197"/>
            <a:ext cx="1797710" cy="1822399"/>
          </a:xfrm>
          <a:prstGeom prst="rect">
            <a:avLst/>
          </a:prstGeom>
          <a:noFill/>
          <a:extLst>
            <a:ext uri="{909E8E84-426E-40DD-AFC4-6F175D3DCCD1}">
              <a14:hiddenFill xmlns:a14="http://schemas.microsoft.com/office/drawing/2010/main">
                <a:solidFill>
                  <a:srgbClr val="FFFFFF"/>
                </a:solidFill>
              </a14:hiddenFill>
            </a:ext>
          </a:extLst>
        </p:spPr>
      </p:pic>
      <p:pic>
        <p:nvPicPr>
          <p:cNvPr id="10248" name="Picture 8" descr="C:\Users\martinkath\AppData\Local\Microsoft\Windows\Temporary Internet Files\Content.IE5\BQGH3C2G\MC900312526[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086600" y="4370373"/>
            <a:ext cx="1741018" cy="1762049"/>
          </a:xfrm>
          <a:prstGeom prst="rect">
            <a:avLst/>
          </a:prstGeom>
          <a:noFill/>
          <a:extLst>
            <a:ext uri="{909E8E84-426E-40DD-AFC4-6F175D3DCCD1}">
              <a14:hiddenFill xmlns:a14="http://schemas.microsoft.com/office/drawing/2010/main">
                <a:solidFill>
                  <a:srgbClr val="FFFFFF"/>
                </a:solidFill>
              </a14:hiddenFill>
            </a:ext>
          </a:extLst>
        </p:spPr>
      </p:pic>
      <p:pic>
        <p:nvPicPr>
          <p:cNvPr id="10249" name="Picture 9" descr="C:\Users\martinkath\AppData\Local\Microsoft\Windows\Temporary Internet Files\Content.IE5\KZIPPID7\MC900239505[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82285" y="4648200"/>
            <a:ext cx="1820570" cy="1809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008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2800" dirty="0"/>
              <a:t>Knitting!  A Life Long Fun Skill</a:t>
            </a:r>
          </a:p>
        </p:txBody>
      </p:sp>
      <p:sp>
        <p:nvSpPr>
          <p:cNvPr id="4" name="Text Placeholder 3"/>
          <p:cNvSpPr>
            <a:spLocks noGrp="1"/>
          </p:cNvSpPr>
          <p:nvPr>
            <p:ph type="body" idx="2"/>
          </p:nvPr>
        </p:nvSpPr>
        <p:spPr>
          <a:xfrm>
            <a:off x="457200" y="1435100"/>
            <a:ext cx="3352800" cy="4691063"/>
          </a:xfrm>
        </p:spPr>
        <p:txBody>
          <a:bodyPr>
            <a:noAutofit/>
          </a:bodyPr>
          <a:lstStyle/>
          <a:p>
            <a:r>
              <a:rPr lang="en-US" sz="1800" dirty="0"/>
              <a:t>Have you ever wanted to knit?  Do you want to design a beautiful scarf?  You will start by making a small practice project and then continue on with a scarf.  You will also explore quick easy techniques, different color patterns, and types of yarn. Your projects can be used as gifts or you can use them yourself.  Once you've finished your scarf, there are so many projects you can continue to make.  Knitting opens doors to an endless world of creativity!</a:t>
            </a:r>
          </a:p>
        </p:txBody>
      </p:sp>
      <p:pic>
        <p:nvPicPr>
          <p:cNvPr id="11268" name="Picture 4" descr="C:\Users\martinkath\AppData\Local\Microsoft\Windows\Temporary Internet Files\Content.IE5\ZBWQOV79\MC90035648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2400" y="762000"/>
            <a:ext cx="4244561" cy="4918418"/>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sz="half" idx="1"/>
          </p:nvPr>
        </p:nvSpPr>
        <p:spPr>
          <a:xfrm>
            <a:off x="3575050" y="273051"/>
            <a:ext cx="4386630" cy="4146549"/>
          </a:xfrm>
        </p:spPr>
        <p:txBody>
          <a:bodyPr/>
          <a:lstStyle/>
          <a:p>
            <a:endParaRPr lang="en-US" dirty="0"/>
          </a:p>
        </p:txBody>
      </p:sp>
    </p:spTree>
    <p:extLst>
      <p:ext uri="{BB962C8B-B14F-4D97-AF65-F5344CB8AC3E}">
        <p14:creationId xmlns:p14="http://schemas.microsoft.com/office/powerpoint/2010/main" val="372342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228601"/>
            <a:ext cx="7772400" cy="685799"/>
          </a:xfrm>
        </p:spPr>
        <p:txBody>
          <a:bodyPr>
            <a:normAutofit/>
          </a:bodyPr>
          <a:lstStyle/>
          <a:p>
            <a:r>
              <a:rPr lang="en-US" sz="3600" dirty="0" smtClean="0">
                <a:solidFill>
                  <a:schemeClr val="tx1"/>
                </a:solidFill>
              </a:rPr>
              <a:t>Enrichment Cluster Topics</a:t>
            </a:r>
            <a:endParaRPr lang="en-US" sz="3600" dirty="0">
              <a:solidFill>
                <a:schemeClr val="tx1"/>
              </a:solidFill>
            </a:endParaRPr>
          </a:p>
        </p:txBody>
      </p:sp>
      <p:sp>
        <p:nvSpPr>
          <p:cNvPr id="4" name="Subtitle 3"/>
          <p:cNvSpPr>
            <a:spLocks noGrp="1"/>
          </p:cNvSpPr>
          <p:nvPr>
            <p:ph type="subTitle" idx="1"/>
          </p:nvPr>
        </p:nvSpPr>
        <p:spPr>
          <a:xfrm>
            <a:off x="685800" y="1143000"/>
            <a:ext cx="7772400" cy="5334000"/>
          </a:xfrm>
        </p:spPr>
        <p:txBody>
          <a:bodyPr>
            <a:normAutofit/>
          </a:bodyPr>
          <a:lstStyle/>
          <a:p>
            <a:pPr algn="l"/>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11749954"/>
              </p:ext>
            </p:extLst>
          </p:nvPr>
        </p:nvGraphicFramePr>
        <p:xfrm>
          <a:off x="762000" y="1202310"/>
          <a:ext cx="7696201" cy="5199023"/>
        </p:xfrm>
        <a:graphic>
          <a:graphicData uri="http://schemas.openxmlformats.org/drawingml/2006/table">
            <a:tbl>
              <a:tblPr firstRow="1" bandRow="1">
                <a:tableStyleId>{7DF18680-E054-41AD-8BC1-D1AEF772440D}</a:tableStyleId>
              </a:tblPr>
              <a:tblGrid>
                <a:gridCol w="3751898"/>
                <a:gridCol w="3944303"/>
              </a:tblGrid>
              <a:tr h="1701817">
                <a:tc gridSpan="2">
                  <a:txBody>
                    <a:bodyPr/>
                    <a:lstStyle/>
                    <a:p>
                      <a:pPr algn="l"/>
                      <a:r>
                        <a:rPr lang="en-US" sz="2400" dirty="0" smtClean="0"/>
                        <a:t>On an index card, please, write:</a:t>
                      </a:r>
                    </a:p>
                    <a:p>
                      <a:pPr algn="l"/>
                      <a:r>
                        <a:rPr lang="en-US" sz="2400" dirty="0" smtClean="0"/>
                        <a:t>1.) Your first and last name</a:t>
                      </a:r>
                    </a:p>
                    <a:p>
                      <a:pPr algn="l"/>
                      <a:r>
                        <a:rPr lang="en-US" sz="2400" dirty="0" smtClean="0"/>
                        <a:t>2.) Your homeroom teacher’s name</a:t>
                      </a:r>
                    </a:p>
                    <a:p>
                      <a:pPr algn="l"/>
                      <a:r>
                        <a:rPr lang="en-US" sz="2400" dirty="0" smtClean="0"/>
                        <a:t>3.) Three topics that interest you</a:t>
                      </a:r>
                    </a:p>
                    <a:p>
                      <a:endParaRPr lang="en-US" dirty="0"/>
                    </a:p>
                  </a:txBody>
                  <a:tcPr/>
                </a:tc>
                <a:tc hMerge="1">
                  <a:txBody>
                    <a:bodyPr/>
                    <a:lstStyle/>
                    <a:p>
                      <a:endParaRPr lang="en-US" dirty="0"/>
                    </a:p>
                  </a:txBody>
                  <a:tcPr/>
                </a:tc>
              </a:tr>
              <a:tr h="550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Be a Hero, Make a Difference   </a:t>
                      </a:r>
                    </a:p>
                    <a:p>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Crafty Recreations</a:t>
                      </a:r>
                    </a:p>
                    <a:p>
                      <a:endParaRPr lang="en-US" sz="2000" b="1" dirty="0"/>
                    </a:p>
                  </a:txBody>
                  <a:tcPr/>
                </a:tc>
              </a:tr>
              <a:tr h="535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Soccer Anyone?</a:t>
                      </a:r>
                    </a:p>
                    <a:p>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Dream Makers</a:t>
                      </a:r>
                    </a:p>
                    <a:p>
                      <a:endParaRPr lang="en-US" sz="2000" b="1" dirty="0"/>
                    </a:p>
                  </a:txBody>
                  <a:tcPr/>
                </a:tc>
              </a:tr>
              <a:tr h="5960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Say What?! Code Talkers</a:t>
                      </a:r>
                    </a:p>
                    <a:p>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err="1" smtClean="0"/>
                        <a:t>Ori</a:t>
                      </a:r>
                      <a:r>
                        <a:rPr lang="en-US" sz="2000" b="1" dirty="0" smtClean="0"/>
                        <a:t>-Kami? Origami!</a:t>
                      </a:r>
                    </a:p>
                    <a:p>
                      <a:endParaRPr lang="en-US" sz="2000" b="1" dirty="0"/>
                    </a:p>
                  </a:txBody>
                  <a:tcPr/>
                </a:tc>
              </a:tr>
              <a:tr h="6523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Business Matters</a:t>
                      </a:r>
                    </a:p>
                    <a:p>
                      <a:endParaRPr lang="en-US" sz="2000" b="1" dirty="0"/>
                    </a:p>
                  </a:txBody>
                  <a:tcPr/>
                </a:tc>
                <a:tc>
                  <a:txBody>
                    <a:bodyPr/>
                    <a:lstStyle/>
                    <a:p>
                      <a:r>
                        <a:rPr lang="en-US" sz="2000" b="1" kern="1200" dirty="0" smtClean="0">
                          <a:solidFill>
                            <a:schemeClr val="dk1"/>
                          </a:solidFill>
                          <a:effectLst/>
                          <a:latin typeface="+mn-lt"/>
                          <a:ea typeface="+mn-ea"/>
                          <a:cs typeface="+mn-cs"/>
                        </a:rPr>
                        <a:t>Stomp</a:t>
                      </a:r>
                      <a:endParaRPr lang="en-US" sz="2000" b="1" dirty="0"/>
                    </a:p>
                  </a:txBody>
                  <a:tcPr/>
                </a:tc>
              </a:tr>
              <a:tr h="566063">
                <a:tc>
                  <a:txBody>
                    <a:bodyPr/>
                    <a:lstStyle/>
                    <a:p>
                      <a:r>
                        <a:rPr lang="en-US" sz="2000" b="1" kern="1200" dirty="0" smtClean="0">
                          <a:solidFill>
                            <a:schemeClr val="dk1"/>
                          </a:solidFill>
                          <a:effectLst/>
                          <a:latin typeface="+mn-lt"/>
                          <a:ea typeface="+mn-ea"/>
                          <a:cs typeface="+mn-cs"/>
                        </a:rPr>
                        <a:t>Game Theory</a:t>
                      </a:r>
                      <a:endParaRPr lang="en-US" sz="2000" b="1" dirty="0"/>
                    </a:p>
                  </a:txBody>
                  <a:tcPr/>
                </a:tc>
                <a:tc>
                  <a:txBody>
                    <a:bodyPr/>
                    <a:lstStyle/>
                    <a:p>
                      <a:r>
                        <a:rPr lang="en-US" sz="2000" b="1" u="none" kern="1200" dirty="0" smtClean="0">
                          <a:solidFill>
                            <a:schemeClr val="dk1"/>
                          </a:solidFill>
                          <a:effectLst/>
                          <a:latin typeface="+mn-lt"/>
                          <a:ea typeface="+mn-ea"/>
                          <a:cs typeface="+mn-cs"/>
                        </a:rPr>
                        <a:t>Knitting!  A Life Long Fun Skill</a:t>
                      </a:r>
                      <a:endParaRPr lang="en-US" sz="2000" b="1" u="none" dirty="0"/>
                    </a:p>
                  </a:txBody>
                  <a:tcPr/>
                </a:tc>
              </a:tr>
            </a:tbl>
          </a:graphicData>
        </a:graphic>
      </p:graphicFrame>
    </p:spTree>
    <p:extLst>
      <p:ext uri="{BB962C8B-B14F-4D97-AF65-F5344CB8AC3E}">
        <p14:creationId xmlns:p14="http://schemas.microsoft.com/office/powerpoint/2010/main" val="1315791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304800"/>
            <a:ext cx="8153400" cy="1828800"/>
          </a:xfrm>
        </p:spPr>
        <p:txBody>
          <a:bodyPr/>
          <a:lstStyle/>
          <a:p>
            <a:pPr algn="ctr"/>
            <a:r>
              <a:rPr lang="en-US" dirty="0" smtClean="0">
                <a:solidFill>
                  <a:schemeClr val="accent4">
                    <a:lumMod val="60000"/>
                    <a:lumOff val="40000"/>
                  </a:schemeClr>
                </a:solidFill>
              </a:rPr>
              <a:t>Enrichment Clusters</a:t>
            </a:r>
            <a:br>
              <a:rPr lang="en-US" dirty="0" smtClean="0">
                <a:solidFill>
                  <a:schemeClr val="accent4">
                    <a:lumMod val="60000"/>
                    <a:lumOff val="40000"/>
                  </a:schemeClr>
                </a:solidFill>
              </a:rPr>
            </a:br>
            <a:r>
              <a:rPr lang="en-US" dirty="0" smtClean="0">
                <a:solidFill>
                  <a:schemeClr val="accent4">
                    <a:lumMod val="60000"/>
                    <a:lumOff val="40000"/>
                  </a:schemeClr>
                </a:solidFill>
              </a:rPr>
              <a:t>begin November 7</a:t>
            </a:r>
            <a:r>
              <a:rPr lang="en-US" baseline="30000" dirty="0" smtClean="0">
                <a:solidFill>
                  <a:schemeClr val="accent4">
                    <a:lumMod val="60000"/>
                    <a:lumOff val="40000"/>
                  </a:schemeClr>
                </a:solidFill>
              </a:rPr>
              <a:t>th</a:t>
            </a:r>
            <a:r>
              <a:rPr lang="en-US" dirty="0" smtClean="0">
                <a:solidFill>
                  <a:schemeClr val="accent4">
                    <a:lumMod val="60000"/>
                    <a:lumOff val="40000"/>
                  </a:schemeClr>
                </a:solidFill>
              </a:rPr>
              <a:t> </a:t>
            </a:r>
            <a:endParaRPr lang="en-US" dirty="0">
              <a:solidFill>
                <a:schemeClr val="accent4">
                  <a:lumMod val="60000"/>
                  <a:lumOff val="40000"/>
                </a:schemeClr>
              </a:solidFill>
            </a:endParaRPr>
          </a:p>
        </p:txBody>
      </p:sp>
      <p:sp>
        <p:nvSpPr>
          <p:cNvPr id="6" name="Text Placeholder 5"/>
          <p:cNvSpPr>
            <a:spLocks noGrp="1"/>
          </p:cNvSpPr>
          <p:nvPr>
            <p:ph type="body" idx="1"/>
          </p:nvPr>
        </p:nvSpPr>
        <p:spPr>
          <a:xfrm>
            <a:off x="457200" y="2057400"/>
            <a:ext cx="8229600" cy="2667000"/>
          </a:xfrm>
        </p:spPr>
        <p:txBody>
          <a:bodyPr/>
          <a:lstStyle/>
          <a:p>
            <a:endParaRPr lang="en-US" dirty="0" smtClean="0"/>
          </a:p>
          <a:p>
            <a:pPr algn="ctr"/>
            <a:r>
              <a:rPr lang="en-US" sz="3600" dirty="0" smtClean="0"/>
              <a:t>SEM Clusters will be held on the</a:t>
            </a:r>
          </a:p>
          <a:p>
            <a:pPr algn="ctr"/>
            <a:r>
              <a:rPr lang="en-US" sz="3600" dirty="0" smtClean="0"/>
              <a:t>1</a:t>
            </a:r>
            <a:r>
              <a:rPr lang="en-US" sz="3600" baseline="30000" dirty="0" smtClean="0"/>
              <a:t>st</a:t>
            </a:r>
            <a:r>
              <a:rPr lang="en-US" sz="3600" dirty="0" smtClean="0"/>
              <a:t> &amp; 2</a:t>
            </a:r>
            <a:r>
              <a:rPr lang="en-US" sz="3600" baseline="30000" dirty="0" smtClean="0"/>
              <a:t>nd</a:t>
            </a:r>
            <a:r>
              <a:rPr lang="en-US" sz="3600" dirty="0" smtClean="0"/>
              <a:t> Friday in Nov., Dec., and Jan.</a:t>
            </a:r>
            <a:endParaRPr lang="en-US" sz="3600" dirty="0"/>
          </a:p>
        </p:txBody>
      </p:sp>
      <p:pic>
        <p:nvPicPr>
          <p:cNvPr id="12296" name="Picture 8" descr="C:\Users\martinkath\AppData\Local\Microsoft\Windows\Temporary Internet Files\Content.IE5\K9ILLZPT\MC90030557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3733800"/>
            <a:ext cx="2735429" cy="2753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941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chemeClr val="tx2">
              <a:lumMod val="90000"/>
            </a:schemeClr>
          </a:solidFill>
        </p:spPr>
        <p:txBody>
          <a:bodyPr/>
          <a:lstStyle/>
          <a:p>
            <a:r>
              <a:rPr lang="en-US" dirty="0" smtClean="0"/>
              <a:t>Enrichment Cluster Choices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686137852"/>
              </p:ext>
            </p:extLst>
          </p:nvPr>
        </p:nvGraphicFramePr>
        <p:xfrm>
          <a:off x="457200" y="2057400"/>
          <a:ext cx="8305800" cy="4114799"/>
        </p:xfrm>
        <a:graphic>
          <a:graphicData uri="http://schemas.openxmlformats.org/drawingml/2006/table">
            <a:tbl>
              <a:tblPr firstRow="1" bandRow="1">
                <a:tableStyleId>{7DF18680-E054-41AD-8BC1-D1AEF772440D}</a:tableStyleId>
              </a:tblPr>
              <a:tblGrid>
                <a:gridCol w="3886200"/>
                <a:gridCol w="4419600"/>
              </a:tblGrid>
              <a:tr h="8453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1"/>
                          </a:solidFill>
                        </a:rPr>
                        <a:t>Be a Hero, Make a Difference   </a:t>
                      </a:r>
                    </a:p>
                    <a:p>
                      <a:endParaRPr lang="en-US" sz="2000" b="1" dirty="0">
                        <a:solidFill>
                          <a:schemeClr val="bg1"/>
                        </a:solidFill>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1"/>
                          </a:solidFill>
                        </a:rPr>
                        <a:t>Crafty Recreations</a:t>
                      </a:r>
                    </a:p>
                    <a:p>
                      <a:endParaRPr lang="en-US" sz="2000" b="1" dirty="0">
                        <a:solidFill>
                          <a:schemeClr val="bg1"/>
                        </a:solidFill>
                      </a:endParaRPr>
                    </a:p>
                  </a:txBody>
                  <a:tcPr>
                    <a:solidFill>
                      <a:schemeClr val="accent1">
                        <a:lumMod val="40000"/>
                        <a:lumOff val="60000"/>
                      </a:schemeClr>
                    </a:solidFill>
                  </a:tcPr>
                </a:tc>
              </a:tr>
              <a:tr h="8453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Soccer Anyone?</a:t>
                      </a:r>
                    </a:p>
                    <a:p>
                      <a:endParaRPr lang="en-US" sz="2000" b="1"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Dream Makers</a:t>
                      </a:r>
                    </a:p>
                    <a:p>
                      <a:endParaRPr lang="en-US" sz="2000" b="1" dirty="0"/>
                    </a:p>
                  </a:txBody>
                  <a:tcPr>
                    <a:solidFill>
                      <a:schemeClr val="accent1">
                        <a:lumMod val="20000"/>
                        <a:lumOff val="80000"/>
                      </a:schemeClr>
                    </a:solidFill>
                  </a:tcPr>
                </a:tc>
              </a:tr>
              <a:tr h="8453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Say What?! Code Talkers</a:t>
                      </a:r>
                    </a:p>
                    <a:p>
                      <a:endParaRPr lang="en-US" sz="2000" b="1"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err="1" smtClean="0"/>
                        <a:t>Ori</a:t>
                      </a:r>
                      <a:r>
                        <a:rPr lang="en-US" sz="2000" b="1" dirty="0" smtClean="0"/>
                        <a:t>-Kami? Origami!</a:t>
                      </a:r>
                    </a:p>
                    <a:p>
                      <a:endParaRPr lang="en-US" sz="2000" b="1" dirty="0"/>
                    </a:p>
                  </a:txBody>
                  <a:tcPr>
                    <a:solidFill>
                      <a:schemeClr val="accent1">
                        <a:lumMod val="40000"/>
                        <a:lumOff val="60000"/>
                      </a:schemeClr>
                    </a:solidFill>
                  </a:tcPr>
                </a:tc>
              </a:tr>
              <a:tr h="8453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Business Matters</a:t>
                      </a:r>
                    </a:p>
                    <a:p>
                      <a:endParaRPr lang="en-US" sz="2000" b="1" dirty="0"/>
                    </a:p>
                  </a:txBody>
                  <a:tcPr>
                    <a:solidFill>
                      <a:schemeClr val="accent1">
                        <a:lumMod val="20000"/>
                        <a:lumOff val="80000"/>
                      </a:schemeClr>
                    </a:solidFill>
                  </a:tcPr>
                </a:tc>
                <a:tc>
                  <a:txBody>
                    <a:bodyPr/>
                    <a:lstStyle/>
                    <a:p>
                      <a:r>
                        <a:rPr lang="en-US" sz="2000" b="1" kern="1200" dirty="0" smtClean="0">
                          <a:solidFill>
                            <a:schemeClr val="dk1"/>
                          </a:solidFill>
                          <a:effectLst/>
                          <a:latin typeface="+mn-lt"/>
                          <a:ea typeface="+mn-ea"/>
                          <a:cs typeface="+mn-cs"/>
                        </a:rPr>
                        <a:t>Stomp</a:t>
                      </a:r>
                      <a:endParaRPr lang="en-US" sz="2000" b="1" dirty="0"/>
                    </a:p>
                  </a:txBody>
                  <a:tcPr>
                    <a:solidFill>
                      <a:schemeClr val="accent1">
                        <a:lumMod val="20000"/>
                        <a:lumOff val="80000"/>
                      </a:schemeClr>
                    </a:solidFill>
                  </a:tcPr>
                </a:tc>
              </a:tr>
              <a:tr h="733499">
                <a:tc>
                  <a:txBody>
                    <a:bodyPr/>
                    <a:lstStyle/>
                    <a:p>
                      <a:r>
                        <a:rPr lang="en-US" sz="2000" b="1" kern="1200" dirty="0" smtClean="0">
                          <a:solidFill>
                            <a:schemeClr val="dk1"/>
                          </a:solidFill>
                          <a:effectLst/>
                          <a:latin typeface="+mn-lt"/>
                          <a:ea typeface="+mn-ea"/>
                          <a:cs typeface="+mn-cs"/>
                        </a:rPr>
                        <a:t>Game Theory</a:t>
                      </a:r>
                      <a:endParaRPr lang="en-US" sz="2000" b="1" dirty="0"/>
                    </a:p>
                  </a:txBody>
                  <a:tcPr>
                    <a:solidFill>
                      <a:schemeClr val="accent1">
                        <a:lumMod val="40000"/>
                        <a:lumOff val="60000"/>
                      </a:schemeClr>
                    </a:solidFill>
                  </a:tcPr>
                </a:tc>
                <a:tc>
                  <a:txBody>
                    <a:bodyPr/>
                    <a:lstStyle/>
                    <a:p>
                      <a:r>
                        <a:rPr lang="en-US" sz="2000" b="1" u="none" kern="1200" dirty="0" smtClean="0">
                          <a:solidFill>
                            <a:schemeClr val="dk1"/>
                          </a:solidFill>
                          <a:effectLst/>
                          <a:latin typeface="+mn-lt"/>
                          <a:ea typeface="+mn-ea"/>
                          <a:cs typeface="+mn-cs"/>
                        </a:rPr>
                        <a:t>Knitting!  A Life Long Fun Skill</a:t>
                      </a:r>
                      <a:endParaRPr lang="en-US" sz="2000" b="1" u="none"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3914236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429000" cy="1162050"/>
          </a:xfrm>
          <a:solidFill>
            <a:schemeClr val="accent4">
              <a:lumMod val="40000"/>
              <a:lumOff val="60000"/>
            </a:schemeClr>
          </a:solidFill>
        </p:spPr>
        <p:txBody>
          <a:bodyPr>
            <a:normAutofit fontScale="90000"/>
          </a:bodyPr>
          <a:lstStyle/>
          <a:p>
            <a:r>
              <a:rPr lang="en-US" sz="2800" dirty="0"/>
              <a:t>BE A HERO! Make a Difference!</a:t>
            </a:r>
            <a:r>
              <a:rPr lang="en-US" dirty="0"/>
              <a:t/>
            </a:r>
            <a:br>
              <a:rPr lang="en-US" dirty="0"/>
            </a:br>
            <a:endParaRPr lang="en-US" dirty="0"/>
          </a:p>
        </p:txBody>
      </p:sp>
      <p:sp>
        <p:nvSpPr>
          <p:cNvPr id="4" name="Text Placeholder 3"/>
          <p:cNvSpPr>
            <a:spLocks noGrp="1"/>
          </p:cNvSpPr>
          <p:nvPr>
            <p:ph type="body" idx="2"/>
          </p:nvPr>
        </p:nvSpPr>
        <p:spPr>
          <a:xfrm>
            <a:off x="457200" y="1600200"/>
            <a:ext cx="3581400" cy="4876800"/>
          </a:xfrm>
        </p:spPr>
        <p:txBody>
          <a:bodyPr>
            <a:normAutofit/>
          </a:bodyPr>
          <a:lstStyle/>
          <a:p>
            <a:r>
              <a:rPr lang="en-US" sz="1800" dirty="0"/>
              <a:t>Do you want to be a HERO to those who can't help themselves? Do you dream about CHANGING THE WORLD? Join this cluster to make the difference that</a:t>
            </a:r>
            <a:r>
              <a:rPr lang="en-US" sz="1800" i="1" dirty="0"/>
              <a:t> only</a:t>
            </a:r>
            <a:r>
              <a:rPr lang="en-US" sz="1800" dirty="0"/>
              <a:t> </a:t>
            </a:r>
            <a:r>
              <a:rPr lang="en-US" sz="1800" u="sng" dirty="0"/>
              <a:t>YOU </a:t>
            </a:r>
            <a:r>
              <a:rPr lang="en-US" sz="1800" dirty="0"/>
              <a:t>can!</a:t>
            </a:r>
          </a:p>
          <a:p>
            <a:r>
              <a:rPr lang="en-US" sz="1800" dirty="0"/>
              <a:t>Think of a problem in the world that people should know more about. Is there a school-wide, social or environmental problem that you want people to think deeper about? Complete a project on this problem to make people more aware of it. Be the difference to the world, or another human being, animal…  </a:t>
            </a:r>
          </a:p>
          <a:p>
            <a:endParaRPr lang="en-US" dirty="0"/>
          </a:p>
        </p:txBody>
      </p:sp>
      <p:pic>
        <p:nvPicPr>
          <p:cNvPr id="2050" name="Picture 2" descr="C:\Users\martinkath\AppData\Local\Microsoft\Windows\Temporary Internet Files\Content.IE5\K9ILLZPT\MC900441888[1].wmf"/>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962400" y="1143000"/>
            <a:ext cx="4800600"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430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327150"/>
          </a:xfrm>
          <a:solidFill>
            <a:schemeClr val="accent4">
              <a:lumMod val="40000"/>
              <a:lumOff val="60000"/>
            </a:schemeClr>
          </a:solidFill>
        </p:spPr>
        <p:txBody>
          <a:bodyPr>
            <a:normAutofit fontScale="90000"/>
          </a:bodyPr>
          <a:lstStyle/>
          <a:p>
            <a:r>
              <a:rPr lang="en-US" sz="3200" dirty="0"/>
              <a:t>SOCCER Anyone?  </a:t>
            </a:r>
            <a:r>
              <a:rPr lang="en-US" dirty="0"/>
              <a:t/>
            </a:r>
            <a:br>
              <a:rPr lang="en-US" dirty="0"/>
            </a:br>
            <a:endParaRPr lang="en-US" dirty="0"/>
          </a:p>
        </p:txBody>
      </p:sp>
      <p:sp>
        <p:nvSpPr>
          <p:cNvPr id="4" name="Text Placeholder 3"/>
          <p:cNvSpPr>
            <a:spLocks noGrp="1"/>
          </p:cNvSpPr>
          <p:nvPr>
            <p:ph type="body" idx="2"/>
          </p:nvPr>
        </p:nvSpPr>
        <p:spPr>
          <a:xfrm>
            <a:off x="457200" y="1828800"/>
            <a:ext cx="3810000" cy="4724400"/>
          </a:xfrm>
        </p:spPr>
        <p:txBody>
          <a:bodyPr>
            <a:noAutofit/>
          </a:bodyPr>
          <a:lstStyle/>
          <a:p>
            <a:r>
              <a:rPr lang="en-US" sz="1800" dirty="0"/>
              <a:t>Do you like to watch the game of soccer?  Do you play soccer yourself?  Do you want to explore the fundamentals of this exciting international sport?  There is more to the sport of soccer than just playing the game.  There are rules and statistics that go along with this heart-pounding, thrilling game.  Sign up to explore basic soccer skills, techniques, rules, keeping a scorebook, and fundamentals that will not only help you understand the game, but allow you to step out and have some fun too. </a:t>
            </a:r>
          </a:p>
        </p:txBody>
      </p:sp>
      <p:sp>
        <p:nvSpPr>
          <p:cNvPr id="3" name="Content Placeholder 2"/>
          <p:cNvSpPr>
            <a:spLocks noGrp="1"/>
          </p:cNvSpPr>
          <p:nvPr>
            <p:ph sz="half" idx="1"/>
          </p:nvPr>
        </p:nvSpPr>
        <p:spPr>
          <a:xfrm>
            <a:off x="4495800" y="273050"/>
            <a:ext cx="4191000" cy="5853113"/>
          </a:xfrm>
        </p:spPr>
        <p:txBody>
          <a:bodyPr/>
          <a:lstStyle/>
          <a:p>
            <a:endParaRPr lang="en-US" dirty="0"/>
          </a:p>
        </p:txBody>
      </p:sp>
      <p:pic>
        <p:nvPicPr>
          <p:cNvPr id="3074" name="Picture 2" descr="C:\Users\martinkath\AppData\Local\Microsoft\Windows\Temporary Internet Files\Content.IE5\BQGH3C2G\MP90043065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371600"/>
            <a:ext cx="4313783"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12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2800" dirty="0"/>
              <a:t>SAY What?!!! Code Talkers</a:t>
            </a:r>
          </a:p>
        </p:txBody>
      </p:sp>
      <p:sp>
        <p:nvSpPr>
          <p:cNvPr id="4" name="Text Placeholder 3"/>
          <p:cNvSpPr>
            <a:spLocks noGrp="1"/>
          </p:cNvSpPr>
          <p:nvPr>
            <p:ph type="body" idx="2"/>
          </p:nvPr>
        </p:nvSpPr>
        <p:spPr>
          <a:xfrm>
            <a:off x="457200" y="1905000"/>
            <a:ext cx="3008313" cy="4221163"/>
          </a:xfrm>
        </p:spPr>
        <p:txBody>
          <a:bodyPr>
            <a:normAutofit/>
          </a:bodyPr>
          <a:lstStyle/>
          <a:p>
            <a:r>
              <a:rPr lang="en-US" sz="2000" dirty="0"/>
              <a:t>Do you find yourself dazed and confused with certain comments that people make?  Do you feel like the English language has hidden and unwritten rules?  Does talking in code interest you?  Improve your understanding and writing as we unravel these mysteries.  </a:t>
            </a:r>
          </a:p>
          <a:p>
            <a:endParaRPr lang="en-US" dirty="0"/>
          </a:p>
        </p:txBody>
      </p:sp>
      <p:sp>
        <p:nvSpPr>
          <p:cNvPr id="3" name="Content Placeholder 2"/>
          <p:cNvSpPr>
            <a:spLocks noGrp="1"/>
          </p:cNvSpPr>
          <p:nvPr>
            <p:ph sz="half" idx="1"/>
          </p:nvPr>
        </p:nvSpPr>
        <p:spPr>
          <a:xfrm>
            <a:off x="4267199" y="304800"/>
            <a:ext cx="4267201" cy="5853113"/>
          </a:xfrm>
        </p:spPr>
        <p:txBody>
          <a:bodyPr/>
          <a:lstStyle/>
          <a:p>
            <a:endParaRPr lang="en-US" dirty="0"/>
          </a:p>
        </p:txBody>
      </p:sp>
      <p:pic>
        <p:nvPicPr>
          <p:cNvPr id="4098" name="Picture 2" descr="C:\Users\martinkath\AppData\Local\Microsoft\Windows\Temporary Internet Files\Content.IE5\K9ILLZPT\MP90038779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98391"/>
            <a:ext cx="4191000" cy="5875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3011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3200" dirty="0"/>
              <a:t>Dream Makers</a:t>
            </a:r>
          </a:p>
        </p:txBody>
      </p:sp>
      <p:sp>
        <p:nvSpPr>
          <p:cNvPr id="4" name="Text Placeholder 3"/>
          <p:cNvSpPr>
            <a:spLocks noGrp="1"/>
          </p:cNvSpPr>
          <p:nvPr>
            <p:ph type="body" idx="2"/>
          </p:nvPr>
        </p:nvSpPr>
        <p:spPr/>
        <p:txBody>
          <a:bodyPr>
            <a:normAutofit/>
          </a:bodyPr>
          <a:lstStyle/>
          <a:p>
            <a:r>
              <a:rPr lang="en-US" sz="2000" dirty="0"/>
              <a:t>What is in your future?  Do you know what you want to be when you grow up?  Do you have a plan on how to get there?  Explore your strengths, weaknesses, and obstacles that will keep you from reaching your dreams.  Set your career goals, map out your plan, and begin to make it happen.  Your future starts today!</a:t>
            </a:r>
          </a:p>
          <a:p>
            <a:endParaRPr lang="en-US" dirty="0"/>
          </a:p>
        </p:txBody>
      </p:sp>
      <p:sp>
        <p:nvSpPr>
          <p:cNvPr id="3" name="Content Placeholder 2"/>
          <p:cNvSpPr>
            <a:spLocks noGrp="1"/>
          </p:cNvSpPr>
          <p:nvPr>
            <p:ph sz="half" idx="1"/>
          </p:nvPr>
        </p:nvSpPr>
        <p:spPr/>
        <p:txBody>
          <a:bodyPr/>
          <a:lstStyle/>
          <a:p>
            <a:endParaRPr lang="en-US" dirty="0"/>
          </a:p>
        </p:txBody>
      </p:sp>
      <p:pic>
        <p:nvPicPr>
          <p:cNvPr id="5125" name="Picture 5" descr="C:\Users\martinkath\AppData\Local\Microsoft\Windows\Temporary Internet Files\Content.IE5\ILYEGJE4\MC90043163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3276600"/>
            <a:ext cx="3124200" cy="3124200"/>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C:\Users\martinkath\AppData\Local\Microsoft\Windows\Temporary Internet Files\Content.IE5\JYIZI66C\MC90029070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8600" y="838200"/>
            <a:ext cx="3948545" cy="3777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396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3008313" cy="1219200"/>
          </a:xfrm>
          <a:solidFill>
            <a:schemeClr val="accent4">
              <a:lumMod val="40000"/>
              <a:lumOff val="60000"/>
            </a:schemeClr>
          </a:solidFill>
        </p:spPr>
        <p:txBody>
          <a:bodyPr>
            <a:normAutofit fontScale="90000"/>
          </a:bodyPr>
          <a:lstStyle/>
          <a:p>
            <a:r>
              <a:rPr lang="en-US" sz="3200" dirty="0"/>
              <a:t>Crafty </a:t>
            </a:r>
            <a:br>
              <a:rPr lang="en-US" sz="3200" dirty="0"/>
            </a:br>
            <a:r>
              <a:rPr lang="en-US" sz="3200" dirty="0"/>
              <a:t>Recreations</a:t>
            </a:r>
            <a:r>
              <a:rPr lang="en-US" dirty="0"/>
              <a:t/>
            </a:r>
            <a:br>
              <a:rPr lang="en-US" dirty="0"/>
            </a:br>
            <a:endParaRPr lang="en-US" dirty="0"/>
          </a:p>
        </p:txBody>
      </p:sp>
      <p:sp>
        <p:nvSpPr>
          <p:cNvPr id="4" name="Text Placeholder 3"/>
          <p:cNvSpPr>
            <a:spLocks noGrp="1"/>
          </p:cNvSpPr>
          <p:nvPr>
            <p:ph type="body" idx="2"/>
          </p:nvPr>
        </p:nvSpPr>
        <p:spPr>
          <a:xfrm>
            <a:off x="457200" y="1371600"/>
            <a:ext cx="3733800" cy="5257800"/>
          </a:xfrm>
        </p:spPr>
        <p:txBody>
          <a:bodyPr>
            <a:normAutofit fontScale="77500" lnSpcReduction="20000"/>
          </a:bodyPr>
          <a:lstStyle/>
          <a:p>
            <a:r>
              <a:rPr lang="en-US" sz="2300" dirty="0"/>
              <a:t>Are you creative? Do you hate to throw things away because you see the potential for new products from everything you use? Then this enrichment cluster was meant for you! Reusing, recycling, repurposing EVERYTHING is the name of the game. </a:t>
            </a:r>
            <a:r>
              <a:rPr lang="en-US" sz="2300" b="1" dirty="0"/>
              <a:t>You can</a:t>
            </a:r>
            <a:r>
              <a:rPr lang="en-US" sz="2300" dirty="0"/>
              <a:t> create NEW products from old trash like old torn books, magazines, water bottles, cereal boxes, newspaper, cans, boxes, etc. </a:t>
            </a:r>
            <a:r>
              <a:rPr lang="en-US" sz="2300" b="1" dirty="0"/>
              <a:t>You can</a:t>
            </a:r>
            <a:r>
              <a:rPr lang="en-US" sz="2300" dirty="0"/>
              <a:t> make products that are useful and practical or solve REAL problems you see around your school or in your neighborhood. </a:t>
            </a:r>
            <a:r>
              <a:rPr lang="en-US" sz="2300" b="1" dirty="0"/>
              <a:t>You can</a:t>
            </a:r>
            <a:r>
              <a:rPr lang="en-US" sz="2300" dirty="0"/>
              <a:t> study the history of recycling and its impact on the environment. </a:t>
            </a:r>
            <a:r>
              <a:rPr lang="en-US" sz="2300" b="1" dirty="0"/>
              <a:t>You can</a:t>
            </a:r>
            <a:r>
              <a:rPr lang="en-US" sz="2300" dirty="0"/>
              <a:t> create clothes or music from recycled items. It’s up to </a:t>
            </a:r>
            <a:r>
              <a:rPr lang="en-US" sz="2300" b="1" dirty="0"/>
              <a:t>YOU</a:t>
            </a:r>
            <a:r>
              <a:rPr lang="en-US" sz="2300" dirty="0"/>
              <a:t>. Become a creator and join us!</a:t>
            </a:r>
          </a:p>
          <a:p>
            <a:endParaRPr lang="en-US" dirty="0"/>
          </a:p>
        </p:txBody>
      </p:sp>
      <p:pic>
        <p:nvPicPr>
          <p:cNvPr id="6146" name="Picture 2" descr="C:\Users\martinkath\AppData\Local\Microsoft\Windows\Temporary Internet Files\Content.IE5\JYIZI66C\MC900437497[1].wmf"/>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876800" y="1219200"/>
            <a:ext cx="3708565"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779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r>
              <a:rPr lang="en-US" sz="3200" dirty="0" err="1"/>
              <a:t>Ori</a:t>
            </a:r>
            <a:r>
              <a:rPr lang="en-US" sz="3200" dirty="0"/>
              <a:t>-Kami? Origami!</a:t>
            </a:r>
          </a:p>
        </p:txBody>
      </p:sp>
      <p:sp>
        <p:nvSpPr>
          <p:cNvPr id="4" name="Text Placeholder 3"/>
          <p:cNvSpPr>
            <a:spLocks noGrp="1"/>
          </p:cNvSpPr>
          <p:nvPr>
            <p:ph type="body" idx="2"/>
          </p:nvPr>
        </p:nvSpPr>
        <p:spPr>
          <a:xfrm>
            <a:off x="457200" y="1435100"/>
            <a:ext cx="3657600" cy="4691063"/>
          </a:xfrm>
        </p:spPr>
        <p:txBody>
          <a:bodyPr>
            <a:normAutofit/>
          </a:bodyPr>
          <a:lstStyle/>
          <a:p>
            <a:r>
              <a:rPr lang="en-US" sz="1800" dirty="0"/>
              <a:t>Do you like to make things with your hands? Do you like creating art? Beautify the world by doing origami, the Japanese art of paper folding. Check out the work of Robert Lang, one of the foremost origami artists. Then try this art form yourself, both with patterns and without. You can make an origami menagerie (collection of animals), create a flower garden, or come up with an idea of your own. Your hands and your imagination will be your masters! Make your own folds! Become part of the history of origami.</a:t>
            </a:r>
          </a:p>
          <a:p>
            <a:endParaRPr lang="en-US" dirty="0"/>
          </a:p>
        </p:txBody>
      </p:sp>
      <p:sp>
        <p:nvSpPr>
          <p:cNvPr id="3" name="Content Placeholder 2"/>
          <p:cNvSpPr>
            <a:spLocks noGrp="1"/>
          </p:cNvSpPr>
          <p:nvPr>
            <p:ph sz="half" idx="1"/>
          </p:nvPr>
        </p:nvSpPr>
        <p:spPr>
          <a:xfrm>
            <a:off x="4495800" y="273050"/>
            <a:ext cx="4191000" cy="5853113"/>
          </a:xfrm>
        </p:spPr>
        <p:txBody>
          <a:bodyPr/>
          <a:lstStyle/>
          <a:p>
            <a:endParaRPr lang="en-US" dirty="0"/>
          </a:p>
        </p:txBody>
      </p:sp>
      <p:pic>
        <p:nvPicPr>
          <p:cNvPr id="7170" name="Picture 2" descr="C:\Users\martinkath\AppData\Local\Microsoft\Windows\Temporary Internet Files\Content.IE5\KZIPPID7\MC90004042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9600" y="2133600"/>
            <a:ext cx="4073342"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56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Autofit/>
          </a:bodyPr>
          <a:lstStyle/>
          <a:p>
            <a:r>
              <a:rPr lang="en-US" sz="3600" dirty="0"/>
              <a:t>Business Matters</a:t>
            </a:r>
          </a:p>
        </p:txBody>
      </p:sp>
      <p:sp>
        <p:nvSpPr>
          <p:cNvPr id="4" name="Text Placeholder 3"/>
          <p:cNvSpPr>
            <a:spLocks noGrp="1"/>
          </p:cNvSpPr>
          <p:nvPr>
            <p:ph type="body" idx="2"/>
          </p:nvPr>
        </p:nvSpPr>
        <p:spPr/>
        <p:txBody>
          <a:bodyPr>
            <a:normAutofit lnSpcReduction="10000"/>
          </a:bodyPr>
          <a:lstStyle/>
          <a:p>
            <a:r>
              <a:rPr lang="en-US" sz="1800" dirty="0"/>
              <a:t>Have you ever thought about starting your own business? You will conduct research about businesses that have been around for a long time, such as McDonald’s and Fisher-Price. Then consider developing a business proposal for a possible new business of your own, and look at ways to advertise the business, such as a television ads, informational brochures, or business cards. Take a leap and actually start your own business!</a:t>
            </a:r>
          </a:p>
        </p:txBody>
      </p:sp>
      <p:sp>
        <p:nvSpPr>
          <p:cNvPr id="3" name="Content Placeholder 2"/>
          <p:cNvSpPr>
            <a:spLocks noGrp="1"/>
          </p:cNvSpPr>
          <p:nvPr>
            <p:ph sz="half" idx="1"/>
          </p:nvPr>
        </p:nvSpPr>
        <p:spPr/>
        <p:txBody>
          <a:bodyPr/>
          <a:lstStyle/>
          <a:p>
            <a:endParaRPr lang="en-US" dirty="0"/>
          </a:p>
        </p:txBody>
      </p:sp>
      <p:pic>
        <p:nvPicPr>
          <p:cNvPr id="8198" name="Picture 6" descr="C:\Users\martinkath\AppData\Local\Microsoft\Windows\Temporary Internet Files\Content.IE5\KZIPPID7\MC90007880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4800" y="1981200"/>
            <a:ext cx="4478821"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5773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TotalTime>
  <Words>951</Words>
  <Application>Microsoft Office PowerPoint</Application>
  <PresentationFormat>On-screen Show (4:3)</PresentationFormat>
  <Paragraphs>54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4th Grade  Enrichment Clusters</vt:lpstr>
      <vt:lpstr>Enrichment Cluster Choices</vt:lpstr>
      <vt:lpstr>BE A HERO! Make a Difference! </vt:lpstr>
      <vt:lpstr>SOCCER Anyone?   </vt:lpstr>
      <vt:lpstr>SAY What?!!! Code Talkers</vt:lpstr>
      <vt:lpstr>Dream Makers</vt:lpstr>
      <vt:lpstr>Crafty  Recreations </vt:lpstr>
      <vt:lpstr>Ori-Kami? Origami!</vt:lpstr>
      <vt:lpstr>Business Matters</vt:lpstr>
      <vt:lpstr>Stomp</vt:lpstr>
      <vt:lpstr>Game Theory</vt:lpstr>
      <vt:lpstr>Knitting!  A Life Long Fun Skill</vt:lpstr>
      <vt:lpstr>Enrichment Cluster Topics</vt:lpstr>
      <vt:lpstr>Enrichment Clusters begin November 7th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4th Grade Enrichment Clusters</dc:title>
  <dc:creator>user</dc:creator>
  <cp:lastModifiedBy>user</cp:lastModifiedBy>
  <cp:revision>12</cp:revision>
  <dcterms:created xsi:type="dcterms:W3CDTF">2014-10-27T01:26:53Z</dcterms:created>
  <dcterms:modified xsi:type="dcterms:W3CDTF">2014-10-27T03:15:30Z</dcterms:modified>
</cp:coreProperties>
</file>