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2" r:id="rId1"/>
  </p:sldMasterIdLst>
  <p:notesMasterIdLst>
    <p:notesMasterId r:id="rId27"/>
  </p:notesMasterIdLst>
  <p:sldIdLst>
    <p:sldId id="256" r:id="rId2"/>
    <p:sldId id="297" r:id="rId3"/>
    <p:sldId id="295" r:id="rId4"/>
    <p:sldId id="259" r:id="rId5"/>
    <p:sldId id="298" r:id="rId6"/>
    <p:sldId id="299" r:id="rId7"/>
    <p:sldId id="300" r:id="rId8"/>
    <p:sldId id="301" r:id="rId9"/>
    <p:sldId id="302" r:id="rId10"/>
    <p:sldId id="303" r:id="rId11"/>
    <p:sldId id="304" r:id="rId12"/>
    <p:sldId id="305" r:id="rId13"/>
    <p:sldId id="342" r:id="rId14"/>
    <p:sldId id="343" r:id="rId15"/>
    <p:sldId id="306" r:id="rId16"/>
    <p:sldId id="307" r:id="rId17"/>
    <p:sldId id="344" r:id="rId18"/>
    <p:sldId id="308" r:id="rId19"/>
    <p:sldId id="309" r:id="rId20"/>
    <p:sldId id="310" r:id="rId21"/>
    <p:sldId id="312" r:id="rId22"/>
    <p:sldId id="313" r:id="rId23"/>
    <p:sldId id="314" r:id="rId24"/>
    <p:sldId id="315" r:id="rId25"/>
    <p:sldId id="34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7F5"/>
    <a:srgbClr val="CEDAFA"/>
    <a:srgbClr val="2987D5"/>
    <a:srgbClr val="8BBE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67" autoAdjust="0"/>
  </p:normalViewPr>
  <p:slideViewPr>
    <p:cSldViewPr snapToGrid="0">
      <p:cViewPr varScale="1">
        <p:scale>
          <a:sx n="85" d="100"/>
          <a:sy n="85" d="100"/>
        </p:scale>
        <p:origin x="774" y="96"/>
      </p:cViewPr>
      <p:guideLst/>
    </p:cSldViewPr>
  </p:slideViewPr>
  <p:notesTextViewPr>
    <p:cViewPr>
      <p:scale>
        <a:sx n="1" d="1"/>
        <a:sy n="1" d="1"/>
      </p:scale>
      <p:origin x="0" y="0"/>
    </p:cViewPr>
  </p:notesTextViewPr>
  <p:notesViewPr>
    <p:cSldViewPr snapToGrid="0">
      <p:cViewPr varScale="1">
        <p:scale>
          <a:sx n="69" d="100"/>
          <a:sy n="69" d="100"/>
        </p:scale>
        <p:origin x="163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1A3BE-1610-4407-B305-883CEF83CACD}" type="datetimeFigureOut">
              <a:rPr lang="en-US" smtClean="0"/>
              <a:t>3/20/2019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9B8FB-4FE5-4037-8F79-52C5515BC48C}" type="slidenum">
              <a:rPr lang="en-US" smtClean="0"/>
              <a:t>‹#›</a:t>
            </a:fld>
            <a:endParaRPr lang="en-US"/>
          </a:p>
        </p:txBody>
      </p:sp>
    </p:spTree>
    <p:extLst>
      <p:ext uri="{BB962C8B-B14F-4D97-AF65-F5344CB8AC3E}">
        <p14:creationId xmlns:p14="http://schemas.microsoft.com/office/powerpoint/2010/main" val="1720336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7E923FA-912C-4C3D-9D5F-67A78B33E139}" type="datetime1">
              <a:rPr lang="en-US" smtClean="0"/>
              <a:t>3/20/2019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42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21FF15-0DB8-4013-892B-942387BA0C01}" type="datetime1">
              <a:rPr lang="en-US" smtClean="0"/>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974830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F21FF15-0DB8-4013-892B-942387BA0C01}" type="datetime1">
              <a:rPr lang="en-US" smtClean="0"/>
              <a:t>3/20/2019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160524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F21FF15-0DB8-4013-892B-942387BA0C01}" type="datetime1">
              <a:rPr lang="en-US" smtClean="0"/>
              <a:t>3/20/2019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324249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FA0EF8B-B802-4749-B292-DD0610FC9EC2}" type="datetime1">
              <a:rPr lang="en-US" smtClean="0"/>
              <a:t>3/20/2019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309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F21FF15-0DB8-4013-892B-942387BA0C01}" type="datetime1">
              <a:rPr lang="en-US" smtClean="0"/>
              <a:t>3/20/2019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08247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F21FF15-0DB8-4013-892B-942387BA0C01}" type="datetime1">
              <a:rPr lang="en-US" smtClean="0"/>
              <a:t>3/20/2019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372732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E5D597-BCEB-4AAC-9D12-760D5B3D1FB1}" type="datetime1">
              <a:rPr lang="en-US" smtClean="0"/>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6805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AE7EBD76-EE1F-4AFC-A287-AD63B8D7A879}" type="datetime1">
              <a:rPr lang="en-US" smtClean="0"/>
              <a:t>3/20/2019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1888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03950D-3271-4727-9108-D851C6B17BD0}" type="datetime1">
              <a:rPr lang="en-US" smtClean="0"/>
              <a:t>3/20/2019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0653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AD02AFAA-28C0-4023-8E25-BFF36E860D38}" type="datetime1">
              <a:rPr lang="en-US" smtClean="0"/>
              <a:t>3/20/2019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3305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BC2DD8-A832-4FD9-B85D-6B0016A37AC0}" type="datetime1">
              <a:rPr lang="en-US" smtClean="0"/>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972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6B9C10-2712-4F9A-8A6A-25194E8AC297}" type="datetime1">
              <a:rPr lang="en-US" smtClean="0"/>
              <a:t>3/20/2019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6837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5DBA45-0458-4A6B-8AF7-4AAFDB3FE74C}" type="datetime1">
              <a:rPr lang="en-US" smtClean="0"/>
              <a:t>3/20/2019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4525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0C504A-7B08-40D2-AE2F-3C72E8E5F8D1}" type="datetime1">
              <a:rPr lang="en-US" smtClean="0"/>
              <a:t>3/20/2019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47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B7610A-3022-4EDB-A1D7-D213479CB33B}" type="datetime1">
              <a:rPr lang="en-US" smtClean="0"/>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4793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324436-2B74-4284-BC5E-7B737C63454D}" type="datetime1">
              <a:rPr lang="en-US" smtClean="0"/>
              <a:t>3/20/2019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5215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600">
              <a:srgbClr val="B2CEF3"/>
            </a:gs>
            <a:gs pos="100000">
              <a:srgbClr val="8BBEE9"/>
            </a:gs>
            <a:gs pos="0">
              <a:srgbClr val="CEDAFA"/>
            </a:gs>
            <a:gs pos="98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F21FF15-0DB8-4013-892B-942387BA0C01}" type="datetime1">
              <a:rPr lang="en-US" smtClean="0"/>
              <a:t>3/20/2019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2461548"/>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gif"/><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gif"/></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979C46F-84C2-44FC-AFD3-C2B4AA979AA4}"/>
              </a:ext>
            </a:extLst>
          </p:cNvPr>
          <p:cNvSpPr>
            <a:spLocks noGrp="1"/>
          </p:cNvSpPr>
          <p:nvPr>
            <p:ph type="sldNum" sz="quarter" idx="12"/>
          </p:nvPr>
        </p:nvSpPr>
        <p:spPr>
          <a:xfrm>
            <a:off x="8077200" y="1430866"/>
            <a:ext cx="2743200" cy="365125"/>
          </a:xfrm>
        </p:spPr>
        <p:txBody>
          <a:bodyPr/>
          <a:lstStyle/>
          <a:p>
            <a:fld id="{D57F1E4F-1CFF-5643-939E-217C01CDF565}" type="slidenum">
              <a:rPr lang="en-US" smtClean="0"/>
              <a:pPr/>
              <a:t>1</a:t>
            </a:fld>
            <a:endParaRPr lang="en-US" dirty="0"/>
          </a:p>
        </p:txBody>
      </p:sp>
      <p:pic>
        <p:nvPicPr>
          <p:cNvPr id="7" name="Picture 6">
            <a:extLst>
              <a:ext uri="{FF2B5EF4-FFF2-40B4-BE49-F238E27FC236}">
                <a16:creationId xmlns:a16="http://schemas.microsoft.com/office/drawing/2014/main" id="{E0845366-DC3F-44CE-8F54-5DB6DCCF0EF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7000"/>
                    </a14:imgEffect>
                  </a14:imgLayer>
                </a14:imgProps>
              </a:ext>
            </a:extLst>
          </a:blip>
          <a:srcRect l="28420"/>
          <a:stretch/>
        </p:blipFill>
        <p:spPr>
          <a:xfrm rot="20623029">
            <a:off x="5953632" y="540015"/>
            <a:ext cx="4427144" cy="4020158"/>
          </a:xfrm>
          <a:prstGeom prst="rect">
            <a:avLst/>
          </a:prstGeom>
          <a:effectLst>
            <a:softEdge rad="190500"/>
          </a:effectLst>
          <a:scene3d>
            <a:camera prst="orthographicFront"/>
            <a:lightRig rig="threePt" dir="t"/>
          </a:scene3d>
          <a:sp3d extrusionH="76200" contourW="12700">
            <a:bevelT w="152400" h="50800" prst="softRound"/>
            <a:bevelB w="165100" prst="coolSlant"/>
            <a:extrusionClr>
              <a:schemeClr val="accent6">
                <a:lumMod val="60000"/>
                <a:lumOff val="40000"/>
              </a:schemeClr>
            </a:extrusionClr>
            <a:contourClr>
              <a:schemeClr val="accent6">
                <a:lumMod val="60000"/>
                <a:lumOff val="40000"/>
              </a:schemeClr>
            </a:contourClr>
          </a:sp3d>
        </p:spPr>
      </p:pic>
      <p:sp>
        <p:nvSpPr>
          <p:cNvPr id="27" name="Title 1">
            <a:extLst>
              <a:ext uri="{FF2B5EF4-FFF2-40B4-BE49-F238E27FC236}">
                <a16:creationId xmlns:a16="http://schemas.microsoft.com/office/drawing/2014/main" id="{9A14B00C-F643-4160-9310-3BC03015A66C}"/>
              </a:ext>
            </a:extLst>
          </p:cNvPr>
          <p:cNvSpPr txBox="1">
            <a:spLocks/>
          </p:cNvSpPr>
          <p:nvPr/>
        </p:nvSpPr>
        <p:spPr>
          <a:xfrm>
            <a:off x="843325" y="1651480"/>
            <a:ext cx="5140858" cy="3048537"/>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sz="4900" b="1" dirty="0">
                <a:solidFill>
                  <a:srgbClr val="FF0000"/>
                </a:solidFill>
              </a:rPr>
              <a:t>F</a:t>
            </a:r>
            <a:r>
              <a:rPr lang="en-US" sz="4900" b="1" dirty="0">
                <a:solidFill>
                  <a:srgbClr val="FEFFFF"/>
                </a:solidFill>
              </a:rPr>
              <a:t>ree </a:t>
            </a:r>
            <a:br>
              <a:rPr lang="en-US" sz="4900" b="1" dirty="0">
                <a:solidFill>
                  <a:srgbClr val="FEFFFF"/>
                </a:solidFill>
              </a:rPr>
            </a:br>
            <a:r>
              <a:rPr lang="en-US" sz="4900" b="1" dirty="0">
                <a:solidFill>
                  <a:srgbClr val="FF0000"/>
                </a:solidFill>
              </a:rPr>
              <a:t>A</a:t>
            </a:r>
            <a:r>
              <a:rPr lang="en-US" sz="4900" b="1" dirty="0">
                <a:solidFill>
                  <a:srgbClr val="FEFFFF"/>
                </a:solidFill>
              </a:rPr>
              <a:t>pplication for </a:t>
            </a:r>
            <a:br>
              <a:rPr lang="en-US" sz="4900" b="1" dirty="0">
                <a:solidFill>
                  <a:srgbClr val="FEFFFF"/>
                </a:solidFill>
              </a:rPr>
            </a:br>
            <a:r>
              <a:rPr lang="en-US" sz="4900" b="1" dirty="0">
                <a:solidFill>
                  <a:srgbClr val="FF0000"/>
                </a:solidFill>
              </a:rPr>
              <a:t>F</a:t>
            </a:r>
            <a:r>
              <a:rPr lang="en-US" sz="4900" b="1" dirty="0">
                <a:solidFill>
                  <a:srgbClr val="FEFFFF"/>
                </a:solidFill>
              </a:rPr>
              <a:t>ederal </a:t>
            </a:r>
            <a:br>
              <a:rPr lang="en-US" sz="4900" b="1" dirty="0">
                <a:solidFill>
                  <a:srgbClr val="FEFFFF"/>
                </a:solidFill>
              </a:rPr>
            </a:br>
            <a:r>
              <a:rPr lang="en-US" sz="4900" b="1" dirty="0">
                <a:solidFill>
                  <a:srgbClr val="FF0000"/>
                </a:solidFill>
              </a:rPr>
              <a:t>S</a:t>
            </a:r>
            <a:r>
              <a:rPr lang="en-US" sz="4900" b="1" dirty="0">
                <a:solidFill>
                  <a:srgbClr val="FEFFFF"/>
                </a:solidFill>
              </a:rPr>
              <a:t>tudent</a:t>
            </a:r>
            <a:br>
              <a:rPr lang="en-US" sz="4900" b="1" dirty="0">
                <a:solidFill>
                  <a:srgbClr val="FEFFFF"/>
                </a:solidFill>
              </a:rPr>
            </a:br>
            <a:r>
              <a:rPr lang="en-US" sz="4900" b="1" dirty="0">
                <a:solidFill>
                  <a:srgbClr val="FF0000"/>
                </a:solidFill>
              </a:rPr>
              <a:t>A</a:t>
            </a:r>
            <a:r>
              <a:rPr lang="en-US" sz="4900" b="1" dirty="0">
                <a:solidFill>
                  <a:srgbClr val="FEFFFF"/>
                </a:solidFill>
              </a:rPr>
              <a:t>id</a:t>
            </a:r>
          </a:p>
        </p:txBody>
      </p:sp>
      <p:sp>
        <p:nvSpPr>
          <p:cNvPr id="13" name="Rectangle 12">
            <a:extLst>
              <a:ext uri="{FF2B5EF4-FFF2-40B4-BE49-F238E27FC236}">
                <a16:creationId xmlns:a16="http://schemas.microsoft.com/office/drawing/2014/main" id="{62BC1779-2D73-4022-9CB2-3CD206BC1B00}"/>
              </a:ext>
            </a:extLst>
          </p:cNvPr>
          <p:cNvSpPr/>
          <p:nvPr/>
        </p:nvSpPr>
        <p:spPr>
          <a:xfrm>
            <a:off x="843326" y="4596541"/>
            <a:ext cx="5252673" cy="648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Application for grants, loans and work study funds provided by the federal government.</a:t>
            </a:r>
          </a:p>
        </p:txBody>
      </p:sp>
      <p:sp>
        <p:nvSpPr>
          <p:cNvPr id="29" name="Rectangle 28">
            <a:extLst>
              <a:ext uri="{FF2B5EF4-FFF2-40B4-BE49-F238E27FC236}">
                <a16:creationId xmlns:a16="http://schemas.microsoft.com/office/drawing/2014/main" id="{D3EA5A80-BB6D-4336-B8DA-E182D093DC1E}"/>
              </a:ext>
            </a:extLst>
          </p:cNvPr>
          <p:cNvSpPr/>
          <p:nvPr/>
        </p:nvSpPr>
        <p:spPr>
          <a:xfrm>
            <a:off x="955146" y="1147809"/>
            <a:ext cx="5252673" cy="648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Tips and steps to complete:</a:t>
            </a:r>
          </a:p>
        </p:txBody>
      </p:sp>
      <p:pic>
        <p:nvPicPr>
          <p:cNvPr id="5122" name="Picture 2" descr="Image result for college fund">
            <a:extLst>
              <a:ext uri="{FF2B5EF4-FFF2-40B4-BE49-F238E27FC236}">
                <a16:creationId xmlns:a16="http://schemas.microsoft.com/office/drawing/2014/main" id="{D95E2DF5-F11F-47B9-A86B-FA4D448F0A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853" y="4922794"/>
            <a:ext cx="3096330" cy="1935206"/>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5128" name="Picture 8" descr="ID# 8033 - Relax With Lots Of Money - PowerPoint Animation">
            <a:extLst>
              <a:ext uri="{FF2B5EF4-FFF2-40B4-BE49-F238E27FC236}">
                <a16:creationId xmlns:a16="http://schemas.microsoft.com/office/drawing/2014/main" id="{7926D811-64DB-4A29-8A08-D0A355807F7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64791" y="3426347"/>
            <a:ext cx="2333431" cy="3048537"/>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319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8" name="Rectangle: Rounded Corners 7">
            <a:extLst>
              <a:ext uri="{FF2B5EF4-FFF2-40B4-BE49-F238E27FC236}">
                <a16:creationId xmlns:a16="http://schemas.microsoft.com/office/drawing/2014/main" id="{EF0B4A80-03CE-46BA-997A-6926AB11DCFF}"/>
              </a:ext>
            </a:extLst>
          </p:cNvPr>
          <p:cNvSpPr/>
          <p:nvPr/>
        </p:nvSpPr>
        <p:spPr>
          <a:xfrm>
            <a:off x="469503" y="2952343"/>
            <a:ext cx="3205564" cy="695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p>
          <a:p>
            <a:r>
              <a:rPr lang="en-US" sz="1600" b="1" dirty="0"/>
              <a:t>3) Have a high school diploma or a General Education Development (GED) certificate.</a:t>
            </a:r>
          </a:p>
          <a:p>
            <a:endParaRPr lang="en-US" sz="1200" b="1" dirty="0"/>
          </a:p>
        </p:txBody>
      </p:sp>
      <p:sp>
        <p:nvSpPr>
          <p:cNvPr id="9" name="Rectangle: Rounded Corners 8">
            <a:extLst>
              <a:ext uri="{FF2B5EF4-FFF2-40B4-BE49-F238E27FC236}">
                <a16:creationId xmlns:a16="http://schemas.microsoft.com/office/drawing/2014/main" id="{4A260A13-B27D-49F9-BA65-B46766784868}"/>
              </a:ext>
            </a:extLst>
          </p:cNvPr>
          <p:cNvSpPr/>
          <p:nvPr/>
        </p:nvSpPr>
        <p:spPr>
          <a:xfrm>
            <a:off x="469503" y="1292371"/>
            <a:ext cx="3445272" cy="345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1) Be a citizen or eligible noncitizen of the United States.</a:t>
            </a:r>
          </a:p>
        </p:txBody>
      </p:sp>
      <p:sp>
        <p:nvSpPr>
          <p:cNvPr id="10" name="Rectangle: Rounded Corners 9">
            <a:extLst>
              <a:ext uri="{FF2B5EF4-FFF2-40B4-BE49-F238E27FC236}">
                <a16:creationId xmlns:a16="http://schemas.microsoft.com/office/drawing/2014/main" id="{48339904-B9C3-48A3-AAEC-83DE1227C540}"/>
              </a:ext>
            </a:extLst>
          </p:cNvPr>
          <p:cNvSpPr/>
          <p:nvPr/>
        </p:nvSpPr>
        <p:spPr>
          <a:xfrm>
            <a:off x="4029075" y="381000"/>
            <a:ext cx="7086600" cy="11347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C00000"/>
                </a:solidFill>
              </a:rPr>
              <a:t>To be eligible to receive federal student aid, you must:</a:t>
            </a:r>
            <a:endParaRPr lang="en-US" b="1" dirty="0">
              <a:solidFill>
                <a:srgbClr val="C00000"/>
              </a:solidFill>
            </a:endParaRPr>
          </a:p>
        </p:txBody>
      </p:sp>
      <p:sp>
        <p:nvSpPr>
          <p:cNvPr id="11" name="Rectangle: Rounded Corners 10">
            <a:extLst>
              <a:ext uri="{FF2B5EF4-FFF2-40B4-BE49-F238E27FC236}">
                <a16:creationId xmlns:a16="http://schemas.microsoft.com/office/drawing/2014/main" id="{1FBC4DAD-FDAD-45B9-AF80-E571F2D056C0}"/>
              </a:ext>
            </a:extLst>
          </p:cNvPr>
          <p:cNvSpPr/>
          <p:nvPr/>
        </p:nvSpPr>
        <p:spPr>
          <a:xfrm>
            <a:off x="426640" y="4029321"/>
            <a:ext cx="2802336" cy="6334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p>
          <a:p>
            <a:r>
              <a:rPr lang="en-US" sz="1600" b="1" dirty="0"/>
              <a:t>4) Be enrolled in an eligible program as a regular student.</a:t>
            </a:r>
          </a:p>
          <a:p>
            <a:endParaRPr lang="en-US" sz="1200" b="1" dirty="0"/>
          </a:p>
        </p:txBody>
      </p:sp>
      <p:sp>
        <p:nvSpPr>
          <p:cNvPr id="12" name="Rectangle: Rounded Corners 11">
            <a:extLst>
              <a:ext uri="{FF2B5EF4-FFF2-40B4-BE49-F238E27FC236}">
                <a16:creationId xmlns:a16="http://schemas.microsoft.com/office/drawing/2014/main" id="{D92AAEE5-D70B-4C53-A5AD-98690B697961}"/>
              </a:ext>
            </a:extLst>
          </p:cNvPr>
          <p:cNvSpPr/>
          <p:nvPr/>
        </p:nvSpPr>
        <p:spPr>
          <a:xfrm>
            <a:off x="469504" y="4730940"/>
            <a:ext cx="2759472" cy="673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p>
          <a:p>
            <a:r>
              <a:rPr lang="en-US" sz="1600" b="1" dirty="0"/>
              <a:t>5) Maintain satisfactory academic progress.</a:t>
            </a:r>
          </a:p>
        </p:txBody>
      </p:sp>
      <p:sp>
        <p:nvSpPr>
          <p:cNvPr id="13" name="Rectangle: Rounded Corners 12">
            <a:extLst>
              <a:ext uri="{FF2B5EF4-FFF2-40B4-BE49-F238E27FC236}">
                <a16:creationId xmlns:a16="http://schemas.microsoft.com/office/drawing/2014/main" id="{C33C6652-5FA0-48D2-B236-3CFED0AE4255}"/>
              </a:ext>
            </a:extLst>
          </p:cNvPr>
          <p:cNvSpPr/>
          <p:nvPr/>
        </p:nvSpPr>
        <p:spPr>
          <a:xfrm>
            <a:off x="481806" y="5613629"/>
            <a:ext cx="3205563" cy="9255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t>6) Not owe a refund on a federal student grant or be in default on a federal student loan.</a:t>
            </a:r>
          </a:p>
        </p:txBody>
      </p:sp>
      <p:sp>
        <p:nvSpPr>
          <p:cNvPr id="14" name="Rectangle: Rounded Corners 13">
            <a:extLst>
              <a:ext uri="{FF2B5EF4-FFF2-40B4-BE49-F238E27FC236}">
                <a16:creationId xmlns:a16="http://schemas.microsoft.com/office/drawing/2014/main" id="{77371F64-4042-42A6-809F-B8EB912F0072}"/>
              </a:ext>
            </a:extLst>
          </p:cNvPr>
          <p:cNvSpPr/>
          <p:nvPr/>
        </p:nvSpPr>
        <p:spPr>
          <a:xfrm>
            <a:off x="4141987" y="1849311"/>
            <a:ext cx="2903585" cy="6914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p>
          <a:p>
            <a:r>
              <a:rPr lang="en-US" sz="1600" b="1" dirty="0"/>
              <a:t>7) Register (or already be registered) with the Selective Service System</a:t>
            </a:r>
            <a:r>
              <a:rPr lang="en-US" sz="1200" b="1" dirty="0"/>
              <a:t>, </a:t>
            </a:r>
          </a:p>
        </p:txBody>
      </p:sp>
      <p:sp>
        <p:nvSpPr>
          <p:cNvPr id="15" name="Rectangle: Rounded Corners 14">
            <a:extLst>
              <a:ext uri="{FF2B5EF4-FFF2-40B4-BE49-F238E27FC236}">
                <a16:creationId xmlns:a16="http://schemas.microsoft.com/office/drawing/2014/main" id="{47BF1E33-269B-4035-935C-182172BC1453}"/>
              </a:ext>
            </a:extLst>
          </p:cNvPr>
          <p:cNvSpPr/>
          <p:nvPr/>
        </p:nvSpPr>
        <p:spPr>
          <a:xfrm>
            <a:off x="4141987" y="4008091"/>
            <a:ext cx="2613027" cy="925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p>
          <a:p>
            <a:r>
              <a:rPr lang="en-US" sz="1600" b="1" dirty="0"/>
              <a:t>8) Not have a conviction for the possession or sale of illegal drugs for an offense that occurred while you were receiving federal student aid (such as grants, work-study, or loans).</a:t>
            </a:r>
          </a:p>
        </p:txBody>
      </p:sp>
      <p:sp>
        <p:nvSpPr>
          <p:cNvPr id="16" name="Rectangle: Rounded Corners 15">
            <a:extLst>
              <a:ext uri="{FF2B5EF4-FFF2-40B4-BE49-F238E27FC236}">
                <a16:creationId xmlns:a16="http://schemas.microsoft.com/office/drawing/2014/main" id="{A7CC1238-0806-4FC3-92C1-D23B46E6736D}"/>
              </a:ext>
            </a:extLst>
          </p:cNvPr>
          <p:cNvSpPr/>
          <p:nvPr/>
        </p:nvSpPr>
        <p:spPr>
          <a:xfrm>
            <a:off x="510977" y="2376903"/>
            <a:ext cx="3631010" cy="604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2</a:t>
            </a:r>
            <a:r>
              <a:rPr lang="en-US" sz="1600" b="1" dirty="0"/>
              <a:t>) Have a valid Social Security Number. </a:t>
            </a:r>
          </a:p>
          <a:p>
            <a:endParaRPr lang="en-US" sz="1600" b="1" dirty="0"/>
          </a:p>
        </p:txBody>
      </p:sp>
      <p:pic>
        <p:nvPicPr>
          <p:cNvPr id="1032" name="Picture 8" descr="Image result for am i eligible">
            <a:extLst>
              <a:ext uri="{FF2B5EF4-FFF2-40B4-BE49-F238E27FC236}">
                <a16:creationId xmlns:a16="http://schemas.microsoft.com/office/drawing/2014/main" id="{3496ECFE-7AFC-47E5-99D1-38A66EA14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788" y="1637581"/>
            <a:ext cx="4649303" cy="4945678"/>
          </a:xfrm>
          <a:prstGeom prst="rect">
            <a:avLst/>
          </a:prstGeom>
          <a:gradFill>
            <a:gsLst>
              <a:gs pos="41600">
                <a:srgbClr val="2987D5"/>
              </a:gs>
              <a:gs pos="100000">
                <a:srgbClr val="8BBEE9"/>
              </a:gs>
              <a:gs pos="0">
                <a:srgbClr val="CEDAFA"/>
              </a:gs>
              <a:gs pos="98000">
                <a:schemeClr val="bg2">
                  <a:shade val="98000"/>
                  <a:satMod val="120000"/>
                  <a:lumMod val="98000"/>
                </a:schemeClr>
              </a:gs>
            </a:gsLst>
            <a:path path="circle">
              <a:fillToRect l="100000" t="100000"/>
            </a:path>
          </a:gradFill>
        </p:spPr>
      </p:pic>
      <p:pic>
        <p:nvPicPr>
          <p:cNvPr id="1034" name="Picture 10" descr="Image result for question">
            <a:extLst>
              <a:ext uri="{FF2B5EF4-FFF2-40B4-BE49-F238E27FC236}">
                <a16:creationId xmlns:a16="http://schemas.microsoft.com/office/drawing/2014/main" id="{7B353523-9CC9-465C-B33C-E31911175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486" y="1626210"/>
            <a:ext cx="1802790" cy="1802790"/>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3788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p:cTn id="7" dur="1000" fill="hold"/>
                                        <p:tgtEl>
                                          <p:spTgt spid="1034"/>
                                        </p:tgtEl>
                                        <p:attrNameLst>
                                          <p:attrName>ppt_w</p:attrName>
                                        </p:attrNameLst>
                                      </p:cBhvr>
                                      <p:tavLst>
                                        <p:tav tm="0">
                                          <p:val>
                                            <p:fltVal val="0"/>
                                          </p:val>
                                        </p:tav>
                                        <p:tav tm="100000">
                                          <p:val>
                                            <p:strVal val="#ppt_w"/>
                                          </p:val>
                                        </p:tav>
                                      </p:tavLst>
                                    </p:anim>
                                    <p:anim calcmode="lin" valueType="num">
                                      <p:cBhvr>
                                        <p:cTn id="8" dur="1000" fill="hold"/>
                                        <p:tgtEl>
                                          <p:spTgt spid="1034"/>
                                        </p:tgtEl>
                                        <p:attrNameLst>
                                          <p:attrName>ppt_h</p:attrName>
                                        </p:attrNameLst>
                                      </p:cBhvr>
                                      <p:tavLst>
                                        <p:tav tm="0">
                                          <p:val>
                                            <p:fltVal val="0"/>
                                          </p:val>
                                        </p:tav>
                                        <p:tav tm="100000">
                                          <p:val>
                                            <p:strVal val="#ppt_h"/>
                                          </p:val>
                                        </p:tav>
                                      </p:tavLst>
                                    </p:anim>
                                    <p:anim calcmode="lin" valueType="num">
                                      <p:cBhvr>
                                        <p:cTn id="9" dur="1000" fill="hold"/>
                                        <p:tgtEl>
                                          <p:spTgt spid="1034"/>
                                        </p:tgtEl>
                                        <p:attrNameLst>
                                          <p:attrName>style.rotation</p:attrName>
                                        </p:attrNameLst>
                                      </p:cBhvr>
                                      <p:tavLst>
                                        <p:tav tm="0">
                                          <p:val>
                                            <p:fltVal val="90"/>
                                          </p:val>
                                        </p:tav>
                                        <p:tav tm="100000">
                                          <p:val>
                                            <p:fltVal val="0"/>
                                          </p:val>
                                        </p:tav>
                                      </p:tavLst>
                                    </p:anim>
                                    <p:animEffect transition="in" filter="fade">
                                      <p:cBhvr>
                                        <p:cTn id="10" dur="1000"/>
                                        <p:tgtEl>
                                          <p:spTgt spid="103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wheel(1)">
                                      <p:cBhvr>
                                        <p:cTn id="15" dur="2000"/>
                                        <p:tgtEl>
                                          <p:spTgt spid="103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1000"/>
                                        <p:tgtEl>
                                          <p:spTgt spid="15"/>
                                        </p:tgtEl>
                                      </p:cBhvr>
                                    </p:animEffect>
                                    <p:anim calcmode="lin" valueType="num">
                                      <p:cBhvr>
                                        <p:cTn id="77" dur="1000" fill="hold"/>
                                        <p:tgtEl>
                                          <p:spTgt spid="15"/>
                                        </p:tgtEl>
                                        <p:attrNameLst>
                                          <p:attrName>ppt_x</p:attrName>
                                        </p:attrNameLst>
                                      </p:cBhvr>
                                      <p:tavLst>
                                        <p:tav tm="0">
                                          <p:val>
                                            <p:strVal val="#ppt_x"/>
                                          </p:val>
                                        </p:tav>
                                        <p:tav tm="100000">
                                          <p:val>
                                            <p:strVal val="#ppt_x"/>
                                          </p:val>
                                        </p:tav>
                                      </p:tavLst>
                                    </p:anim>
                                    <p:anim calcmode="lin" valueType="num">
                                      <p:cBhvr>
                                        <p:cTn id="7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491173" y="2095500"/>
            <a:ext cx="3782248" cy="38574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rPr>
              <a:t>Now enter the colleges or schools you wish to attend.</a:t>
            </a:r>
          </a:p>
          <a:p>
            <a:r>
              <a:rPr lang="en-US" b="1" dirty="0">
                <a:solidFill>
                  <a:srgbClr val="002060"/>
                </a:solidFill>
              </a:rPr>
              <a:t>You may enter up to 10 colleges. </a:t>
            </a:r>
          </a:p>
          <a:p>
            <a:r>
              <a:rPr lang="en-US" b="1" dirty="0">
                <a:solidFill>
                  <a:srgbClr val="002060"/>
                </a:solidFill>
              </a:rPr>
              <a:t>PTC Clearwater-005605</a:t>
            </a:r>
          </a:p>
          <a:p>
            <a:r>
              <a:rPr lang="en-US" b="1" dirty="0">
                <a:solidFill>
                  <a:srgbClr val="002060"/>
                </a:solidFill>
              </a:rPr>
              <a:t>PTC St. Petersburg-013917</a:t>
            </a:r>
          </a:p>
          <a:p>
            <a:pPr algn="ctr"/>
            <a:endParaRPr lang="en-US" b="1" dirty="0">
              <a:solidFill>
                <a:srgbClr val="002060"/>
              </a:solidFill>
            </a:endParaRPr>
          </a:p>
          <a:p>
            <a:r>
              <a:rPr lang="en-US" sz="2400" b="1" dirty="0">
                <a:solidFill>
                  <a:schemeClr val="tx1"/>
                </a:solidFill>
              </a:rPr>
              <a:t>Housing Plans … </a:t>
            </a:r>
            <a:endParaRPr lang="en-US" b="1" dirty="0">
              <a:solidFill>
                <a:schemeClr val="tx1"/>
              </a:solidFill>
            </a:endParaRPr>
          </a:p>
          <a:p>
            <a:r>
              <a:rPr lang="en-US" b="1" dirty="0">
                <a:solidFill>
                  <a:srgbClr val="002060"/>
                </a:solidFill>
              </a:rPr>
              <a:t>Then you will be asked to enter your housing plans, this helps  the school know what your cost of attendance will be. </a:t>
            </a:r>
          </a:p>
        </p:txBody>
      </p:sp>
      <p:pic>
        <p:nvPicPr>
          <p:cNvPr id="5" name="Picture 4">
            <a:extLst>
              <a:ext uri="{FF2B5EF4-FFF2-40B4-BE49-F238E27FC236}">
                <a16:creationId xmlns:a16="http://schemas.microsoft.com/office/drawing/2014/main" id="{081E451F-DED7-4128-A210-C0C86F45A494}"/>
              </a:ext>
            </a:extLst>
          </p:cNvPr>
          <p:cNvPicPr>
            <a:picLocks noChangeAspect="1"/>
          </p:cNvPicPr>
          <p:nvPr/>
        </p:nvPicPr>
        <p:blipFill rotWithShape="1">
          <a:blip r:embed="rId2"/>
          <a:srcRect l="29297" t="12708" r="30977" b="27500"/>
          <a:stretch/>
        </p:blipFill>
        <p:spPr>
          <a:xfrm>
            <a:off x="4999283" y="381000"/>
            <a:ext cx="7026031" cy="6329362"/>
          </a:xfrm>
          <a:prstGeom prst="rect">
            <a:avLst/>
          </a:prstGeom>
        </p:spPr>
      </p:pic>
      <p:sp>
        <p:nvSpPr>
          <p:cNvPr id="3" name="TextBox 2">
            <a:extLst>
              <a:ext uri="{FF2B5EF4-FFF2-40B4-BE49-F238E27FC236}">
                <a16:creationId xmlns:a16="http://schemas.microsoft.com/office/drawing/2014/main" id="{F62FDAC5-D145-464B-9FDE-813AFB4D2F84}"/>
              </a:ext>
            </a:extLst>
          </p:cNvPr>
          <p:cNvSpPr txBox="1"/>
          <p:nvPr/>
        </p:nvSpPr>
        <p:spPr>
          <a:xfrm>
            <a:off x="1044012" y="1229140"/>
            <a:ext cx="4012163" cy="1200329"/>
          </a:xfrm>
          <a:prstGeom prst="rect">
            <a:avLst/>
          </a:prstGeom>
          <a:noFill/>
        </p:spPr>
        <p:txBody>
          <a:bodyPr wrap="square" rtlCol="0">
            <a:spAutoFit/>
          </a:bodyPr>
          <a:lstStyle/>
          <a:p>
            <a:r>
              <a:rPr lang="en-US" sz="2400" b="1" dirty="0"/>
              <a:t>After the eligibility question you will be asked to select schools</a:t>
            </a:r>
          </a:p>
        </p:txBody>
      </p:sp>
    </p:spTree>
    <p:extLst>
      <p:ext uri="{BB962C8B-B14F-4D97-AF65-F5344CB8AC3E}">
        <p14:creationId xmlns:p14="http://schemas.microsoft.com/office/powerpoint/2010/main" val="321501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581338" y="2589244"/>
            <a:ext cx="3796747" cy="24481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Dependency questions</a:t>
            </a:r>
          </a:p>
          <a:p>
            <a:pPr algn="ctr"/>
            <a:endParaRPr lang="en-US" b="1" dirty="0">
              <a:solidFill>
                <a:srgbClr val="002060"/>
              </a:solidFill>
            </a:endParaRPr>
          </a:p>
          <a:p>
            <a:r>
              <a:rPr lang="en-US" b="1" dirty="0">
                <a:solidFill>
                  <a:srgbClr val="002060"/>
                </a:solidFill>
              </a:rPr>
              <a:t>These questions will determine if you need to report your parent information or not.</a:t>
            </a:r>
          </a:p>
          <a:p>
            <a:pPr algn="ctr"/>
            <a:endParaRPr lang="en-US" b="1" dirty="0">
              <a:solidFill>
                <a:srgbClr val="002060"/>
              </a:solidFill>
            </a:endParaRPr>
          </a:p>
          <a:p>
            <a:r>
              <a:rPr lang="en-US" b="1" dirty="0">
                <a:solidFill>
                  <a:srgbClr val="002060"/>
                </a:solidFill>
              </a:rPr>
              <a:t>If you answered yes to any of these questions, you may be considered as an independent and your parent information may not be required.</a:t>
            </a:r>
          </a:p>
          <a:p>
            <a:pPr algn="ctr"/>
            <a:r>
              <a:rPr lang="en-US" b="1" dirty="0">
                <a:solidFill>
                  <a:srgbClr val="C00000"/>
                </a:solidFill>
              </a:rPr>
              <a:t> </a:t>
            </a:r>
          </a:p>
          <a:p>
            <a:pPr algn="ctr"/>
            <a:r>
              <a:rPr lang="en-US" b="1" dirty="0">
                <a:solidFill>
                  <a:srgbClr val="C00000"/>
                </a:solidFill>
              </a:rPr>
              <a:t> </a:t>
            </a:r>
          </a:p>
        </p:txBody>
      </p:sp>
      <p:pic>
        <p:nvPicPr>
          <p:cNvPr id="5" name="Picture 4">
            <a:extLst>
              <a:ext uri="{FF2B5EF4-FFF2-40B4-BE49-F238E27FC236}">
                <a16:creationId xmlns:a16="http://schemas.microsoft.com/office/drawing/2014/main" id="{E8541FAB-388B-4098-9743-546190EC8B62}"/>
              </a:ext>
            </a:extLst>
          </p:cNvPr>
          <p:cNvPicPr>
            <a:picLocks noChangeAspect="1"/>
          </p:cNvPicPr>
          <p:nvPr/>
        </p:nvPicPr>
        <p:blipFill rotWithShape="1">
          <a:blip r:embed="rId2"/>
          <a:srcRect l="29531" t="12709" r="30859" b="27916"/>
          <a:stretch/>
        </p:blipFill>
        <p:spPr>
          <a:xfrm>
            <a:off x="4609893" y="528638"/>
            <a:ext cx="7249767" cy="5965330"/>
          </a:xfrm>
          <a:prstGeom prst="rect">
            <a:avLst/>
          </a:prstGeom>
        </p:spPr>
      </p:pic>
      <p:pic>
        <p:nvPicPr>
          <p:cNvPr id="14340" name="Picture 4" descr="ID# 12483 - Woman Checks It Off Her List - PowerPoint Animation">
            <a:extLst>
              <a:ext uri="{FF2B5EF4-FFF2-40B4-BE49-F238E27FC236}">
                <a16:creationId xmlns:a16="http://schemas.microsoft.com/office/drawing/2014/main" id="{50BD9051-43C6-44F3-B9C8-775C445E0E2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34174" y="4403876"/>
            <a:ext cx="1925486" cy="1925486"/>
          </a:xfrm>
          <a:prstGeom prst="rect">
            <a:avLst/>
          </a:prstGeom>
          <a:noFill/>
          <a:effectLst>
            <a:softEdge rad="330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544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0B7056-8263-4953-ACA6-FBF2D58D117B}"/>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3" name="Picture 2">
            <a:extLst>
              <a:ext uri="{FF2B5EF4-FFF2-40B4-BE49-F238E27FC236}">
                <a16:creationId xmlns:a16="http://schemas.microsoft.com/office/drawing/2014/main" id="{49DD7F2F-C96C-4904-AEBD-D3C840CD7247}"/>
              </a:ext>
            </a:extLst>
          </p:cNvPr>
          <p:cNvPicPr>
            <a:picLocks noChangeAspect="1"/>
          </p:cNvPicPr>
          <p:nvPr/>
        </p:nvPicPr>
        <p:blipFill rotWithShape="1">
          <a:blip r:embed="rId2"/>
          <a:srcRect l="35444" t="20759" r="35410" b="31308"/>
          <a:stretch/>
        </p:blipFill>
        <p:spPr>
          <a:xfrm>
            <a:off x="5185459" y="612754"/>
            <a:ext cx="6320742" cy="5846998"/>
          </a:xfrm>
          <a:prstGeom prst="rect">
            <a:avLst/>
          </a:prstGeom>
        </p:spPr>
      </p:pic>
      <p:sp>
        <p:nvSpPr>
          <p:cNvPr id="4" name="TextBox 3">
            <a:extLst>
              <a:ext uri="{FF2B5EF4-FFF2-40B4-BE49-F238E27FC236}">
                <a16:creationId xmlns:a16="http://schemas.microsoft.com/office/drawing/2014/main" id="{7A23FE1C-622B-4828-A355-C8E749C0B083}"/>
              </a:ext>
            </a:extLst>
          </p:cNvPr>
          <p:cNvSpPr txBox="1"/>
          <p:nvPr/>
        </p:nvSpPr>
        <p:spPr>
          <a:xfrm>
            <a:off x="685800" y="1458410"/>
            <a:ext cx="3619982" cy="954107"/>
          </a:xfrm>
          <a:prstGeom prst="rect">
            <a:avLst/>
          </a:prstGeom>
          <a:noFill/>
        </p:spPr>
        <p:txBody>
          <a:bodyPr wrap="square" rtlCol="0">
            <a:spAutoFit/>
          </a:bodyPr>
          <a:lstStyle/>
          <a:p>
            <a:pPr algn="ctr"/>
            <a:r>
              <a:rPr lang="en-US" sz="2800" b="1" dirty="0"/>
              <a:t>Dependency Status Results </a:t>
            </a:r>
          </a:p>
        </p:txBody>
      </p:sp>
      <p:sp>
        <p:nvSpPr>
          <p:cNvPr id="7" name="TextBox 6">
            <a:extLst>
              <a:ext uri="{FF2B5EF4-FFF2-40B4-BE49-F238E27FC236}">
                <a16:creationId xmlns:a16="http://schemas.microsoft.com/office/drawing/2014/main" id="{83BBC45F-3239-4334-8E09-4F7E8984AC20}"/>
              </a:ext>
            </a:extLst>
          </p:cNvPr>
          <p:cNvSpPr txBox="1"/>
          <p:nvPr/>
        </p:nvSpPr>
        <p:spPr>
          <a:xfrm flipH="1">
            <a:off x="305364" y="2858336"/>
            <a:ext cx="4582725" cy="646331"/>
          </a:xfrm>
          <a:prstGeom prst="rect">
            <a:avLst/>
          </a:prstGeom>
          <a:noFill/>
        </p:spPr>
        <p:txBody>
          <a:bodyPr wrap="square" rtlCol="0">
            <a:spAutoFit/>
          </a:bodyPr>
          <a:lstStyle/>
          <a:p>
            <a:r>
              <a:rPr lang="en-US" b="1" dirty="0">
                <a:solidFill>
                  <a:srgbClr val="C00000"/>
                </a:solidFill>
              </a:rPr>
              <a:t>Once you get to this page, select “I will provide parental information.”</a:t>
            </a:r>
          </a:p>
        </p:txBody>
      </p:sp>
      <p:sp>
        <p:nvSpPr>
          <p:cNvPr id="8" name="TextBox 7">
            <a:extLst>
              <a:ext uri="{FF2B5EF4-FFF2-40B4-BE49-F238E27FC236}">
                <a16:creationId xmlns:a16="http://schemas.microsoft.com/office/drawing/2014/main" id="{F55D447A-1064-4A49-AD9B-75305C537EA7}"/>
              </a:ext>
            </a:extLst>
          </p:cNvPr>
          <p:cNvSpPr txBox="1"/>
          <p:nvPr/>
        </p:nvSpPr>
        <p:spPr>
          <a:xfrm>
            <a:off x="475080" y="5080000"/>
            <a:ext cx="4041422" cy="1015663"/>
          </a:xfrm>
          <a:prstGeom prst="rect">
            <a:avLst/>
          </a:prstGeom>
          <a:noFill/>
        </p:spPr>
        <p:txBody>
          <a:bodyPr wrap="square" rtlCol="0">
            <a:spAutoFit/>
          </a:bodyPr>
          <a:lstStyle/>
          <a:p>
            <a:r>
              <a:rPr lang="en-US" sz="2000" b="1" dirty="0">
                <a:solidFill>
                  <a:srgbClr val="002060"/>
                </a:solidFill>
              </a:rPr>
              <a:t>This is your parents’ turn to enter the application and put their information.</a:t>
            </a:r>
          </a:p>
        </p:txBody>
      </p:sp>
      <p:sp>
        <p:nvSpPr>
          <p:cNvPr id="11" name="Arrow: Right 10">
            <a:extLst>
              <a:ext uri="{FF2B5EF4-FFF2-40B4-BE49-F238E27FC236}">
                <a16:creationId xmlns:a16="http://schemas.microsoft.com/office/drawing/2014/main" id="{6F1426B0-D003-4793-9EB9-6B419FBE2557}"/>
              </a:ext>
            </a:extLst>
          </p:cNvPr>
          <p:cNvSpPr/>
          <p:nvPr/>
        </p:nvSpPr>
        <p:spPr>
          <a:xfrm>
            <a:off x="475080" y="3429000"/>
            <a:ext cx="4710379" cy="16453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2060"/>
              </a:solidFill>
            </a:endParaRPr>
          </a:p>
          <a:p>
            <a:pPr algn="ctr"/>
            <a:r>
              <a:rPr lang="en-US" sz="1400" b="1" dirty="0">
                <a:solidFill>
                  <a:srgbClr val="002060"/>
                </a:solidFill>
              </a:rPr>
              <a:t>NOTE! The color of the banner on the left side will change in the next page, and the word PARENT will replace STUDENT.</a:t>
            </a:r>
            <a:r>
              <a:rPr lang="en-US" b="1" dirty="0">
                <a:solidFill>
                  <a:srgbClr val="002060"/>
                </a:solidFill>
              </a:rPr>
              <a:t> </a:t>
            </a:r>
          </a:p>
          <a:p>
            <a:pPr algn="ctr"/>
            <a:endParaRPr lang="en-US" dirty="0"/>
          </a:p>
        </p:txBody>
      </p:sp>
    </p:spTree>
    <p:extLst>
      <p:ext uri="{BB962C8B-B14F-4D97-AF65-F5344CB8AC3E}">
        <p14:creationId xmlns:p14="http://schemas.microsoft.com/office/powerpoint/2010/main" val="6083247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 calcmode="lin" valueType="num">
                                      <p:cBhvr>
                                        <p:cTn id="32" dur="1000" fill="hold"/>
                                        <p:tgtEl>
                                          <p:spTgt spid="11"/>
                                        </p:tgtEl>
                                        <p:attrNameLst>
                                          <p:attrName>style.rotation</p:attrName>
                                        </p:attrNameLst>
                                      </p:cBhvr>
                                      <p:tavLst>
                                        <p:tav tm="0">
                                          <p:val>
                                            <p:fltVal val="90"/>
                                          </p:val>
                                        </p:tav>
                                        <p:tav tm="100000">
                                          <p:val>
                                            <p:fltVal val="0"/>
                                          </p:val>
                                        </p:tav>
                                      </p:tavLst>
                                    </p:anim>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AB6FCA-D66A-4300-A431-A1DE14E46080}"/>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3" name="Picture 2">
            <a:extLst>
              <a:ext uri="{FF2B5EF4-FFF2-40B4-BE49-F238E27FC236}">
                <a16:creationId xmlns:a16="http://schemas.microsoft.com/office/drawing/2014/main" id="{34ACE842-5B50-4469-8037-6E0A7366D48B}"/>
              </a:ext>
            </a:extLst>
          </p:cNvPr>
          <p:cNvPicPr>
            <a:picLocks noChangeAspect="1"/>
          </p:cNvPicPr>
          <p:nvPr/>
        </p:nvPicPr>
        <p:blipFill rotWithShape="1">
          <a:blip r:embed="rId2"/>
          <a:srcRect l="33038" t="20591" r="34209" b="31139"/>
          <a:stretch/>
        </p:blipFill>
        <p:spPr>
          <a:xfrm>
            <a:off x="4714978" y="501745"/>
            <a:ext cx="7207910" cy="5975255"/>
          </a:xfrm>
          <a:prstGeom prst="rect">
            <a:avLst/>
          </a:prstGeom>
        </p:spPr>
      </p:pic>
      <p:sp>
        <p:nvSpPr>
          <p:cNvPr id="5" name="Rectangle: Rounded Corners 4">
            <a:extLst>
              <a:ext uri="{FF2B5EF4-FFF2-40B4-BE49-F238E27FC236}">
                <a16:creationId xmlns:a16="http://schemas.microsoft.com/office/drawing/2014/main" id="{FDF0C40B-4B4E-4DFA-BFC6-7F76E4CDE2B9}"/>
              </a:ext>
            </a:extLst>
          </p:cNvPr>
          <p:cNvSpPr/>
          <p:nvPr/>
        </p:nvSpPr>
        <p:spPr>
          <a:xfrm>
            <a:off x="427383" y="3596481"/>
            <a:ext cx="3796747" cy="3039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rgbClr val="002060"/>
              </a:solidFill>
            </a:endParaRPr>
          </a:p>
          <a:p>
            <a:endParaRPr lang="en-US" sz="1600" b="1" dirty="0">
              <a:solidFill>
                <a:srgbClr val="002060"/>
              </a:solidFill>
            </a:endParaRPr>
          </a:p>
          <a:p>
            <a:endParaRPr lang="en-US" sz="1600" b="1" dirty="0">
              <a:solidFill>
                <a:srgbClr val="002060"/>
              </a:solidFill>
            </a:endParaRPr>
          </a:p>
          <a:p>
            <a:endParaRPr lang="en-US" sz="1600" b="1" dirty="0">
              <a:solidFill>
                <a:srgbClr val="002060"/>
              </a:solidFill>
            </a:endParaRPr>
          </a:p>
          <a:p>
            <a:endParaRPr lang="en-US" sz="1600" b="1" dirty="0">
              <a:solidFill>
                <a:srgbClr val="002060"/>
              </a:solidFill>
            </a:endParaRPr>
          </a:p>
          <a:p>
            <a:endParaRPr lang="en-US" sz="1600" b="1" dirty="0">
              <a:solidFill>
                <a:srgbClr val="002060"/>
              </a:solidFill>
            </a:endParaRPr>
          </a:p>
          <a:p>
            <a:r>
              <a:rPr lang="en-US" sz="1600" b="1" dirty="0">
                <a:solidFill>
                  <a:srgbClr val="002060"/>
                </a:solidFill>
              </a:rPr>
              <a:t>  </a:t>
            </a:r>
          </a:p>
        </p:txBody>
      </p:sp>
      <p:sp>
        <p:nvSpPr>
          <p:cNvPr id="6" name="TextBox 5">
            <a:extLst>
              <a:ext uri="{FF2B5EF4-FFF2-40B4-BE49-F238E27FC236}">
                <a16:creationId xmlns:a16="http://schemas.microsoft.com/office/drawing/2014/main" id="{31007CE7-E777-4635-A2BE-52514924F29B}"/>
              </a:ext>
            </a:extLst>
          </p:cNvPr>
          <p:cNvSpPr txBox="1"/>
          <p:nvPr/>
        </p:nvSpPr>
        <p:spPr>
          <a:xfrm>
            <a:off x="541683" y="1344706"/>
            <a:ext cx="3626905" cy="1815882"/>
          </a:xfrm>
          <a:prstGeom prst="rect">
            <a:avLst/>
          </a:prstGeom>
          <a:noFill/>
        </p:spPr>
        <p:txBody>
          <a:bodyPr wrap="square" rtlCol="0">
            <a:spAutoFit/>
          </a:bodyPr>
          <a:lstStyle/>
          <a:p>
            <a:r>
              <a:rPr lang="en-US" sz="2800" b="1" dirty="0"/>
              <a:t>Parent Demographics Information</a:t>
            </a:r>
          </a:p>
          <a:p>
            <a:endParaRPr lang="en-US" sz="2800" dirty="0"/>
          </a:p>
        </p:txBody>
      </p:sp>
      <p:sp>
        <p:nvSpPr>
          <p:cNvPr id="7" name="Rectangle 6">
            <a:extLst>
              <a:ext uri="{FF2B5EF4-FFF2-40B4-BE49-F238E27FC236}">
                <a16:creationId xmlns:a16="http://schemas.microsoft.com/office/drawing/2014/main" id="{9BCFD170-4AE6-4929-86EF-28D8BEDB5A45}"/>
              </a:ext>
            </a:extLst>
          </p:cNvPr>
          <p:cNvSpPr/>
          <p:nvPr/>
        </p:nvSpPr>
        <p:spPr>
          <a:xfrm>
            <a:off x="456761" y="3261519"/>
            <a:ext cx="3796747" cy="1631216"/>
          </a:xfrm>
          <a:prstGeom prst="rect">
            <a:avLst/>
          </a:prstGeom>
        </p:spPr>
        <p:txBody>
          <a:bodyPr wrap="square">
            <a:spAutoFit/>
          </a:bodyPr>
          <a:lstStyle/>
          <a:p>
            <a:r>
              <a:rPr lang="en-US" sz="2000" b="1" dirty="0">
                <a:solidFill>
                  <a:srgbClr val="002060"/>
                </a:solidFill>
              </a:rPr>
              <a:t>Here your parents will enter their demographic information, such as their name, social security, mailing address…etc. </a:t>
            </a:r>
          </a:p>
        </p:txBody>
      </p:sp>
    </p:spTree>
    <p:extLst>
      <p:ext uri="{BB962C8B-B14F-4D97-AF65-F5344CB8AC3E}">
        <p14:creationId xmlns:p14="http://schemas.microsoft.com/office/powerpoint/2010/main" val="311244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5" name="Picture 4">
            <a:extLst>
              <a:ext uri="{FF2B5EF4-FFF2-40B4-BE49-F238E27FC236}">
                <a16:creationId xmlns:a16="http://schemas.microsoft.com/office/drawing/2014/main" id="{54B060DE-367F-47C4-A53D-6113032A9DB6}"/>
              </a:ext>
            </a:extLst>
          </p:cNvPr>
          <p:cNvPicPr>
            <a:picLocks noChangeAspect="1"/>
          </p:cNvPicPr>
          <p:nvPr/>
        </p:nvPicPr>
        <p:blipFill rotWithShape="1">
          <a:blip r:embed="rId2"/>
          <a:srcRect l="29179" t="20208" r="31797" b="27500"/>
          <a:stretch/>
        </p:blipFill>
        <p:spPr>
          <a:xfrm>
            <a:off x="4214053" y="563562"/>
            <a:ext cx="7777921" cy="5862637"/>
          </a:xfrm>
          <a:prstGeom prst="rect">
            <a:avLst/>
          </a:prstGeom>
        </p:spPr>
      </p:pic>
      <p:sp>
        <p:nvSpPr>
          <p:cNvPr id="6" name="Rectangle: Rounded Corners 5">
            <a:extLst>
              <a:ext uri="{FF2B5EF4-FFF2-40B4-BE49-F238E27FC236}">
                <a16:creationId xmlns:a16="http://schemas.microsoft.com/office/drawing/2014/main" id="{C39F3255-98D4-467B-9B77-6D0A6AAD7ADC}"/>
              </a:ext>
            </a:extLst>
          </p:cNvPr>
          <p:cNvSpPr/>
          <p:nvPr/>
        </p:nvSpPr>
        <p:spPr>
          <a:xfrm>
            <a:off x="417306" y="2961860"/>
            <a:ext cx="3796747" cy="38961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2060"/>
              </a:solidFill>
            </a:endParaRPr>
          </a:p>
        </p:txBody>
      </p:sp>
      <p:sp>
        <p:nvSpPr>
          <p:cNvPr id="7" name="TextBox 6">
            <a:extLst>
              <a:ext uri="{FF2B5EF4-FFF2-40B4-BE49-F238E27FC236}">
                <a16:creationId xmlns:a16="http://schemas.microsoft.com/office/drawing/2014/main" id="{0317DBCE-CF7F-4D39-AFC3-1FAE4DB46DE7}"/>
              </a:ext>
            </a:extLst>
          </p:cNvPr>
          <p:cNvSpPr txBox="1"/>
          <p:nvPr/>
        </p:nvSpPr>
        <p:spPr>
          <a:xfrm>
            <a:off x="541683" y="1344706"/>
            <a:ext cx="3626905" cy="2677656"/>
          </a:xfrm>
          <a:prstGeom prst="rect">
            <a:avLst/>
          </a:prstGeom>
          <a:noFill/>
        </p:spPr>
        <p:txBody>
          <a:bodyPr wrap="square" rtlCol="0">
            <a:spAutoFit/>
          </a:bodyPr>
          <a:lstStyle/>
          <a:p>
            <a:r>
              <a:rPr lang="en-US" sz="2800" b="1" dirty="0"/>
              <a:t>Continue…</a:t>
            </a:r>
          </a:p>
          <a:p>
            <a:endParaRPr lang="en-US" sz="2800" b="1" dirty="0"/>
          </a:p>
          <a:p>
            <a:r>
              <a:rPr lang="en-US" sz="2800" b="1" dirty="0"/>
              <a:t>Parent Demographics Information</a:t>
            </a:r>
          </a:p>
          <a:p>
            <a:endParaRPr lang="en-US" sz="2800" dirty="0"/>
          </a:p>
        </p:txBody>
      </p:sp>
      <p:sp>
        <p:nvSpPr>
          <p:cNvPr id="8" name="Rectangle 7">
            <a:extLst>
              <a:ext uri="{FF2B5EF4-FFF2-40B4-BE49-F238E27FC236}">
                <a16:creationId xmlns:a16="http://schemas.microsoft.com/office/drawing/2014/main" id="{87E2FA21-27B2-4512-9D2B-F43FEA3E36E0}"/>
              </a:ext>
            </a:extLst>
          </p:cNvPr>
          <p:cNvSpPr/>
          <p:nvPr/>
        </p:nvSpPr>
        <p:spPr>
          <a:xfrm>
            <a:off x="541683" y="3808965"/>
            <a:ext cx="3796747" cy="2554545"/>
          </a:xfrm>
          <a:prstGeom prst="rect">
            <a:avLst/>
          </a:prstGeom>
        </p:spPr>
        <p:txBody>
          <a:bodyPr wrap="square">
            <a:spAutoFit/>
          </a:bodyPr>
          <a:lstStyle/>
          <a:p>
            <a:r>
              <a:rPr lang="en-US" sz="2000" b="1" dirty="0">
                <a:solidFill>
                  <a:srgbClr val="002060"/>
                </a:solidFill>
              </a:rPr>
              <a:t>In the next page, they will be asked to enter their marital status and the household size. </a:t>
            </a:r>
          </a:p>
          <a:p>
            <a:r>
              <a:rPr lang="en-US" sz="2000" b="1" dirty="0">
                <a:solidFill>
                  <a:srgbClr val="002060"/>
                </a:solidFill>
              </a:rPr>
              <a:t>The household size is the number of people that live with you, supported by your parents.</a:t>
            </a:r>
          </a:p>
        </p:txBody>
      </p:sp>
    </p:spTree>
    <p:extLst>
      <p:ext uri="{BB962C8B-B14F-4D97-AF65-F5344CB8AC3E}">
        <p14:creationId xmlns:p14="http://schemas.microsoft.com/office/powerpoint/2010/main" val="31249061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35017" y="940393"/>
            <a:ext cx="4061012" cy="35768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Parent tax information</a:t>
            </a:r>
          </a:p>
          <a:p>
            <a:pPr algn="ctr"/>
            <a:r>
              <a:rPr lang="en-US" sz="3200" b="1" dirty="0">
                <a:solidFill>
                  <a:schemeClr val="tx1"/>
                </a:solidFill>
              </a:rPr>
              <a:t> </a:t>
            </a:r>
          </a:p>
          <a:p>
            <a:r>
              <a:rPr lang="en-US" sz="2000" b="1" dirty="0">
                <a:solidFill>
                  <a:srgbClr val="002060"/>
                </a:solidFill>
              </a:rPr>
              <a:t>Next, your parents will enter their tax information. </a:t>
            </a:r>
            <a:endParaRPr lang="en-US" sz="1600" b="1" dirty="0">
              <a:solidFill>
                <a:srgbClr val="C00000"/>
              </a:solidFill>
            </a:endParaRPr>
          </a:p>
        </p:txBody>
      </p:sp>
      <p:pic>
        <p:nvPicPr>
          <p:cNvPr id="5" name="Picture 4">
            <a:extLst>
              <a:ext uri="{FF2B5EF4-FFF2-40B4-BE49-F238E27FC236}">
                <a16:creationId xmlns:a16="http://schemas.microsoft.com/office/drawing/2014/main" id="{28121750-5A44-48FB-95F1-8FF91A3FFAED}"/>
              </a:ext>
            </a:extLst>
          </p:cNvPr>
          <p:cNvPicPr>
            <a:picLocks noChangeAspect="1"/>
          </p:cNvPicPr>
          <p:nvPr/>
        </p:nvPicPr>
        <p:blipFill rotWithShape="1">
          <a:blip r:embed="rId2"/>
          <a:srcRect l="29649" t="12916" r="23124" b="26668"/>
          <a:stretch/>
        </p:blipFill>
        <p:spPr>
          <a:xfrm>
            <a:off x="4314099" y="628649"/>
            <a:ext cx="7587389" cy="5668963"/>
          </a:xfrm>
          <a:prstGeom prst="rect">
            <a:avLst/>
          </a:prstGeom>
        </p:spPr>
      </p:pic>
      <p:pic>
        <p:nvPicPr>
          <p:cNvPr id="6150" name="Picture 6" descr="ID# 7364 - Hard Working On Computer Anim - PowerPoint Animation">
            <a:extLst>
              <a:ext uri="{FF2B5EF4-FFF2-40B4-BE49-F238E27FC236}">
                <a16:creationId xmlns:a16="http://schemas.microsoft.com/office/drawing/2014/main" id="{BE892FCF-442C-4594-92C0-BE757C9F0AA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2950" y="3936206"/>
            <a:ext cx="2185988" cy="116205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pic>
        <p:nvPicPr>
          <p:cNvPr id="6152" name="Picture 8" descr="ID# 11345 - Arrow Pointing Anim - PowerPoint Animation">
            <a:extLst>
              <a:ext uri="{FF2B5EF4-FFF2-40B4-BE49-F238E27FC236}">
                <a16:creationId xmlns:a16="http://schemas.microsoft.com/office/drawing/2014/main" id="{0C65A0DA-3F8C-42A3-A3F1-680B2E580E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83967" y="5366486"/>
            <a:ext cx="1707523" cy="66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4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6152"/>
                                        </p:tgtEl>
                                        <p:attrNameLst>
                                          <p:attrName>style.visibility</p:attrName>
                                        </p:attrNameLst>
                                      </p:cBhvr>
                                      <p:to>
                                        <p:strVal val="visible"/>
                                      </p:to>
                                    </p:set>
                                    <p:anim calcmode="lin" valueType="num">
                                      <p:cBhvr>
                                        <p:cTn id="18" dur="1000" fill="hold"/>
                                        <p:tgtEl>
                                          <p:spTgt spid="6152"/>
                                        </p:tgtEl>
                                        <p:attrNameLst>
                                          <p:attrName>ppt_w</p:attrName>
                                        </p:attrNameLst>
                                      </p:cBhvr>
                                      <p:tavLst>
                                        <p:tav tm="0">
                                          <p:val>
                                            <p:fltVal val="0"/>
                                          </p:val>
                                        </p:tav>
                                        <p:tav tm="100000">
                                          <p:val>
                                            <p:strVal val="#ppt_w"/>
                                          </p:val>
                                        </p:tav>
                                      </p:tavLst>
                                    </p:anim>
                                    <p:anim calcmode="lin" valueType="num">
                                      <p:cBhvr>
                                        <p:cTn id="19" dur="1000" fill="hold"/>
                                        <p:tgtEl>
                                          <p:spTgt spid="6152"/>
                                        </p:tgtEl>
                                        <p:attrNameLst>
                                          <p:attrName>ppt_h</p:attrName>
                                        </p:attrNameLst>
                                      </p:cBhvr>
                                      <p:tavLst>
                                        <p:tav tm="0">
                                          <p:val>
                                            <p:fltVal val="0"/>
                                          </p:val>
                                        </p:tav>
                                        <p:tav tm="100000">
                                          <p:val>
                                            <p:strVal val="#ppt_h"/>
                                          </p:val>
                                        </p:tav>
                                      </p:tavLst>
                                    </p:anim>
                                    <p:anim calcmode="lin" valueType="num">
                                      <p:cBhvr>
                                        <p:cTn id="20" dur="1000" fill="hold"/>
                                        <p:tgtEl>
                                          <p:spTgt spid="6152"/>
                                        </p:tgtEl>
                                        <p:attrNameLst>
                                          <p:attrName>style.rotation</p:attrName>
                                        </p:attrNameLst>
                                      </p:cBhvr>
                                      <p:tavLst>
                                        <p:tav tm="0">
                                          <p:val>
                                            <p:fltVal val="90"/>
                                          </p:val>
                                        </p:tav>
                                        <p:tav tm="100000">
                                          <p:val>
                                            <p:fltVal val="0"/>
                                          </p:val>
                                        </p:tav>
                                      </p:tavLst>
                                    </p:anim>
                                    <p:animEffect transition="in" filter="fade">
                                      <p:cBhvr>
                                        <p:cTn id="21" dur="1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C20D11-2AE4-41D1-AA48-CA9F3510D874}"/>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3" name="Picture 2">
            <a:extLst>
              <a:ext uri="{FF2B5EF4-FFF2-40B4-BE49-F238E27FC236}">
                <a16:creationId xmlns:a16="http://schemas.microsoft.com/office/drawing/2014/main" id="{99C78635-AF81-4B08-AA6A-804A31D07363}"/>
              </a:ext>
            </a:extLst>
          </p:cNvPr>
          <p:cNvPicPr>
            <a:picLocks noChangeAspect="1"/>
          </p:cNvPicPr>
          <p:nvPr/>
        </p:nvPicPr>
        <p:blipFill rotWithShape="1">
          <a:blip r:embed="rId2"/>
          <a:srcRect l="36551" t="22616" r="37247" b="31983"/>
          <a:stretch/>
        </p:blipFill>
        <p:spPr>
          <a:xfrm>
            <a:off x="5082250" y="381000"/>
            <a:ext cx="6423950" cy="6261019"/>
          </a:xfrm>
          <a:prstGeom prst="rect">
            <a:avLst/>
          </a:prstGeom>
        </p:spPr>
      </p:pic>
      <p:sp>
        <p:nvSpPr>
          <p:cNvPr id="4" name="TextBox 3">
            <a:extLst>
              <a:ext uri="{FF2B5EF4-FFF2-40B4-BE49-F238E27FC236}">
                <a16:creationId xmlns:a16="http://schemas.microsoft.com/office/drawing/2014/main" id="{7DA5E58E-888D-4813-851F-A9A162239C6E}"/>
              </a:ext>
            </a:extLst>
          </p:cNvPr>
          <p:cNvSpPr txBox="1"/>
          <p:nvPr/>
        </p:nvSpPr>
        <p:spPr>
          <a:xfrm>
            <a:off x="358815" y="1643604"/>
            <a:ext cx="4282633" cy="523220"/>
          </a:xfrm>
          <a:prstGeom prst="rect">
            <a:avLst/>
          </a:prstGeom>
          <a:noFill/>
        </p:spPr>
        <p:txBody>
          <a:bodyPr wrap="square" rtlCol="0">
            <a:spAutoFit/>
          </a:bodyPr>
          <a:lstStyle/>
          <a:p>
            <a:r>
              <a:rPr lang="en-US" sz="2800" b="1" dirty="0"/>
              <a:t>IRS Data Retrieval tool</a:t>
            </a:r>
          </a:p>
        </p:txBody>
      </p:sp>
      <p:sp>
        <p:nvSpPr>
          <p:cNvPr id="7" name="TextBox 6">
            <a:extLst>
              <a:ext uri="{FF2B5EF4-FFF2-40B4-BE49-F238E27FC236}">
                <a16:creationId xmlns:a16="http://schemas.microsoft.com/office/drawing/2014/main" id="{42A88739-D328-4A70-BC07-2F0A15ABD80D}"/>
              </a:ext>
            </a:extLst>
          </p:cNvPr>
          <p:cNvSpPr txBox="1"/>
          <p:nvPr/>
        </p:nvSpPr>
        <p:spPr>
          <a:xfrm>
            <a:off x="178052" y="4649493"/>
            <a:ext cx="3375378" cy="1754326"/>
          </a:xfrm>
          <a:prstGeom prst="rect">
            <a:avLst/>
          </a:prstGeom>
          <a:noFill/>
        </p:spPr>
        <p:txBody>
          <a:bodyPr wrap="square" rtlCol="0">
            <a:spAutoFit/>
          </a:bodyPr>
          <a:lstStyle/>
          <a:p>
            <a:r>
              <a:rPr lang="en-US" b="1" dirty="0">
                <a:solidFill>
                  <a:srgbClr val="002060"/>
                </a:solidFill>
              </a:rPr>
              <a:t>If</a:t>
            </a:r>
            <a:r>
              <a:rPr lang="en-US" b="1" dirty="0"/>
              <a:t> </a:t>
            </a:r>
            <a:r>
              <a:rPr lang="en-US" b="1" dirty="0">
                <a:solidFill>
                  <a:srgbClr val="002060"/>
                </a:solidFill>
              </a:rPr>
              <a:t>this tool in not working, you will need a hard copy of your tax return. You will need to enter certain data which can be found on lines of your tax form. </a:t>
            </a:r>
          </a:p>
        </p:txBody>
      </p:sp>
      <p:pic>
        <p:nvPicPr>
          <p:cNvPr id="15362" name="Picture 2" descr="ID# 20960 - Check Mark It Off - PowerPoint Animation">
            <a:extLst>
              <a:ext uri="{FF2B5EF4-FFF2-40B4-BE49-F238E27FC236}">
                <a16:creationId xmlns:a16="http://schemas.microsoft.com/office/drawing/2014/main" id="{A62E813B-7DEE-4E90-BC05-D223440A18B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63950" y="5526656"/>
            <a:ext cx="1331344" cy="1331344"/>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78052" y="2285663"/>
            <a:ext cx="4357734" cy="2031325"/>
          </a:xfrm>
          <a:prstGeom prst="rect">
            <a:avLst/>
          </a:prstGeom>
        </p:spPr>
        <p:txBody>
          <a:bodyPr wrap="square">
            <a:spAutoFit/>
          </a:bodyPr>
          <a:lstStyle/>
          <a:p>
            <a:r>
              <a:rPr lang="en-US" b="1" dirty="0">
                <a:solidFill>
                  <a:srgbClr val="002060"/>
                </a:solidFill>
              </a:rPr>
              <a:t>Using the Link to IRS </a:t>
            </a:r>
            <a:r>
              <a:rPr lang="en-US" b="1" dirty="0">
                <a:solidFill>
                  <a:srgbClr val="FF0000"/>
                </a:solidFill>
              </a:rPr>
              <a:t>(data retrieval tool)</a:t>
            </a:r>
            <a:r>
              <a:rPr lang="en-US" b="1" dirty="0">
                <a:solidFill>
                  <a:srgbClr val="002060"/>
                </a:solidFill>
              </a:rPr>
              <a:t> will save time and help with the accuracy of tax information needed.  This tool also helps in the verification process, and limits the additional need to request transcripts after the application has been completed.</a:t>
            </a:r>
          </a:p>
        </p:txBody>
      </p:sp>
    </p:spTree>
    <p:extLst>
      <p:ext uri="{BB962C8B-B14F-4D97-AF65-F5344CB8AC3E}">
        <p14:creationId xmlns:p14="http://schemas.microsoft.com/office/powerpoint/2010/main" val="14839870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0" y="942833"/>
            <a:ext cx="3796747" cy="33253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Student Tax information</a:t>
            </a:r>
          </a:p>
          <a:p>
            <a:pPr algn="ctr"/>
            <a:endParaRPr lang="en-US" sz="2800" b="1" dirty="0">
              <a:solidFill>
                <a:srgbClr val="002060"/>
              </a:solidFill>
            </a:endParaRPr>
          </a:p>
          <a:p>
            <a:pPr algn="ctr"/>
            <a:r>
              <a:rPr lang="en-US" sz="2800" b="1" dirty="0">
                <a:solidFill>
                  <a:srgbClr val="002060"/>
                </a:solidFill>
              </a:rPr>
              <a:t>You can also use the IRS link.</a:t>
            </a:r>
            <a:endParaRPr lang="en-US" sz="2400" b="1" dirty="0">
              <a:solidFill>
                <a:srgbClr val="002060"/>
              </a:solidFill>
            </a:endParaRPr>
          </a:p>
        </p:txBody>
      </p:sp>
      <p:pic>
        <p:nvPicPr>
          <p:cNvPr id="5" name="Picture 4">
            <a:extLst>
              <a:ext uri="{FF2B5EF4-FFF2-40B4-BE49-F238E27FC236}">
                <a16:creationId xmlns:a16="http://schemas.microsoft.com/office/drawing/2014/main" id="{01CB178E-3387-4D87-B4D0-1C7FDA3769B8}"/>
              </a:ext>
            </a:extLst>
          </p:cNvPr>
          <p:cNvPicPr>
            <a:picLocks noChangeAspect="1"/>
          </p:cNvPicPr>
          <p:nvPr/>
        </p:nvPicPr>
        <p:blipFill rotWithShape="1">
          <a:blip r:embed="rId2"/>
          <a:srcRect l="29414" t="12708" r="31093" b="26875"/>
          <a:stretch/>
        </p:blipFill>
        <p:spPr>
          <a:xfrm>
            <a:off x="4329113" y="381000"/>
            <a:ext cx="7429500" cy="6393338"/>
          </a:xfrm>
          <a:prstGeom prst="rect">
            <a:avLst/>
          </a:prstGeom>
        </p:spPr>
      </p:pic>
      <p:sp>
        <p:nvSpPr>
          <p:cNvPr id="3" name="Arrow: Notched Right 2">
            <a:extLst>
              <a:ext uri="{FF2B5EF4-FFF2-40B4-BE49-F238E27FC236}">
                <a16:creationId xmlns:a16="http://schemas.microsoft.com/office/drawing/2014/main" id="{C24BC61C-2385-4014-8108-6EBAD4DDA522}"/>
              </a:ext>
            </a:extLst>
          </p:cNvPr>
          <p:cNvSpPr/>
          <p:nvPr/>
        </p:nvSpPr>
        <p:spPr>
          <a:xfrm>
            <a:off x="415585" y="5222089"/>
            <a:ext cx="3913528" cy="1084572"/>
          </a:xfrm>
          <a:prstGeom prst="notchedRightArrow">
            <a:avLst/>
          </a:prstGeom>
          <a:solidFill>
            <a:srgbClr val="A1B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We are back to</a:t>
            </a:r>
          </a:p>
          <a:p>
            <a:pPr algn="ctr"/>
            <a:r>
              <a:rPr lang="en-US" sz="2000" b="1" dirty="0">
                <a:solidFill>
                  <a:srgbClr val="C00000"/>
                </a:solidFill>
              </a:rPr>
              <a:t>student Banner</a:t>
            </a:r>
          </a:p>
        </p:txBody>
      </p:sp>
      <p:pic>
        <p:nvPicPr>
          <p:cNvPr id="1026" name="Picture 2" descr="Related image">
            <a:extLst>
              <a:ext uri="{FF2B5EF4-FFF2-40B4-BE49-F238E27FC236}">
                <a16:creationId xmlns:a16="http://schemas.microsoft.com/office/drawing/2014/main" id="{483F3E68-AAAC-481F-96AA-59EC22D389D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1" y="3869057"/>
            <a:ext cx="1988456" cy="2185117"/>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Sequential Access Storage 5">
            <a:extLst>
              <a:ext uri="{FF2B5EF4-FFF2-40B4-BE49-F238E27FC236}">
                <a16:creationId xmlns:a16="http://schemas.microsoft.com/office/drawing/2014/main" id="{A5F06584-1400-4D79-9E32-F04D32A8FF4C}"/>
              </a:ext>
            </a:extLst>
          </p:cNvPr>
          <p:cNvSpPr/>
          <p:nvPr/>
        </p:nvSpPr>
        <p:spPr>
          <a:xfrm>
            <a:off x="2075543" y="4185199"/>
            <a:ext cx="1622364" cy="1084572"/>
          </a:xfrm>
          <a:prstGeom prst="flowChartMagneticTape">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NOTICE!</a:t>
            </a:r>
          </a:p>
        </p:txBody>
      </p:sp>
    </p:spTree>
    <p:extLst>
      <p:ext uri="{BB962C8B-B14F-4D97-AF65-F5344CB8AC3E}">
        <p14:creationId xmlns:p14="http://schemas.microsoft.com/office/powerpoint/2010/main" val="27910100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0" nodeType="click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5" presetClass="exit" presetSubtype="0" fill="hold" nodeType="clickEffect">
                                  <p:stCondLst>
                                    <p:cond delay="0"/>
                                  </p:stCondLst>
                                  <p:childTnLst>
                                    <p:animEffect transition="out" filter="fade">
                                      <p:cBhvr>
                                        <p:cTn id="25" dur="2000"/>
                                        <p:tgtEl>
                                          <p:spTgt spid="1026"/>
                                        </p:tgtEl>
                                      </p:cBhvr>
                                    </p:animEffect>
                                    <p:anim calcmode="lin" valueType="num">
                                      <p:cBhvr>
                                        <p:cTn id="26" dur="2000"/>
                                        <p:tgtEl>
                                          <p:spTgt spid="10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7" dur="2000"/>
                                        <p:tgtEl>
                                          <p:spTgt spid="1026"/>
                                        </p:tgtEl>
                                        <p:attrNameLst>
                                          <p:attrName>ppt_h</p:attrName>
                                        </p:attrNameLst>
                                      </p:cBhvr>
                                      <p:tavLst>
                                        <p:tav tm="0">
                                          <p:val>
                                            <p:strVal val="ppt_h"/>
                                          </p:val>
                                        </p:tav>
                                        <p:tav tm="100000">
                                          <p:val>
                                            <p:strVal val="ppt_h"/>
                                          </p:val>
                                        </p:tav>
                                      </p:tavLst>
                                    </p:anim>
                                    <p:set>
                                      <p:cBhvr>
                                        <p:cTn id="28" dur="1" fill="hold">
                                          <p:stCondLst>
                                            <p:cond delay="1999"/>
                                          </p:stCondLst>
                                        </p:cTn>
                                        <p:tgtEl>
                                          <p:spTgt spid="10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grpId="0" nodeType="clickEffect">
                                  <p:stCondLst>
                                    <p:cond delay="0"/>
                                  </p:stCondLst>
                                  <p:childTnLst>
                                    <p:animClr clrSpc="rgb" dir="cw">
                                      <p:cBhvr override="childStyle">
                                        <p:cTn id="32" dur="500" fill="hold"/>
                                        <p:tgtEl>
                                          <p:spTgt spid="3"/>
                                        </p:tgtEl>
                                        <p:attrNameLst>
                                          <p:attrName>style.color</p:attrName>
                                        </p:attrNameLst>
                                      </p:cBhvr>
                                      <p:to>
                                        <a:schemeClr val="accent2"/>
                                      </p:to>
                                    </p:animClr>
                                    <p:animClr clrSpc="rgb" dir="cw">
                                      <p:cBhvr>
                                        <p:cTn id="33" dur="500" fill="hold"/>
                                        <p:tgtEl>
                                          <p:spTgt spid="3"/>
                                        </p:tgtEl>
                                        <p:attrNameLst>
                                          <p:attrName>fillcolor</p:attrName>
                                        </p:attrNameLst>
                                      </p:cBhvr>
                                      <p:to>
                                        <a:schemeClr val="accent2"/>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785813" y="3695700"/>
            <a:ext cx="3695492" cy="809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Sign and submit </a:t>
            </a:r>
          </a:p>
        </p:txBody>
      </p:sp>
      <p:pic>
        <p:nvPicPr>
          <p:cNvPr id="5" name="Picture 4">
            <a:extLst>
              <a:ext uri="{FF2B5EF4-FFF2-40B4-BE49-F238E27FC236}">
                <a16:creationId xmlns:a16="http://schemas.microsoft.com/office/drawing/2014/main" id="{FBD942E3-FAAB-4CE5-8203-5F3C3F07CEB2}"/>
              </a:ext>
            </a:extLst>
          </p:cNvPr>
          <p:cNvPicPr>
            <a:picLocks noChangeAspect="1"/>
          </p:cNvPicPr>
          <p:nvPr/>
        </p:nvPicPr>
        <p:blipFill rotWithShape="1">
          <a:blip r:embed="rId2"/>
          <a:srcRect l="31874" t="16041" r="31680" b="22917"/>
          <a:stretch/>
        </p:blipFill>
        <p:spPr>
          <a:xfrm>
            <a:off x="5229226" y="380999"/>
            <a:ext cx="6602338" cy="6220207"/>
          </a:xfrm>
          <a:prstGeom prst="rect">
            <a:avLst/>
          </a:prstGeom>
        </p:spPr>
        <p:style>
          <a:lnRef idx="2">
            <a:schemeClr val="dk1"/>
          </a:lnRef>
          <a:fillRef idx="1">
            <a:schemeClr val="lt1"/>
          </a:fillRef>
          <a:effectRef idx="0">
            <a:schemeClr val="dk1"/>
          </a:effectRef>
          <a:fontRef idx="minor">
            <a:schemeClr val="dk1"/>
          </a:fontRef>
        </p:style>
      </p:pic>
      <p:pic>
        <p:nvPicPr>
          <p:cNvPr id="3074" name="Picture 2" descr="Image result for almost done">
            <a:extLst>
              <a:ext uri="{FF2B5EF4-FFF2-40B4-BE49-F238E27FC236}">
                <a16:creationId xmlns:a16="http://schemas.microsoft.com/office/drawing/2014/main" id="{52472303-E78C-4BD7-A64E-B503CA669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81" y="1447800"/>
            <a:ext cx="3833206" cy="20669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1A9491B-1A88-4867-8355-8688B5115D93}"/>
              </a:ext>
            </a:extLst>
          </p:cNvPr>
          <p:cNvSpPr/>
          <p:nvPr/>
        </p:nvSpPr>
        <p:spPr>
          <a:xfrm>
            <a:off x="681038" y="4427145"/>
            <a:ext cx="3695492" cy="9830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C00000"/>
              </a:solidFill>
            </a:endParaRPr>
          </a:p>
          <a:p>
            <a:pPr algn="ctr"/>
            <a:r>
              <a:rPr lang="en-US" sz="2000" b="1" dirty="0">
                <a:solidFill>
                  <a:srgbClr val="C00000"/>
                </a:solidFill>
              </a:rPr>
              <a:t>After you review all information and verify everything is correct, hit the Agree button and press</a:t>
            </a:r>
          </a:p>
          <a:p>
            <a:pPr algn="ctr"/>
            <a:endParaRPr lang="en-US" sz="2000" b="1" dirty="0">
              <a:solidFill>
                <a:srgbClr val="C00000"/>
              </a:solidFill>
            </a:endParaRPr>
          </a:p>
        </p:txBody>
      </p:sp>
      <p:sp>
        <p:nvSpPr>
          <p:cNvPr id="8" name="Rectangle: Rounded Corners 7">
            <a:extLst>
              <a:ext uri="{FF2B5EF4-FFF2-40B4-BE49-F238E27FC236}">
                <a16:creationId xmlns:a16="http://schemas.microsoft.com/office/drawing/2014/main" id="{29AAB6BD-BE7D-400E-A674-97C435A6E03A}"/>
              </a:ext>
            </a:extLst>
          </p:cNvPr>
          <p:cNvSpPr/>
          <p:nvPr/>
        </p:nvSpPr>
        <p:spPr>
          <a:xfrm>
            <a:off x="887481" y="5691188"/>
            <a:ext cx="3695492" cy="80962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SUBMIT MY FAFSA NOW</a:t>
            </a:r>
          </a:p>
        </p:txBody>
      </p:sp>
      <p:pic>
        <p:nvPicPr>
          <p:cNvPr id="9" name="Picture 2" descr="ID# 8785 - Running With Money Bags  - PowerPoint Animation">
            <a:extLst>
              <a:ext uri="{FF2B5EF4-FFF2-40B4-BE49-F238E27FC236}">
                <a16:creationId xmlns:a16="http://schemas.microsoft.com/office/drawing/2014/main" id="{7D0B205D-1204-4F00-BDC9-905A4635D35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65094" y="5495835"/>
            <a:ext cx="1866470" cy="1200330"/>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0548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BE1722-5293-4B6D-86F1-99B3CFF9FBFB}"/>
              </a:ext>
            </a:extLst>
          </p:cNvPr>
          <p:cNvPicPr>
            <a:picLocks noChangeAspect="1"/>
          </p:cNvPicPr>
          <p:nvPr/>
        </p:nvPicPr>
        <p:blipFill>
          <a:blip r:embed="rId2"/>
          <a:stretch>
            <a:fillRect/>
          </a:stretch>
        </p:blipFill>
        <p:spPr>
          <a:xfrm>
            <a:off x="2579422" y="1534442"/>
            <a:ext cx="7033156" cy="3789115"/>
          </a:xfrm>
          <a:prstGeom prst="rect">
            <a:avLst/>
          </a:prstGeom>
          <a:effectLst>
            <a:softEdge rad="228600"/>
          </a:effectLst>
        </p:spPr>
      </p:pic>
      <p:sp>
        <p:nvSpPr>
          <p:cNvPr id="2" name="Slide Number Placeholder 1">
            <a:extLst>
              <a:ext uri="{FF2B5EF4-FFF2-40B4-BE49-F238E27FC236}">
                <a16:creationId xmlns:a16="http://schemas.microsoft.com/office/drawing/2014/main" id="{824AC59D-3A44-4506-9C31-E825BACD218C}"/>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3" name="Picture 2">
            <a:extLst>
              <a:ext uri="{FF2B5EF4-FFF2-40B4-BE49-F238E27FC236}">
                <a16:creationId xmlns:a16="http://schemas.microsoft.com/office/drawing/2014/main" id="{FA911168-D456-4C8D-A51D-E8226CB1C2FB}"/>
              </a:ext>
            </a:extLst>
          </p:cNvPr>
          <p:cNvPicPr>
            <a:picLocks noChangeAspect="1"/>
          </p:cNvPicPr>
          <p:nvPr/>
        </p:nvPicPr>
        <p:blipFill rotWithShape="1">
          <a:blip r:embed="rId3"/>
          <a:srcRect t="3230" b="9947"/>
          <a:stretch/>
        </p:blipFill>
        <p:spPr>
          <a:xfrm>
            <a:off x="2370414" y="1463674"/>
            <a:ext cx="8950783" cy="5243512"/>
          </a:xfrm>
          <a:prstGeom prst="rect">
            <a:avLst/>
          </a:prstGeom>
          <a:effectLst>
            <a:softEdge rad="139700"/>
          </a:effectLst>
        </p:spPr>
      </p:pic>
      <p:sp>
        <p:nvSpPr>
          <p:cNvPr id="5" name="Rectangle 4">
            <a:extLst>
              <a:ext uri="{FF2B5EF4-FFF2-40B4-BE49-F238E27FC236}">
                <a16:creationId xmlns:a16="http://schemas.microsoft.com/office/drawing/2014/main" id="{C70591D5-9582-4FF2-817A-D814D92EE6E7}"/>
              </a:ext>
            </a:extLst>
          </p:cNvPr>
          <p:cNvSpPr/>
          <p:nvPr/>
        </p:nvSpPr>
        <p:spPr>
          <a:xfrm>
            <a:off x="4657725" y="381000"/>
            <a:ext cx="5705475" cy="1082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75000"/>
                  </a:schemeClr>
                </a:solidFill>
              </a:rPr>
              <a:t>Go to the correct website</a:t>
            </a:r>
          </a:p>
          <a:p>
            <a:pPr algn="ctr"/>
            <a:r>
              <a:rPr lang="en-US" sz="2800" b="1" dirty="0">
                <a:solidFill>
                  <a:schemeClr val="accent1">
                    <a:lumMod val="75000"/>
                  </a:schemeClr>
                </a:solidFill>
              </a:rPr>
              <a:t>WWW.FAFSA.GOV</a:t>
            </a:r>
          </a:p>
        </p:txBody>
      </p:sp>
      <p:sp>
        <p:nvSpPr>
          <p:cNvPr id="6" name="Arrow: Right 5">
            <a:extLst>
              <a:ext uri="{FF2B5EF4-FFF2-40B4-BE49-F238E27FC236}">
                <a16:creationId xmlns:a16="http://schemas.microsoft.com/office/drawing/2014/main" id="{1C1EEAE7-6517-424E-8C93-74D7AD36C82A}"/>
              </a:ext>
            </a:extLst>
          </p:cNvPr>
          <p:cNvSpPr/>
          <p:nvPr/>
        </p:nvSpPr>
        <p:spPr>
          <a:xfrm>
            <a:off x="448746" y="4879130"/>
            <a:ext cx="3843336" cy="10826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a:t>
            </a:r>
          </a:p>
        </p:txBody>
      </p:sp>
      <p:pic>
        <p:nvPicPr>
          <p:cNvPr id="9218" name="Picture 2" descr="ID# 4555 - Stick Figure Working Laptop Desk - PowerPoint Animation">
            <a:extLst>
              <a:ext uri="{FF2B5EF4-FFF2-40B4-BE49-F238E27FC236}">
                <a16:creationId xmlns:a16="http://schemas.microsoft.com/office/drawing/2014/main" id="{49A3279D-E8F1-41CA-B9DD-E55E60CE06C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8746" y="1534442"/>
            <a:ext cx="2161375" cy="3789114"/>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51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655983" y="1709530"/>
            <a:ext cx="3796747" cy="38961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Wait for this confirmation page!</a:t>
            </a:r>
          </a:p>
          <a:p>
            <a:pPr algn="ctr"/>
            <a:endParaRPr lang="en-US" sz="2800" b="1" dirty="0">
              <a:solidFill>
                <a:srgbClr val="002060"/>
              </a:solidFill>
            </a:endParaRPr>
          </a:p>
          <a:p>
            <a:pPr algn="ctr"/>
            <a:r>
              <a:rPr lang="en-US" sz="2800" b="1" dirty="0">
                <a:solidFill>
                  <a:srgbClr val="002060"/>
                </a:solidFill>
              </a:rPr>
              <a:t>You should see your confirmation number, eligibility information and </a:t>
            </a:r>
          </a:p>
          <a:p>
            <a:pPr algn="ctr"/>
            <a:r>
              <a:rPr lang="en-US" sz="2800" b="1" dirty="0">
                <a:solidFill>
                  <a:srgbClr val="002060"/>
                </a:solidFill>
              </a:rPr>
              <a:t>your EFC…</a:t>
            </a:r>
          </a:p>
        </p:txBody>
      </p:sp>
      <p:pic>
        <p:nvPicPr>
          <p:cNvPr id="5" name="Picture 4">
            <a:extLst>
              <a:ext uri="{FF2B5EF4-FFF2-40B4-BE49-F238E27FC236}">
                <a16:creationId xmlns:a16="http://schemas.microsoft.com/office/drawing/2014/main" id="{32BBA41A-9C3C-4F7E-B406-A5C22F028A1A}"/>
              </a:ext>
            </a:extLst>
          </p:cNvPr>
          <p:cNvPicPr>
            <a:picLocks noChangeAspect="1"/>
          </p:cNvPicPr>
          <p:nvPr/>
        </p:nvPicPr>
        <p:blipFill rotWithShape="1">
          <a:blip r:embed="rId2"/>
          <a:srcRect l="29179" t="15001" r="30742" b="28188"/>
          <a:stretch/>
        </p:blipFill>
        <p:spPr>
          <a:xfrm>
            <a:off x="4452730" y="586641"/>
            <a:ext cx="7387366" cy="5890359"/>
          </a:xfrm>
          <a:prstGeom prst="rect">
            <a:avLst/>
          </a:prstGeom>
          <a:effectLst>
            <a:softEdge rad="139700"/>
          </a:effectLst>
        </p:spPr>
      </p:pic>
      <p:pic>
        <p:nvPicPr>
          <p:cNvPr id="16386" name="Picture 2" descr="ID# 2109 - Laptop Internet Mail  - PowerPoint Animation">
            <a:extLst>
              <a:ext uri="{FF2B5EF4-FFF2-40B4-BE49-F238E27FC236}">
                <a16:creationId xmlns:a16="http://schemas.microsoft.com/office/drawing/2014/main" id="{1E47EE20-3D4F-407A-B192-A86F4512BAF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1904" y="1252330"/>
            <a:ext cx="1328125" cy="2095500"/>
          </a:xfrm>
          <a:prstGeom prst="rect">
            <a:avLst/>
          </a:prstGeom>
          <a:noFill/>
          <a:effectLst>
            <a:softEdge rad="431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0310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rgbClr val="B2CEF3"/>
            </a:gs>
            <a:gs pos="100000">
              <a:srgbClr val="8BBEE9"/>
            </a:gs>
            <a:gs pos="0">
              <a:srgbClr val="CEDAFA"/>
            </a:gs>
            <a:gs pos="98000">
              <a:schemeClr val="bg2">
                <a:shade val="98000"/>
                <a:satMod val="120000"/>
                <a:lumMod val="9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2050" name="Picture 2" descr="Image result for what is next">
            <a:extLst>
              <a:ext uri="{FF2B5EF4-FFF2-40B4-BE49-F238E27FC236}">
                <a16:creationId xmlns:a16="http://schemas.microsoft.com/office/drawing/2014/main" id="{37913730-675D-4A74-8845-D6784BAE83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29"/>
          <a:stretch/>
        </p:blipFill>
        <p:spPr bwMode="auto">
          <a:xfrm>
            <a:off x="5874543" y="381000"/>
            <a:ext cx="5776913" cy="6095999"/>
          </a:xfrm>
          <a:prstGeom prst="rect">
            <a:avLst/>
          </a:prstGeom>
          <a:noFill/>
          <a:scene3d>
            <a:camera prst="orthographicFront"/>
            <a:lightRig rig="threePt" dir="t"/>
          </a:scene3d>
          <a:sp3d>
            <a:bevelT w="673100" prst="riblet"/>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7D10E-398A-400B-A467-6ACFB0F9CE7F}"/>
              </a:ext>
            </a:extLst>
          </p:cNvPr>
          <p:cNvSpPr txBox="1"/>
          <p:nvPr/>
        </p:nvSpPr>
        <p:spPr>
          <a:xfrm>
            <a:off x="540544" y="4413383"/>
            <a:ext cx="4614863" cy="1477328"/>
          </a:xfrm>
          <a:prstGeom prst="rect">
            <a:avLst/>
          </a:prstGeom>
          <a:noFill/>
        </p:spPr>
        <p:txBody>
          <a:bodyPr wrap="square" rtlCol="0">
            <a:spAutoFit/>
          </a:bodyPr>
          <a:lstStyle/>
          <a:p>
            <a:r>
              <a:rPr lang="en-US" b="1" dirty="0">
                <a:solidFill>
                  <a:srgbClr val="002060"/>
                </a:solidFill>
              </a:rPr>
              <a:t>You should contact the financial aid office at the college you plan to attend, to find out if there are additional requirements, or verification documents needed. </a:t>
            </a:r>
          </a:p>
        </p:txBody>
      </p:sp>
      <p:pic>
        <p:nvPicPr>
          <p:cNvPr id="8194" name="Picture 2" descr="ID# 5562 - Question Mark Serious Thinker - PowerPoint Animation">
            <a:extLst>
              <a:ext uri="{FF2B5EF4-FFF2-40B4-BE49-F238E27FC236}">
                <a16:creationId xmlns:a16="http://schemas.microsoft.com/office/drawing/2014/main" id="{3031DD21-9EA8-4F44-994A-86AB2912099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32491">
            <a:off x="1638243" y="1904359"/>
            <a:ext cx="1917024" cy="1710502"/>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1862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mph" presetSubtype="0" fill="hold" grpId="1" nodeType="clickEffect">
                                  <p:stCondLst>
                                    <p:cond delay="0"/>
                                  </p:stCondLst>
                                  <p:childTnLst>
                                    <p:animClr clrSpc="hsl" dir="cw">
                                      <p:cBhvr override="childStyle">
                                        <p:cTn id="16" dur="500" fill="hold"/>
                                        <p:tgtEl>
                                          <p:spTgt spid="7"/>
                                        </p:tgtEl>
                                        <p:attrNameLst>
                                          <p:attrName>style.color</p:attrName>
                                        </p:attrNameLst>
                                      </p:cBhvr>
                                      <p:by>
                                        <p:hsl h="0" s="-70588" l="0"/>
                                      </p:by>
                                    </p:animClr>
                                    <p:animClr clrSpc="hsl" dir="cw">
                                      <p:cBhvr>
                                        <p:cTn id="17" dur="500" fill="hold"/>
                                        <p:tgtEl>
                                          <p:spTgt spid="7"/>
                                        </p:tgtEl>
                                        <p:attrNameLst>
                                          <p:attrName>fillcolor</p:attrName>
                                        </p:attrNameLst>
                                      </p:cBhvr>
                                      <p:by>
                                        <p:hsl h="0" s="-70588" l="0"/>
                                      </p:by>
                                    </p:animClr>
                                    <p:animClr clrSpc="hsl" dir="cw">
                                      <p:cBhvr>
                                        <p:cTn id="18" dur="500" fill="hold"/>
                                        <p:tgtEl>
                                          <p:spTgt spid="7"/>
                                        </p:tgtEl>
                                        <p:attrNameLst>
                                          <p:attrName>stroke.color</p:attrName>
                                        </p:attrNameLst>
                                      </p:cBhvr>
                                      <p:by>
                                        <p:hsl h="0" s="-70588" l="0"/>
                                      </p:by>
                                    </p:animClr>
                                    <p:set>
                                      <p:cBhvr>
                                        <p:cTn id="1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204427" y="2002367"/>
            <a:ext cx="3796747" cy="37430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rPr>
              <a:t>After you have completed the college’s application requirements and the college has determined your eligibility, the college will create a financial aid award letter for you. </a:t>
            </a:r>
          </a:p>
          <a:p>
            <a:r>
              <a:rPr lang="en-US" b="1" dirty="0">
                <a:solidFill>
                  <a:srgbClr val="002060"/>
                </a:solidFill>
              </a:rPr>
              <a:t>This letter will detail the costs of attending the college for an academic year, as well as any grants, scholarships, work-study, or loans you are eligible to receive.</a:t>
            </a:r>
          </a:p>
        </p:txBody>
      </p:sp>
      <p:pic>
        <p:nvPicPr>
          <p:cNvPr id="2050" name="Picture 2" descr="Image result for financial aid award letter">
            <a:extLst>
              <a:ext uri="{FF2B5EF4-FFF2-40B4-BE49-F238E27FC236}">
                <a16:creationId xmlns:a16="http://schemas.microsoft.com/office/drawing/2014/main" id="{EAD32600-D916-40C8-8CDE-99580173F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8" t="5556" r="24515" b="5556"/>
          <a:stretch/>
        </p:blipFill>
        <p:spPr bwMode="auto">
          <a:xfrm>
            <a:off x="6486525" y="1455698"/>
            <a:ext cx="5143500" cy="4710354"/>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B685D9-977F-4BE2-B7A7-FF8BFC370708}"/>
              </a:ext>
            </a:extLst>
          </p:cNvPr>
          <p:cNvSpPr txBox="1"/>
          <p:nvPr/>
        </p:nvSpPr>
        <p:spPr>
          <a:xfrm>
            <a:off x="370324" y="1455698"/>
            <a:ext cx="4190756" cy="461665"/>
          </a:xfrm>
          <a:prstGeom prst="rect">
            <a:avLst/>
          </a:prstGeom>
          <a:noFill/>
        </p:spPr>
        <p:txBody>
          <a:bodyPr wrap="square" rtlCol="0">
            <a:spAutoFit/>
          </a:bodyPr>
          <a:lstStyle/>
          <a:p>
            <a:r>
              <a:rPr lang="en-US" sz="2400" b="1" dirty="0"/>
              <a:t>Financial aid award letter</a:t>
            </a:r>
            <a:endParaRPr lang="en-US" sz="2400" dirty="0"/>
          </a:p>
        </p:txBody>
      </p:sp>
      <p:pic>
        <p:nvPicPr>
          <p:cNvPr id="2052" name="Picture 4" descr="Image result for congratulation">
            <a:extLst>
              <a:ext uri="{FF2B5EF4-FFF2-40B4-BE49-F238E27FC236}">
                <a16:creationId xmlns:a16="http://schemas.microsoft.com/office/drawing/2014/main" id="{5A6D80CC-CF62-4B27-8F1B-80E521C4E0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32" b="17842"/>
          <a:stretch/>
        </p:blipFill>
        <p:spPr bwMode="auto">
          <a:xfrm>
            <a:off x="4552950" y="523162"/>
            <a:ext cx="4210050" cy="796204"/>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pic>
        <p:nvPicPr>
          <p:cNvPr id="2056" name="Picture 8" descr="ID# 14349 - Graduate With Custom Diploma - Presentation Clipart">
            <a:extLst>
              <a:ext uri="{FF2B5EF4-FFF2-40B4-BE49-F238E27FC236}">
                <a16:creationId xmlns:a16="http://schemas.microsoft.com/office/drawing/2014/main" id="{F454ECE2-E592-4622-A8D1-EDA34A72B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085" y="2106612"/>
            <a:ext cx="1436915" cy="3830124"/>
          </a:xfrm>
          <a:prstGeom prst="rect">
            <a:avLst/>
          </a:prstGeom>
          <a:noFill/>
          <a:effectLst>
            <a:softEdge rad="304800"/>
          </a:effectLst>
          <a:extLst>
            <a:ext uri="{909E8E84-426E-40DD-AFC4-6F175D3DCCD1}">
              <a14:hiddenFill xmlns:a14="http://schemas.microsoft.com/office/drawing/2010/main">
                <a:solidFill>
                  <a:srgbClr val="FFFFFF"/>
                </a:solidFill>
              </a14:hiddenFill>
            </a:ext>
          </a:extLst>
        </p:spPr>
      </p:pic>
      <p:pic>
        <p:nvPicPr>
          <p:cNvPr id="2062" name="Picture 14" descr="ID# 17821 - Plane Flying With Custom Banner - PowerPoint Animation">
            <a:extLst>
              <a:ext uri="{FF2B5EF4-FFF2-40B4-BE49-F238E27FC236}">
                <a16:creationId xmlns:a16="http://schemas.microsoft.com/office/drawing/2014/main" id="{D2D32B19-B082-4C37-AB0B-23F36DCAFE8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152120"/>
            <a:ext cx="2095500" cy="1235412"/>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2976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1000" fill="hold"/>
                                        <p:tgtEl>
                                          <p:spTgt spid="2052"/>
                                        </p:tgtEl>
                                        <p:attrNameLst>
                                          <p:attrName>ppt_w</p:attrName>
                                        </p:attrNameLst>
                                      </p:cBhvr>
                                      <p:tavLst>
                                        <p:tav tm="0">
                                          <p:val>
                                            <p:fltVal val="0"/>
                                          </p:val>
                                        </p:tav>
                                        <p:tav tm="100000">
                                          <p:val>
                                            <p:strVal val="#ppt_w"/>
                                          </p:val>
                                        </p:tav>
                                      </p:tavLst>
                                    </p:anim>
                                    <p:anim calcmode="lin" valueType="num">
                                      <p:cBhvr>
                                        <p:cTn id="26" dur="1000" fill="hold"/>
                                        <p:tgtEl>
                                          <p:spTgt spid="2052"/>
                                        </p:tgtEl>
                                        <p:attrNameLst>
                                          <p:attrName>ppt_h</p:attrName>
                                        </p:attrNameLst>
                                      </p:cBhvr>
                                      <p:tavLst>
                                        <p:tav tm="0">
                                          <p:val>
                                            <p:fltVal val="0"/>
                                          </p:val>
                                        </p:tav>
                                        <p:tav tm="100000">
                                          <p:val>
                                            <p:strVal val="#ppt_h"/>
                                          </p:val>
                                        </p:tav>
                                      </p:tavLst>
                                    </p:anim>
                                    <p:anim calcmode="lin" valueType="num">
                                      <p:cBhvr>
                                        <p:cTn id="27" dur="1000" fill="hold"/>
                                        <p:tgtEl>
                                          <p:spTgt spid="2052"/>
                                        </p:tgtEl>
                                        <p:attrNameLst>
                                          <p:attrName>style.rotation</p:attrName>
                                        </p:attrNameLst>
                                      </p:cBhvr>
                                      <p:tavLst>
                                        <p:tav tm="0">
                                          <p:val>
                                            <p:fltVal val="90"/>
                                          </p:val>
                                        </p:tav>
                                        <p:tav tm="100000">
                                          <p:val>
                                            <p:fltVal val="0"/>
                                          </p:val>
                                        </p:tav>
                                      </p:tavLst>
                                    </p:anim>
                                    <p:animEffect transition="in" filter="fade">
                                      <p:cBhvr>
                                        <p:cTn id="28"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413097" y="2282017"/>
            <a:ext cx="5025050" cy="11143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We are here to help you!</a:t>
            </a:r>
          </a:p>
        </p:txBody>
      </p:sp>
      <p:pic>
        <p:nvPicPr>
          <p:cNvPr id="6" name="Picture 5">
            <a:extLst>
              <a:ext uri="{FF2B5EF4-FFF2-40B4-BE49-F238E27FC236}">
                <a16:creationId xmlns:a16="http://schemas.microsoft.com/office/drawing/2014/main" id="{BAC34429-E1DA-46FB-8498-953D1AD9FC75}"/>
              </a:ext>
            </a:extLst>
          </p:cNvPr>
          <p:cNvPicPr>
            <a:picLocks noChangeAspect="1"/>
          </p:cNvPicPr>
          <p:nvPr/>
        </p:nvPicPr>
        <p:blipFill>
          <a:blip r:embed="rId2"/>
          <a:stretch>
            <a:fillRect/>
          </a:stretch>
        </p:blipFill>
        <p:spPr>
          <a:xfrm>
            <a:off x="6168902" y="1000196"/>
            <a:ext cx="5510412" cy="5476804"/>
          </a:xfrm>
          <a:prstGeom prst="rect">
            <a:avLst/>
          </a:prstGeom>
          <a:effectLst>
            <a:softEdge rad="241300"/>
          </a:effectLst>
        </p:spPr>
      </p:pic>
      <p:sp>
        <p:nvSpPr>
          <p:cNvPr id="8" name="Rectangle: Rounded Corners 7">
            <a:extLst>
              <a:ext uri="{FF2B5EF4-FFF2-40B4-BE49-F238E27FC236}">
                <a16:creationId xmlns:a16="http://schemas.microsoft.com/office/drawing/2014/main" id="{74BEC64F-59C6-4A31-8287-FA5804E1FF72}"/>
              </a:ext>
            </a:extLst>
          </p:cNvPr>
          <p:cNvSpPr/>
          <p:nvPr/>
        </p:nvSpPr>
        <p:spPr>
          <a:xfrm>
            <a:off x="1872966" y="4440506"/>
            <a:ext cx="3353790" cy="16495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C00000"/>
              </a:solidFill>
            </a:endParaRPr>
          </a:p>
        </p:txBody>
      </p:sp>
      <p:sp>
        <p:nvSpPr>
          <p:cNvPr id="7" name="TextBox 6">
            <a:extLst>
              <a:ext uri="{FF2B5EF4-FFF2-40B4-BE49-F238E27FC236}">
                <a16:creationId xmlns:a16="http://schemas.microsoft.com/office/drawing/2014/main" id="{45FB18A1-01E4-4D3C-A653-2EB01E4E7773}"/>
              </a:ext>
            </a:extLst>
          </p:cNvPr>
          <p:cNvSpPr txBox="1"/>
          <p:nvPr/>
        </p:nvSpPr>
        <p:spPr>
          <a:xfrm>
            <a:off x="1276053" y="1462632"/>
            <a:ext cx="3504241" cy="707886"/>
          </a:xfrm>
          <a:prstGeom prst="rect">
            <a:avLst/>
          </a:prstGeom>
          <a:noFill/>
        </p:spPr>
        <p:txBody>
          <a:bodyPr wrap="square" rtlCol="0">
            <a:spAutoFit/>
          </a:bodyPr>
          <a:lstStyle/>
          <a:p>
            <a:r>
              <a:rPr lang="en-US" sz="4000" b="1" dirty="0"/>
              <a:t>Questions ?</a:t>
            </a:r>
          </a:p>
        </p:txBody>
      </p:sp>
      <p:pic>
        <p:nvPicPr>
          <p:cNvPr id="11" name="Picture 10">
            <a:extLst>
              <a:ext uri="{FF2B5EF4-FFF2-40B4-BE49-F238E27FC236}">
                <a16:creationId xmlns:a16="http://schemas.microsoft.com/office/drawing/2014/main" id="{0E61B5E7-137D-4749-8E82-89D71DB878FB}"/>
              </a:ext>
            </a:extLst>
          </p:cNvPr>
          <p:cNvPicPr>
            <a:picLocks noChangeAspect="1"/>
          </p:cNvPicPr>
          <p:nvPr/>
        </p:nvPicPr>
        <p:blipFill>
          <a:blip r:embed="rId3"/>
          <a:stretch>
            <a:fillRect/>
          </a:stretch>
        </p:blipFill>
        <p:spPr>
          <a:xfrm>
            <a:off x="6415088" y="723582"/>
            <a:ext cx="5091112" cy="590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2" name="Picture 10" descr="ID# 21174 - Biz Man Ponder Question - PowerPoint Animation">
            <a:extLst>
              <a:ext uri="{FF2B5EF4-FFF2-40B4-BE49-F238E27FC236}">
                <a16:creationId xmlns:a16="http://schemas.microsoft.com/office/drawing/2014/main" id="{C8B72CC6-F0CD-422E-8B71-C8B4AC4CA2C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75418" y="778580"/>
            <a:ext cx="1659643" cy="1659643"/>
          </a:xfrm>
          <a:prstGeom prst="rect">
            <a:avLst/>
          </a:prstGeom>
          <a:noFill/>
          <a:effectLst>
            <a:softEdge rad="368300"/>
          </a:effectLst>
          <a:extLst>
            <a:ext uri="{909E8E84-426E-40DD-AFC4-6F175D3DCCD1}">
              <a14:hiddenFill xmlns:a14="http://schemas.microsoft.com/office/drawing/2010/main">
                <a:solidFill>
                  <a:srgbClr val="FFFFFF"/>
                </a:solidFill>
              </a14:hiddenFill>
            </a:ext>
          </a:extLst>
        </p:spPr>
      </p:pic>
      <p:pic>
        <p:nvPicPr>
          <p:cNvPr id="17" name="Picture 4" descr="Image result for go and change the world">
            <a:extLst>
              <a:ext uri="{FF2B5EF4-FFF2-40B4-BE49-F238E27FC236}">
                <a16:creationId xmlns:a16="http://schemas.microsoft.com/office/drawing/2014/main" id="{F4B767D5-4B16-4E88-9C1F-87D4DAB25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211" y="3575479"/>
            <a:ext cx="3771924" cy="2514616"/>
          </a:xfrm>
          <a:prstGeom prst="rect">
            <a:avLst/>
          </a:prstGeom>
          <a:noFill/>
          <a:ln w="9525" cap="flat" cmpd="sng" algn="ctr">
            <a:solidFill>
              <a:schemeClr val="accent5"/>
            </a:solidFill>
            <a:prstDash val="solid"/>
            <a:round/>
            <a:headEnd type="none" w="med" len="med"/>
            <a:tailEnd type="none" w="med" len="med"/>
          </a:ln>
          <a:effectLst>
            <a:softEdge rad="228600"/>
          </a:effectLst>
          <a:extLst>
            <a:ext uri="{909E8E84-426E-40DD-AFC4-6F175D3DCCD1}">
              <a14:hiddenFill xmlns:a14="http://schemas.microsoft.com/office/drawing/2010/main">
                <a:solidFill>
                  <a:srgbClr val="FFFFFF"/>
                </a:solidFill>
              </a14:hiddenFill>
            </a:ext>
          </a:extLst>
        </p:spPr>
        <p:style>
          <a:lnRef idx="0">
            <a:scrgbClr r="0" g="0" b="0"/>
          </a:lnRef>
          <a:fillRef idx="0">
            <a:scrgbClr r="0" g="0" b="0"/>
          </a:fillRef>
          <a:effectRef idx="0">
            <a:scrgbClr r="0" g="0" b="0"/>
          </a:effectRef>
          <a:fontRef idx="minor">
            <a:schemeClr val="accent5"/>
          </a:fontRef>
        </p:style>
      </p:pic>
    </p:spTree>
    <p:extLst>
      <p:ext uri="{BB962C8B-B14F-4D97-AF65-F5344CB8AC3E}">
        <p14:creationId xmlns:p14="http://schemas.microsoft.com/office/powerpoint/2010/main" val="22980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education quotes">
            <a:extLst>
              <a:ext uri="{FF2B5EF4-FFF2-40B4-BE49-F238E27FC236}">
                <a16:creationId xmlns:a16="http://schemas.microsoft.com/office/drawing/2014/main" id="{56924945-3765-4DBC-8035-41091CE2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54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17690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1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474D08-41DD-4B11-B001-0C10FC761A0A}"/>
              </a:ext>
            </a:extLst>
          </p:cNvPr>
          <p:cNvSpPr>
            <a:spLocks noGrp="1"/>
          </p:cNvSpPr>
          <p:nvPr>
            <p:ph type="body" sz="half" idx="2"/>
          </p:nvPr>
        </p:nvSpPr>
        <p:spPr>
          <a:xfrm>
            <a:off x="2750465" y="1184274"/>
            <a:ext cx="4704823" cy="2437112"/>
          </a:xfrm>
          <a:effectLst>
            <a:softEdge rad="393700"/>
          </a:effectLst>
        </p:spPr>
        <p:txBody>
          <a:bodyPr>
            <a:noAutofit/>
          </a:bodyPr>
          <a:lstStyle/>
          <a:p>
            <a:r>
              <a:rPr lang="en-US" sz="5400" b="1" dirty="0"/>
              <a:t>THANK YOU!</a:t>
            </a:r>
          </a:p>
          <a:p>
            <a:endParaRPr lang="en-US" sz="2400" b="1" dirty="0"/>
          </a:p>
          <a:p>
            <a:r>
              <a:rPr lang="en-US" sz="3200" b="1" dirty="0"/>
              <a:t> </a:t>
            </a:r>
            <a:r>
              <a:rPr lang="en-US" sz="2400" b="1" dirty="0"/>
              <a:t> </a:t>
            </a:r>
          </a:p>
        </p:txBody>
      </p:sp>
      <p:sp>
        <p:nvSpPr>
          <p:cNvPr id="4" name="Slide Number Placeholder 3">
            <a:extLst>
              <a:ext uri="{FF2B5EF4-FFF2-40B4-BE49-F238E27FC236}">
                <a16:creationId xmlns:a16="http://schemas.microsoft.com/office/drawing/2014/main" id="{A8FDC89E-3F90-4467-A78D-2CE9A44DD2B6}"/>
              </a:ext>
            </a:extLst>
          </p:cNvPr>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7176" name="Picture 8" descr="ID# 21396 - Group Business Clapping - PowerPoint Animation">
            <a:extLst>
              <a:ext uri="{FF2B5EF4-FFF2-40B4-BE49-F238E27FC236}">
                <a16:creationId xmlns:a16="http://schemas.microsoft.com/office/drawing/2014/main" id="{C5BF76FB-9A55-4B65-8968-F09DA7CC0C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13592" y="1524000"/>
            <a:ext cx="2736452" cy="2736452"/>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pic>
        <p:nvPicPr>
          <p:cNvPr id="7186" name="Picture 18" descr="ID# 4252 - Thank You - Presentation Clipart">
            <a:extLst>
              <a:ext uri="{FF2B5EF4-FFF2-40B4-BE49-F238E27FC236}">
                <a16:creationId xmlns:a16="http://schemas.microsoft.com/office/drawing/2014/main" id="{6DBF41DA-973B-4AC7-AB23-50044AF5E7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88" b="25396"/>
          <a:stretch/>
        </p:blipFill>
        <p:spPr bwMode="auto">
          <a:xfrm>
            <a:off x="2210182" y="4071937"/>
            <a:ext cx="5119306" cy="2390775"/>
          </a:xfrm>
          <a:prstGeom prst="rect">
            <a:avLst/>
          </a:prstGeom>
          <a:noFill/>
          <a:effectLst>
            <a:reflection blurRad="63500" stA="45000" endPos="7000" dist="50800" dir="5400000" sy="-100000" algn="bl" rotWithShape="0"/>
            <a:softEdge rad="774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110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1A801-87B4-4FCD-9551-8D326409CC55}"/>
              </a:ext>
            </a:extLst>
          </p:cNvPr>
          <p:cNvPicPr>
            <a:picLocks noChangeAspect="1"/>
          </p:cNvPicPr>
          <p:nvPr/>
        </p:nvPicPr>
        <p:blipFill>
          <a:blip r:embed="rId2"/>
          <a:stretch>
            <a:fillRect/>
          </a:stretch>
        </p:blipFill>
        <p:spPr>
          <a:xfrm>
            <a:off x="33907" y="1263083"/>
            <a:ext cx="4199797" cy="1194717"/>
          </a:xfrm>
          <a:prstGeom prst="rect">
            <a:avLst/>
          </a:prstGeom>
        </p:spPr>
      </p:pic>
      <p:sp>
        <p:nvSpPr>
          <p:cNvPr id="7" name="Rectangle: Rounded Corners 6">
            <a:extLst>
              <a:ext uri="{FF2B5EF4-FFF2-40B4-BE49-F238E27FC236}">
                <a16:creationId xmlns:a16="http://schemas.microsoft.com/office/drawing/2014/main" id="{5E74303A-F8B0-42BE-B2CA-4803FD5FC1C9}"/>
              </a:ext>
            </a:extLst>
          </p:cNvPr>
          <p:cNvSpPr/>
          <p:nvPr/>
        </p:nvSpPr>
        <p:spPr>
          <a:xfrm>
            <a:off x="8650327" y="3637298"/>
            <a:ext cx="3435384" cy="3034264"/>
          </a:xfrm>
          <a:prstGeom prst="roundRect">
            <a:avLst/>
          </a:prstGeom>
          <a:gradFill>
            <a:gsLst>
              <a:gs pos="41600">
                <a:srgbClr val="B2CEF3"/>
              </a:gs>
              <a:gs pos="100000">
                <a:srgbClr val="8BBEE9"/>
              </a:gs>
              <a:gs pos="0">
                <a:srgbClr val="CEDAFA"/>
              </a:gs>
              <a:gs pos="98000">
                <a:schemeClr val="bg2">
                  <a:shade val="98000"/>
                  <a:satMod val="120000"/>
                  <a:lumMod val="98000"/>
                </a:schemeClr>
              </a:gs>
            </a:gsLst>
            <a:path path="circle">
              <a:fillToRect l="100000" t="100000"/>
            </a:path>
          </a:gradFill>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en-US" sz="1600" b="1" dirty="0">
                <a:solidFill>
                  <a:schemeClr val="bg1"/>
                </a:solidFill>
              </a:rPr>
              <a:t>Your electronic signature to your FAFSA. </a:t>
            </a:r>
          </a:p>
          <a:p>
            <a:pPr marL="285750" indent="-285750">
              <a:buFont typeface="Arial" panose="020B0604020202020204" pitchFamily="34" charset="0"/>
              <a:buChar char="•"/>
            </a:pPr>
            <a:r>
              <a:rPr lang="en-US" sz="1600" b="1" dirty="0">
                <a:solidFill>
                  <a:schemeClr val="bg1"/>
                </a:solidFill>
              </a:rPr>
              <a:t>Your access to the federal student aid website.</a:t>
            </a:r>
          </a:p>
          <a:p>
            <a:pPr marL="285750" indent="-285750">
              <a:buFont typeface="Arial" panose="020B0604020202020204" pitchFamily="34" charset="0"/>
              <a:buChar char="•"/>
            </a:pPr>
            <a:endParaRPr lang="en-US" b="1" dirty="0">
              <a:solidFill>
                <a:schemeClr val="bg1"/>
              </a:solidFill>
            </a:endParaRPr>
          </a:p>
          <a:p>
            <a:r>
              <a:rPr lang="en-US" sz="1600" b="1" i="1" dirty="0">
                <a:solidFill>
                  <a:schemeClr val="accent1">
                    <a:lumMod val="75000"/>
                  </a:schemeClr>
                </a:solidFill>
              </a:rPr>
              <a:t>Your parents will need their own FSA ID to complete your application</a:t>
            </a:r>
            <a:r>
              <a:rPr lang="en-US" b="1" dirty="0">
                <a:solidFill>
                  <a:schemeClr val="bg1"/>
                </a:solidFill>
              </a:rPr>
              <a:t>. </a:t>
            </a:r>
          </a:p>
        </p:txBody>
      </p:sp>
      <p:sp>
        <p:nvSpPr>
          <p:cNvPr id="8" name="Rectangle: Rounded Corners 7">
            <a:extLst>
              <a:ext uri="{FF2B5EF4-FFF2-40B4-BE49-F238E27FC236}">
                <a16:creationId xmlns:a16="http://schemas.microsoft.com/office/drawing/2014/main" id="{428F15B8-E85F-44B3-BE4F-13FDC5E2624F}"/>
              </a:ext>
            </a:extLst>
          </p:cNvPr>
          <p:cNvSpPr/>
          <p:nvPr/>
        </p:nvSpPr>
        <p:spPr>
          <a:xfrm>
            <a:off x="3852954" y="3526953"/>
            <a:ext cx="4475515" cy="3273118"/>
          </a:xfrm>
          <a:prstGeom prst="roundRect">
            <a:avLst/>
          </a:prstGeom>
          <a:gradFill>
            <a:gsLst>
              <a:gs pos="41600">
                <a:srgbClr val="B2CEF3"/>
              </a:gs>
              <a:gs pos="100000">
                <a:srgbClr val="8BBEE9"/>
              </a:gs>
              <a:gs pos="0">
                <a:srgbClr val="CEDAFA"/>
              </a:gs>
              <a:gs pos="98000">
                <a:schemeClr val="bg2">
                  <a:shade val="98000"/>
                  <a:satMod val="120000"/>
                  <a:lumMod val="98000"/>
                </a:schemeClr>
              </a:gs>
            </a:gsLst>
            <a:path path="circle">
              <a:fillToRect l="100000" t="100000"/>
            </a:path>
          </a:gradFill>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en-US" sz="1400" b="1" dirty="0">
                <a:solidFill>
                  <a:schemeClr val="bg1"/>
                </a:solidFill>
              </a:rPr>
              <a:t>Your Social Security Number</a:t>
            </a:r>
          </a:p>
          <a:p>
            <a:pPr marL="171450" indent="-171450">
              <a:buFont typeface="Arial" panose="020B0604020202020204" pitchFamily="34" charset="0"/>
              <a:buChar char="•"/>
            </a:pPr>
            <a:r>
              <a:rPr lang="en-US" sz="1400" b="1" dirty="0">
                <a:solidFill>
                  <a:schemeClr val="bg1"/>
                </a:solidFill>
              </a:rPr>
              <a:t>Your permanent resident card (if you have one)</a:t>
            </a:r>
          </a:p>
          <a:p>
            <a:pPr marL="171450" indent="-171450">
              <a:buFont typeface="Arial" panose="020B0604020202020204" pitchFamily="34" charset="0"/>
              <a:buChar char="•"/>
            </a:pPr>
            <a:r>
              <a:rPr lang="en-US" sz="1400" b="1" dirty="0">
                <a:solidFill>
                  <a:schemeClr val="bg1"/>
                </a:solidFill>
              </a:rPr>
              <a:t>Any W2 Forms or records of earnings from the tax year requested.</a:t>
            </a:r>
          </a:p>
          <a:p>
            <a:pPr marL="171450" indent="-171450">
              <a:buFont typeface="Arial" panose="020B0604020202020204" pitchFamily="34" charset="0"/>
              <a:buChar char="•"/>
            </a:pPr>
            <a:r>
              <a:rPr lang="en-US" sz="1400" b="1" dirty="0">
                <a:solidFill>
                  <a:schemeClr val="bg1"/>
                </a:solidFill>
              </a:rPr>
              <a:t>Tax records/some examples 1040; 1040 EZ </a:t>
            </a:r>
          </a:p>
          <a:p>
            <a:pPr marL="171450" indent="-171450">
              <a:buFont typeface="Arial" panose="020B0604020202020204" pitchFamily="34" charset="0"/>
              <a:buChar char="•"/>
            </a:pPr>
            <a:r>
              <a:rPr lang="en-US" sz="1400" b="1" dirty="0">
                <a:solidFill>
                  <a:schemeClr val="bg1"/>
                </a:solidFill>
              </a:rPr>
              <a:t>2017 tax information should be used when completing the 2019/2020 FAFSA application. </a:t>
            </a:r>
          </a:p>
          <a:p>
            <a:endParaRPr lang="en-US" sz="1400" b="1" dirty="0">
              <a:solidFill>
                <a:schemeClr val="bg1"/>
              </a:solidFill>
            </a:endParaRPr>
          </a:p>
          <a:p>
            <a:r>
              <a:rPr lang="en-US" sz="1400" b="1" i="1" dirty="0">
                <a:solidFill>
                  <a:schemeClr val="accent1">
                    <a:lumMod val="75000"/>
                  </a:schemeClr>
                </a:solidFill>
              </a:rPr>
              <a:t>You will need the same information for your parents if you are a dependent student.</a:t>
            </a:r>
          </a:p>
          <a:p>
            <a:endParaRPr lang="en-US" sz="1100" b="1" dirty="0">
              <a:solidFill>
                <a:schemeClr val="bg1"/>
              </a:solidFill>
            </a:endParaRPr>
          </a:p>
        </p:txBody>
      </p:sp>
      <p:sp>
        <p:nvSpPr>
          <p:cNvPr id="10" name="Arrow: Down 9">
            <a:extLst>
              <a:ext uri="{FF2B5EF4-FFF2-40B4-BE49-F238E27FC236}">
                <a16:creationId xmlns:a16="http://schemas.microsoft.com/office/drawing/2014/main" id="{104BA5C1-7A81-4E74-A87F-602C27A1D375}"/>
              </a:ext>
            </a:extLst>
          </p:cNvPr>
          <p:cNvSpPr/>
          <p:nvPr/>
        </p:nvSpPr>
        <p:spPr>
          <a:xfrm>
            <a:off x="8935734" y="327360"/>
            <a:ext cx="2864571" cy="1238310"/>
          </a:xfrm>
          <a:prstGeom prst="downArrow">
            <a:avLst>
              <a:gd name="adj1" fmla="val 75714"/>
              <a:gd name="adj2" fmla="val 50000"/>
            </a:avLst>
          </a:prstGeom>
          <a:gradFill>
            <a:gsLst>
              <a:gs pos="41600">
                <a:srgbClr val="B2CEF3"/>
              </a:gs>
              <a:gs pos="100000">
                <a:srgbClr val="8BBEE9"/>
              </a:gs>
              <a:gs pos="0">
                <a:srgbClr val="CEDAFA"/>
              </a:gs>
              <a:gs pos="98000">
                <a:schemeClr val="bg2">
                  <a:shade val="98000"/>
                  <a:satMod val="120000"/>
                  <a:lumMod val="98000"/>
                </a:schemeClr>
              </a:gs>
            </a:gsLst>
            <a:path path="circle">
              <a:fillToRect l="100000" t="100000"/>
            </a:path>
          </a:gradFill>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b="1" dirty="0">
              <a:solidFill>
                <a:srgbClr val="C00000"/>
              </a:solidFill>
            </a:endParaRPr>
          </a:p>
          <a:p>
            <a:pPr algn="ctr"/>
            <a:r>
              <a:rPr lang="en-US" sz="2000" b="1" dirty="0">
                <a:solidFill>
                  <a:srgbClr val="C00000"/>
                </a:solidFill>
              </a:rPr>
              <a:t>CREAT </a:t>
            </a:r>
          </a:p>
          <a:p>
            <a:pPr algn="ctr"/>
            <a:r>
              <a:rPr lang="en-US" sz="2000" b="1" dirty="0">
                <a:solidFill>
                  <a:srgbClr val="C00000"/>
                </a:solidFill>
              </a:rPr>
              <a:t>YOUR </a:t>
            </a:r>
          </a:p>
          <a:p>
            <a:pPr algn="ctr"/>
            <a:r>
              <a:rPr lang="en-US" sz="2100" b="1" dirty="0">
                <a:solidFill>
                  <a:srgbClr val="C00000"/>
                </a:solidFill>
              </a:rPr>
              <a:t>FSA ID</a:t>
            </a:r>
          </a:p>
        </p:txBody>
      </p:sp>
      <p:sp>
        <p:nvSpPr>
          <p:cNvPr id="11" name="Arrow: Down 10">
            <a:extLst>
              <a:ext uri="{FF2B5EF4-FFF2-40B4-BE49-F238E27FC236}">
                <a16:creationId xmlns:a16="http://schemas.microsoft.com/office/drawing/2014/main" id="{A9D46E2F-4D8A-4B0D-A739-AC3E1145D2D1}"/>
              </a:ext>
            </a:extLst>
          </p:cNvPr>
          <p:cNvSpPr/>
          <p:nvPr/>
        </p:nvSpPr>
        <p:spPr>
          <a:xfrm>
            <a:off x="4595355" y="327360"/>
            <a:ext cx="3099659" cy="1357488"/>
          </a:xfrm>
          <a:prstGeom prst="downArrow">
            <a:avLst>
              <a:gd name="adj1" fmla="val 53134"/>
              <a:gd name="adj2" fmla="val 45853"/>
            </a:avLst>
          </a:prstGeom>
          <a:gradFill>
            <a:gsLst>
              <a:gs pos="41600">
                <a:srgbClr val="B2CEF3"/>
              </a:gs>
              <a:gs pos="100000">
                <a:srgbClr val="8BBEE9"/>
              </a:gs>
              <a:gs pos="0">
                <a:srgbClr val="CEDAFA"/>
              </a:gs>
              <a:gs pos="98000">
                <a:schemeClr val="bg2">
                  <a:shade val="98000"/>
                  <a:satMod val="120000"/>
                  <a:lumMod val="98000"/>
                </a:schemeClr>
              </a:gs>
            </a:gsLst>
            <a:path path="circle">
              <a:fillToRect l="100000" t="100000"/>
            </a:path>
          </a:gradFill>
          <a:scene3d>
            <a:camera prst="orthographicFront">
              <a:rot lat="0" lon="3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C00000"/>
                </a:solidFill>
              </a:rPr>
              <a:t>PREPARE YOUR </a:t>
            </a:r>
            <a:r>
              <a:rPr lang="en-US" sz="1900" b="1" dirty="0">
                <a:solidFill>
                  <a:srgbClr val="C00000"/>
                </a:solidFill>
              </a:rPr>
              <a:t>DOCUMENTS</a:t>
            </a:r>
          </a:p>
        </p:txBody>
      </p:sp>
      <p:sp>
        <p:nvSpPr>
          <p:cNvPr id="12" name="Oval 11">
            <a:extLst>
              <a:ext uri="{FF2B5EF4-FFF2-40B4-BE49-F238E27FC236}">
                <a16:creationId xmlns:a16="http://schemas.microsoft.com/office/drawing/2014/main" id="{39057B71-A0B7-4AFD-A220-1C3C2FD1AABD}"/>
              </a:ext>
            </a:extLst>
          </p:cNvPr>
          <p:cNvSpPr/>
          <p:nvPr/>
        </p:nvSpPr>
        <p:spPr>
          <a:xfrm>
            <a:off x="4546169" y="1723114"/>
            <a:ext cx="3099659" cy="1692350"/>
          </a:xfrm>
          <a:prstGeom prst="ellipse">
            <a:avLst/>
          </a:prstGeom>
          <a:blipFill rotWithShape="1">
            <a:blip r:embed="rId3">
              <a:extLst>
                <a:ext uri="{28A0092B-C50C-407E-A947-70E740481C1C}">
                  <a14:useLocalDpi xmlns:a14="http://schemas.microsoft.com/office/drawing/2010/main" val="0"/>
                </a:ext>
              </a:extLst>
            </a:blip>
            <a:srcRect/>
            <a:stretch>
              <a:fillRect l="-13000" r="-13000"/>
            </a:stretch>
          </a:blipFill>
          <a:effectLst>
            <a:softEdge rad="254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Oval 12">
            <a:extLst>
              <a:ext uri="{FF2B5EF4-FFF2-40B4-BE49-F238E27FC236}">
                <a16:creationId xmlns:a16="http://schemas.microsoft.com/office/drawing/2014/main" id="{6A9A061D-4BB4-4D86-AB82-980E0B3E9ED7}"/>
              </a:ext>
            </a:extLst>
          </p:cNvPr>
          <p:cNvSpPr/>
          <p:nvPr/>
        </p:nvSpPr>
        <p:spPr>
          <a:xfrm>
            <a:off x="8902511" y="1755309"/>
            <a:ext cx="2982116" cy="1692350"/>
          </a:xfrm>
          <a:prstGeom prst="ellipse">
            <a:avLst/>
          </a:prstGeom>
          <a:blipFill>
            <a:blip r:embed="rId4">
              <a:extLst>
                <a:ext uri="{28A0092B-C50C-407E-A947-70E740481C1C}">
                  <a14:useLocalDpi xmlns:a14="http://schemas.microsoft.com/office/drawing/2010/main" val="0"/>
                </a:ext>
              </a:extLst>
            </a:blip>
            <a:srcRect/>
            <a:stretch>
              <a:fillRect t="-3000" b="-3000"/>
            </a:stretch>
          </a:blipFill>
          <a:effectLst>
            <a:softEdge rad="3810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242" name="Picture 2" descr="ID# 5546 - Stickman Building Blocks - Non Looping - PowerPoint Animation">
            <a:extLst>
              <a:ext uri="{FF2B5EF4-FFF2-40B4-BE49-F238E27FC236}">
                <a16:creationId xmlns:a16="http://schemas.microsoft.com/office/drawing/2014/main" id="{64AD748F-CEA5-424A-A8FB-25D5EEE081D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4297" y="2569289"/>
            <a:ext cx="3648657" cy="364865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5650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1)">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474D08-41DD-4B11-B001-0C10FC761A0A}"/>
              </a:ext>
            </a:extLst>
          </p:cNvPr>
          <p:cNvSpPr>
            <a:spLocks noGrp="1"/>
          </p:cNvSpPr>
          <p:nvPr>
            <p:ph type="body" sz="half" idx="2"/>
          </p:nvPr>
        </p:nvSpPr>
        <p:spPr>
          <a:xfrm>
            <a:off x="452965" y="2128839"/>
            <a:ext cx="3833283" cy="3459162"/>
          </a:xfrm>
        </p:spPr>
        <p:txBody>
          <a:bodyPr/>
          <a:lstStyle/>
          <a:p>
            <a:r>
              <a:rPr lang="en-US" sz="4400" b="1" dirty="0"/>
              <a:t>LOG IN PAGE</a:t>
            </a:r>
          </a:p>
          <a:p>
            <a:r>
              <a:rPr lang="en-US" b="1" dirty="0"/>
              <a:t>Enter your FSA ID and password on  the next screen.</a:t>
            </a:r>
          </a:p>
          <a:p>
            <a:endParaRPr lang="en-US" b="1" dirty="0"/>
          </a:p>
          <a:p>
            <a:r>
              <a:rPr lang="en-US" b="1" dirty="0"/>
              <a:t>Remember: Do not share your FSA ID with anyone. It is considered your signature.</a:t>
            </a:r>
          </a:p>
          <a:p>
            <a:r>
              <a:rPr lang="en-US" b="1" dirty="0"/>
              <a:t> </a:t>
            </a:r>
          </a:p>
        </p:txBody>
      </p:sp>
      <p:sp>
        <p:nvSpPr>
          <p:cNvPr id="4" name="Slide Number Placeholder 3">
            <a:extLst>
              <a:ext uri="{FF2B5EF4-FFF2-40B4-BE49-F238E27FC236}">
                <a16:creationId xmlns:a16="http://schemas.microsoft.com/office/drawing/2014/main" id="{A8FDC89E-3F90-4467-A78D-2CE9A44DD2B6}"/>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Picture 4">
            <a:extLst>
              <a:ext uri="{FF2B5EF4-FFF2-40B4-BE49-F238E27FC236}">
                <a16:creationId xmlns:a16="http://schemas.microsoft.com/office/drawing/2014/main" id="{A19B3A60-8831-4153-B5E3-ECF59C5F72B7}"/>
              </a:ext>
            </a:extLst>
          </p:cNvPr>
          <p:cNvPicPr>
            <a:picLocks noChangeAspect="1"/>
          </p:cNvPicPr>
          <p:nvPr/>
        </p:nvPicPr>
        <p:blipFill rotWithShape="1">
          <a:blip r:embed="rId2"/>
          <a:srcRect l="24643" t="19292" r="26563" b="8893"/>
          <a:stretch/>
        </p:blipFill>
        <p:spPr>
          <a:xfrm>
            <a:off x="4546216" y="381001"/>
            <a:ext cx="6501230" cy="5640268"/>
          </a:xfrm>
          <a:prstGeom prst="rect">
            <a:avLst/>
          </a:prstGeom>
        </p:spPr>
      </p:pic>
    </p:spTree>
    <p:extLst>
      <p:ext uri="{BB962C8B-B14F-4D97-AF65-F5344CB8AC3E}">
        <p14:creationId xmlns:p14="http://schemas.microsoft.com/office/powerpoint/2010/main" val="1438390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646457" y="2273649"/>
            <a:ext cx="3796747" cy="2605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Next screen you will see a disclaimer that says that you should use this application and funds for education purposes only. </a:t>
            </a:r>
          </a:p>
          <a:p>
            <a:pPr algn="ctr"/>
            <a:endParaRPr lang="en-US" b="1" dirty="0">
              <a:solidFill>
                <a:srgbClr val="002060"/>
              </a:solidFill>
            </a:endParaRPr>
          </a:p>
          <a:p>
            <a:pPr algn="ctr"/>
            <a:r>
              <a:rPr lang="en-US" b="1" dirty="0">
                <a:solidFill>
                  <a:srgbClr val="002060"/>
                </a:solidFill>
              </a:rPr>
              <a:t>Read, then click accept. </a:t>
            </a:r>
          </a:p>
        </p:txBody>
      </p:sp>
      <p:pic>
        <p:nvPicPr>
          <p:cNvPr id="5" name="Picture 4">
            <a:extLst>
              <a:ext uri="{FF2B5EF4-FFF2-40B4-BE49-F238E27FC236}">
                <a16:creationId xmlns:a16="http://schemas.microsoft.com/office/drawing/2014/main" id="{C847051A-DCE2-4B6A-9870-D6999BE6FBB5}"/>
              </a:ext>
            </a:extLst>
          </p:cNvPr>
          <p:cNvPicPr>
            <a:picLocks noChangeAspect="1"/>
          </p:cNvPicPr>
          <p:nvPr/>
        </p:nvPicPr>
        <p:blipFill rotWithShape="1">
          <a:blip r:embed="rId2"/>
          <a:srcRect l="29814" t="13333" r="31442" b="38334"/>
          <a:stretch/>
        </p:blipFill>
        <p:spPr>
          <a:xfrm>
            <a:off x="4754656" y="500063"/>
            <a:ext cx="7187282" cy="5976937"/>
          </a:xfrm>
          <a:prstGeom prst="rect">
            <a:avLst/>
          </a:prstGeom>
        </p:spPr>
      </p:pic>
      <p:sp>
        <p:nvSpPr>
          <p:cNvPr id="6" name="TextBox 5">
            <a:extLst>
              <a:ext uri="{FF2B5EF4-FFF2-40B4-BE49-F238E27FC236}">
                <a16:creationId xmlns:a16="http://schemas.microsoft.com/office/drawing/2014/main" id="{3FC919B5-941B-4FFA-8DC1-AC3C3B465F98}"/>
              </a:ext>
            </a:extLst>
          </p:cNvPr>
          <p:cNvSpPr txBox="1"/>
          <p:nvPr/>
        </p:nvSpPr>
        <p:spPr>
          <a:xfrm>
            <a:off x="828675" y="1609725"/>
            <a:ext cx="2905125" cy="584775"/>
          </a:xfrm>
          <a:prstGeom prst="rect">
            <a:avLst/>
          </a:prstGeom>
          <a:noFill/>
        </p:spPr>
        <p:txBody>
          <a:bodyPr wrap="square" rtlCol="0">
            <a:spAutoFit/>
          </a:bodyPr>
          <a:lstStyle/>
          <a:p>
            <a:pPr algn="ctr"/>
            <a:r>
              <a:rPr lang="en-US" sz="3200" b="1" dirty="0"/>
              <a:t>Disclaimer</a:t>
            </a:r>
          </a:p>
        </p:txBody>
      </p:sp>
    </p:spTree>
    <p:extLst>
      <p:ext uri="{BB962C8B-B14F-4D97-AF65-F5344CB8AC3E}">
        <p14:creationId xmlns:p14="http://schemas.microsoft.com/office/powerpoint/2010/main" val="16163989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175597" y="1614477"/>
            <a:ext cx="3796747" cy="4741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Choose the correct school year</a:t>
            </a:r>
          </a:p>
          <a:p>
            <a:pPr algn="ctr"/>
            <a:endParaRPr lang="en-US" b="1" dirty="0">
              <a:solidFill>
                <a:srgbClr val="002060"/>
              </a:solidFill>
            </a:endParaRPr>
          </a:p>
          <a:p>
            <a:pPr algn="ctr"/>
            <a:r>
              <a:rPr lang="en-US" sz="2400" b="1" dirty="0">
                <a:solidFill>
                  <a:srgbClr val="002060"/>
                </a:solidFill>
              </a:rPr>
              <a:t>For example, if you are going to enter college in the fall of 2019 you will click on </a:t>
            </a:r>
          </a:p>
          <a:p>
            <a:pPr algn="ctr"/>
            <a:endParaRPr lang="en-US" sz="2400" b="1" dirty="0">
              <a:solidFill>
                <a:srgbClr val="002060"/>
              </a:solidFill>
            </a:endParaRPr>
          </a:p>
          <a:p>
            <a:pPr algn="ctr"/>
            <a:r>
              <a:rPr lang="en-US" sz="2400" b="1" dirty="0">
                <a:solidFill>
                  <a:srgbClr val="002060"/>
                </a:solidFill>
              </a:rPr>
              <a:t> </a:t>
            </a:r>
            <a:r>
              <a:rPr lang="en-US" sz="2000" b="1" dirty="0">
                <a:solidFill>
                  <a:srgbClr val="002060"/>
                </a:solidFill>
                <a:highlight>
                  <a:srgbClr val="FF0000"/>
                </a:highlight>
              </a:rPr>
              <a:t>START 2019/2020 FAFSA</a:t>
            </a:r>
            <a:endParaRPr lang="en-US" sz="2400" b="1" dirty="0">
              <a:solidFill>
                <a:srgbClr val="002060"/>
              </a:solidFill>
              <a:highlight>
                <a:srgbClr val="FF0000"/>
              </a:highlight>
            </a:endParaRPr>
          </a:p>
        </p:txBody>
      </p:sp>
      <p:pic>
        <p:nvPicPr>
          <p:cNvPr id="5" name="Picture 4">
            <a:extLst>
              <a:ext uri="{FF2B5EF4-FFF2-40B4-BE49-F238E27FC236}">
                <a16:creationId xmlns:a16="http://schemas.microsoft.com/office/drawing/2014/main" id="{6B8BB4D5-FE93-46A6-9E2B-AED832A09A6B}"/>
              </a:ext>
            </a:extLst>
          </p:cNvPr>
          <p:cNvPicPr>
            <a:picLocks noChangeAspect="1"/>
          </p:cNvPicPr>
          <p:nvPr/>
        </p:nvPicPr>
        <p:blipFill rotWithShape="1">
          <a:blip r:embed="rId2"/>
          <a:srcRect l="28476" t="12500" r="29336" b="24927"/>
          <a:stretch/>
        </p:blipFill>
        <p:spPr>
          <a:xfrm>
            <a:off x="4245978" y="563562"/>
            <a:ext cx="7770425" cy="6096000"/>
          </a:xfrm>
          <a:prstGeom prst="rect">
            <a:avLst/>
          </a:prstGeom>
        </p:spPr>
      </p:pic>
      <p:pic>
        <p:nvPicPr>
          <p:cNvPr id="6148" name="Picture 4" descr="Image result for click here">
            <a:extLst>
              <a:ext uri="{FF2B5EF4-FFF2-40B4-BE49-F238E27FC236}">
                <a16:creationId xmlns:a16="http://schemas.microsoft.com/office/drawing/2014/main" id="{E615C180-F536-4603-AB55-91CD50414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31" t="19048" r="24490" b="19728"/>
          <a:stretch/>
        </p:blipFill>
        <p:spPr bwMode="auto">
          <a:xfrm>
            <a:off x="7445389" y="3182937"/>
            <a:ext cx="685801"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523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1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613120" y="1900238"/>
            <a:ext cx="3796747" cy="44055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At this point, you will be asked to create a SAVE KEY.</a:t>
            </a:r>
          </a:p>
          <a:p>
            <a:pPr algn="ctr"/>
            <a:r>
              <a:rPr lang="en-US" b="1" dirty="0">
                <a:solidFill>
                  <a:srgbClr val="C00000"/>
                </a:solidFill>
              </a:rPr>
              <a:t>It is anything between </a:t>
            </a:r>
            <a:br>
              <a:rPr lang="en-US" b="1" dirty="0">
                <a:solidFill>
                  <a:srgbClr val="C00000"/>
                </a:solidFill>
              </a:rPr>
            </a:br>
            <a:r>
              <a:rPr lang="en-US" b="1" dirty="0">
                <a:solidFill>
                  <a:srgbClr val="C00000"/>
                </a:solidFill>
              </a:rPr>
              <a:t>4 and 8 characters.</a:t>
            </a:r>
          </a:p>
          <a:p>
            <a:pPr algn="ctr"/>
            <a:endParaRPr lang="en-US" b="1" dirty="0">
              <a:solidFill>
                <a:srgbClr val="C00000"/>
              </a:solidFill>
            </a:endParaRPr>
          </a:p>
          <a:p>
            <a:pPr algn="ctr"/>
            <a:r>
              <a:rPr lang="en-US" b="1" dirty="0">
                <a:solidFill>
                  <a:srgbClr val="002060"/>
                </a:solidFill>
              </a:rPr>
              <a:t>This is your best way to save your application and finish it later if you need to stop.</a:t>
            </a:r>
          </a:p>
          <a:p>
            <a:pPr algn="ctr"/>
            <a:endParaRPr lang="en-US" b="1" dirty="0">
              <a:solidFill>
                <a:srgbClr val="002060"/>
              </a:solidFill>
            </a:endParaRPr>
          </a:p>
          <a:p>
            <a:pPr algn="ctr"/>
            <a:r>
              <a:rPr lang="en-US" b="1" dirty="0">
                <a:solidFill>
                  <a:srgbClr val="002060"/>
                </a:solidFill>
              </a:rPr>
              <a:t>Your parent will need this SAVE KEY to log in to the application and put their information.</a:t>
            </a:r>
          </a:p>
          <a:p>
            <a:pPr algn="ctr"/>
            <a:r>
              <a:rPr lang="en-US" b="1" dirty="0">
                <a:solidFill>
                  <a:srgbClr val="C00000"/>
                </a:solidFill>
              </a:rPr>
              <a:t> </a:t>
            </a:r>
          </a:p>
        </p:txBody>
      </p:sp>
      <p:pic>
        <p:nvPicPr>
          <p:cNvPr id="5" name="Picture 4">
            <a:extLst>
              <a:ext uri="{FF2B5EF4-FFF2-40B4-BE49-F238E27FC236}">
                <a16:creationId xmlns:a16="http://schemas.microsoft.com/office/drawing/2014/main" id="{42D6F1CE-271F-4F85-8614-DA2F06081C7D}"/>
              </a:ext>
            </a:extLst>
          </p:cNvPr>
          <p:cNvPicPr>
            <a:picLocks noChangeAspect="1"/>
          </p:cNvPicPr>
          <p:nvPr/>
        </p:nvPicPr>
        <p:blipFill rotWithShape="1">
          <a:blip r:embed="rId2"/>
          <a:srcRect l="29414" t="13541" r="30390" b="27292"/>
          <a:stretch/>
        </p:blipFill>
        <p:spPr>
          <a:xfrm>
            <a:off x="4882597" y="485775"/>
            <a:ext cx="7047465" cy="6129338"/>
          </a:xfrm>
          <a:prstGeom prst="rect">
            <a:avLst/>
          </a:prstGeom>
        </p:spPr>
      </p:pic>
      <p:sp>
        <p:nvSpPr>
          <p:cNvPr id="6" name="Rectangle: Rounded Corners 5">
            <a:extLst>
              <a:ext uri="{FF2B5EF4-FFF2-40B4-BE49-F238E27FC236}">
                <a16:creationId xmlns:a16="http://schemas.microsoft.com/office/drawing/2014/main" id="{1B16CC90-E92F-4545-9610-9E0A44726C5B}"/>
              </a:ext>
            </a:extLst>
          </p:cNvPr>
          <p:cNvSpPr/>
          <p:nvPr/>
        </p:nvSpPr>
        <p:spPr>
          <a:xfrm>
            <a:off x="1171575" y="1533319"/>
            <a:ext cx="2946019" cy="595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SAVE KEY</a:t>
            </a:r>
          </a:p>
          <a:p>
            <a:pPr algn="ctr"/>
            <a:r>
              <a:rPr lang="en-US" sz="4000" b="1" dirty="0">
                <a:solidFill>
                  <a:schemeClr val="tx1"/>
                </a:solidFill>
              </a:rPr>
              <a:t> </a:t>
            </a:r>
          </a:p>
        </p:txBody>
      </p:sp>
    </p:spTree>
    <p:extLst>
      <p:ext uri="{BB962C8B-B14F-4D97-AF65-F5344CB8AC3E}">
        <p14:creationId xmlns:p14="http://schemas.microsoft.com/office/powerpoint/2010/main" val="302287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633267" y="960110"/>
            <a:ext cx="3796747" cy="38961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Student Demographic information </a:t>
            </a:r>
          </a:p>
          <a:p>
            <a:pPr algn="ctr"/>
            <a:endParaRPr lang="en-US" b="1" dirty="0">
              <a:solidFill>
                <a:srgbClr val="002060"/>
              </a:solidFill>
            </a:endParaRPr>
          </a:p>
          <a:p>
            <a:r>
              <a:rPr lang="en-US" b="1" dirty="0">
                <a:solidFill>
                  <a:srgbClr val="002060"/>
                </a:solidFill>
              </a:rPr>
              <a:t>Fill out your demographic information such as, your name, date of birth, mailing address etc.…</a:t>
            </a:r>
          </a:p>
          <a:p>
            <a:pPr algn="ctr"/>
            <a:endParaRPr lang="en-US" b="1" dirty="0">
              <a:solidFill>
                <a:srgbClr val="002060"/>
              </a:solidFill>
            </a:endParaRPr>
          </a:p>
        </p:txBody>
      </p:sp>
      <p:pic>
        <p:nvPicPr>
          <p:cNvPr id="5" name="Picture 4">
            <a:extLst>
              <a:ext uri="{FF2B5EF4-FFF2-40B4-BE49-F238E27FC236}">
                <a16:creationId xmlns:a16="http://schemas.microsoft.com/office/drawing/2014/main" id="{2042D2B0-7136-4DB8-8023-5CF71EFB3BC5}"/>
              </a:ext>
            </a:extLst>
          </p:cNvPr>
          <p:cNvPicPr>
            <a:picLocks noChangeAspect="1"/>
          </p:cNvPicPr>
          <p:nvPr/>
        </p:nvPicPr>
        <p:blipFill rotWithShape="1">
          <a:blip r:embed="rId2"/>
          <a:srcRect l="29237" t="12501" r="31389" b="22291"/>
          <a:stretch/>
        </p:blipFill>
        <p:spPr>
          <a:xfrm>
            <a:off x="4657725" y="563562"/>
            <a:ext cx="7251009" cy="6096000"/>
          </a:xfrm>
          <a:prstGeom prst="rect">
            <a:avLst/>
          </a:prstGeom>
        </p:spPr>
      </p:pic>
      <p:pic>
        <p:nvPicPr>
          <p:cNvPr id="4100" name="Picture 4" descr="Related image">
            <a:extLst>
              <a:ext uri="{FF2B5EF4-FFF2-40B4-BE49-F238E27FC236}">
                <a16:creationId xmlns:a16="http://schemas.microsoft.com/office/drawing/2014/main" id="{10646543-B38E-41FA-9E8C-6884B7665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533" y="4856250"/>
            <a:ext cx="1782601" cy="149884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Striped Right 5">
            <a:extLst>
              <a:ext uri="{FF2B5EF4-FFF2-40B4-BE49-F238E27FC236}">
                <a16:creationId xmlns:a16="http://schemas.microsoft.com/office/drawing/2014/main" id="{14CE6396-2695-4F92-831F-5C2BC8A2CC62}"/>
              </a:ext>
            </a:extLst>
          </p:cNvPr>
          <p:cNvSpPr/>
          <p:nvPr/>
        </p:nvSpPr>
        <p:spPr>
          <a:xfrm rot="16200000">
            <a:off x="10567298" y="4040525"/>
            <a:ext cx="485422" cy="803306"/>
          </a:xfrm>
          <a:prstGeom prst="stripedRightArrow">
            <a:avLst/>
          </a:prstGeom>
          <a:solidFill>
            <a:srgbClr val="CEDA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DAC420C-8011-4E5C-9A19-1FCCB371E9A7}"/>
              </a:ext>
            </a:extLst>
          </p:cNvPr>
          <p:cNvSpPr/>
          <p:nvPr/>
        </p:nvSpPr>
        <p:spPr>
          <a:xfrm>
            <a:off x="980337" y="4447268"/>
            <a:ext cx="3449677" cy="21454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2060"/>
              </a:solidFill>
            </a:endParaRPr>
          </a:p>
          <a:p>
            <a:pPr algn="ctr"/>
            <a:r>
              <a:rPr lang="en-US" b="1" i="1" dirty="0">
                <a:solidFill>
                  <a:srgbClr val="002060"/>
                </a:solidFill>
              </a:rPr>
              <a:t>Notice that there is a help and hints button on the right side of the screen.  If you have any  questions, it is a good way to find an answer.  FAFSA help line:  </a:t>
            </a:r>
          </a:p>
          <a:p>
            <a:pPr algn="ctr"/>
            <a:r>
              <a:rPr lang="en-US" b="1" i="1" dirty="0">
                <a:solidFill>
                  <a:srgbClr val="002060"/>
                </a:solidFill>
              </a:rPr>
              <a:t>1-800-433-3243</a:t>
            </a:r>
          </a:p>
        </p:txBody>
      </p:sp>
      <p:pic>
        <p:nvPicPr>
          <p:cNvPr id="11268" name="Picture 4" descr="ID# 9911 - Stick Figure Help Button - PowerPoint Animation">
            <a:extLst>
              <a:ext uri="{FF2B5EF4-FFF2-40B4-BE49-F238E27FC236}">
                <a16:creationId xmlns:a16="http://schemas.microsoft.com/office/drawing/2014/main" id="{2BA683B9-47E5-4312-9945-F8F7DE77894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856249"/>
            <a:ext cx="1231641" cy="1736461"/>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932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796E7-648B-4BBC-BA3D-DAD231422A4E}"/>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
        <p:nvSpPr>
          <p:cNvPr id="4" name="Rectangle: Rounded Corners 3">
            <a:extLst>
              <a:ext uri="{FF2B5EF4-FFF2-40B4-BE49-F238E27FC236}">
                <a16:creationId xmlns:a16="http://schemas.microsoft.com/office/drawing/2014/main" id="{84B83694-1998-4060-9D71-75445259F5A9}"/>
              </a:ext>
            </a:extLst>
          </p:cNvPr>
          <p:cNvSpPr/>
          <p:nvPr/>
        </p:nvSpPr>
        <p:spPr>
          <a:xfrm>
            <a:off x="427383" y="3596481"/>
            <a:ext cx="3796747" cy="3039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rgbClr val="002060"/>
              </a:solidFill>
            </a:endParaRPr>
          </a:p>
          <a:p>
            <a:endParaRPr lang="en-US" sz="1600" b="1" dirty="0">
              <a:solidFill>
                <a:srgbClr val="002060"/>
              </a:solidFill>
            </a:endParaRPr>
          </a:p>
          <a:p>
            <a:endParaRPr lang="en-US" sz="1600" b="1" dirty="0">
              <a:solidFill>
                <a:srgbClr val="002060"/>
              </a:solidFill>
            </a:endParaRPr>
          </a:p>
          <a:p>
            <a:pPr marL="285750" indent="-285750">
              <a:buFont typeface="Wingdings" panose="05000000000000000000" pitchFamily="2" charset="2"/>
              <a:buChar char="q"/>
            </a:pPr>
            <a:r>
              <a:rPr lang="en-US" sz="1600" b="1" dirty="0">
                <a:solidFill>
                  <a:srgbClr val="002060"/>
                </a:solidFill>
              </a:rPr>
              <a:t>For males between 18 and 25, it is required that you register with the selective service.</a:t>
            </a:r>
          </a:p>
          <a:p>
            <a:endParaRPr lang="en-US" sz="1600" b="1" dirty="0">
              <a:solidFill>
                <a:srgbClr val="002060"/>
              </a:solidFill>
            </a:endParaRPr>
          </a:p>
          <a:p>
            <a:pPr marL="285750" indent="-285750">
              <a:buFont typeface="Wingdings" panose="05000000000000000000" pitchFamily="2" charset="2"/>
              <a:buChar char="q"/>
            </a:pPr>
            <a:r>
              <a:rPr lang="en-US" sz="1600" b="1" dirty="0">
                <a:solidFill>
                  <a:srgbClr val="002060"/>
                </a:solidFill>
              </a:rPr>
              <a:t>Select (never attended college 1</a:t>
            </a:r>
            <a:r>
              <a:rPr lang="en-US" sz="1600" b="1" baseline="30000" dirty="0">
                <a:solidFill>
                  <a:srgbClr val="002060"/>
                </a:solidFill>
              </a:rPr>
              <a:t>st</a:t>
            </a:r>
            <a:r>
              <a:rPr lang="en-US" sz="1600" b="1" dirty="0">
                <a:solidFill>
                  <a:srgbClr val="002060"/>
                </a:solidFill>
              </a:rPr>
              <a:t> </a:t>
            </a:r>
            <a:r>
              <a:rPr lang="en-US" sz="1600" b="1" dirty="0" err="1">
                <a:solidFill>
                  <a:srgbClr val="002060"/>
                </a:solidFill>
              </a:rPr>
              <a:t>yr</a:t>
            </a:r>
            <a:r>
              <a:rPr lang="en-US" sz="1600" b="1" dirty="0">
                <a:solidFill>
                  <a:srgbClr val="002060"/>
                </a:solidFill>
              </a:rPr>
              <a:t>) even if you did AP or IB or duel enrollment.</a:t>
            </a:r>
          </a:p>
          <a:p>
            <a:endParaRPr lang="en-US" sz="1600" b="1" dirty="0">
              <a:solidFill>
                <a:srgbClr val="002060"/>
              </a:solidFill>
            </a:endParaRPr>
          </a:p>
          <a:p>
            <a:pPr marL="285750" indent="-285750">
              <a:buFont typeface="Wingdings" panose="05000000000000000000" pitchFamily="2" charset="2"/>
              <a:buChar char="q"/>
            </a:pPr>
            <a:r>
              <a:rPr lang="en-US" sz="1600" b="1" dirty="0">
                <a:solidFill>
                  <a:srgbClr val="002060"/>
                </a:solidFill>
              </a:rPr>
              <a:t>Press yes if you wish to be considered in work study</a:t>
            </a:r>
          </a:p>
          <a:p>
            <a:endParaRPr lang="en-US" sz="1600" b="1" dirty="0">
              <a:solidFill>
                <a:srgbClr val="002060"/>
              </a:solidFill>
            </a:endParaRPr>
          </a:p>
          <a:p>
            <a:endParaRPr lang="en-US" sz="1600" b="1" dirty="0">
              <a:solidFill>
                <a:srgbClr val="002060"/>
              </a:solidFill>
            </a:endParaRPr>
          </a:p>
          <a:p>
            <a:endParaRPr lang="en-US" sz="1600" b="1" dirty="0">
              <a:solidFill>
                <a:srgbClr val="002060"/>
              </a:solidFill>
            </a:endParaRPr>
          </a:p>
          <a:p>
            <a:endParaRPr lang="en-US" sz="1600" b="1" dirty="0">
              <a:solidFill>
                <a:srgbClr val="002060"/>
              </a:solidFill>
            </a:endParaRPr>
          </a:p>
          <a:p>
            <a:r>
              <a:rPr lang="en-US" sz="1600" b="1" dirty="0">
                <a:solidFill>
                  <a:srgbClr val="002060"/>
                </a:solidFill>
              </a:rPr>
              <a:t>  </a:t>
            </a:r>
          </a:p>
        </p:txBody>
      </p:sp>
      <p:pic>
        <p:nvPicPr>
          <p:cNvPr id="6" name="Picture 5">
            <a:extLst>
              <a:ext uri="{FF2B5EF4-FFF2-40B4-BE49-F238E27FC236}">
                <a16:creationId xmlns:a16="http://schemas.microsoft.com/office/drawing/2014/main" id="{3C5D205D-680B-4815-A294-D8A32B559C40}"/>
              </a:ext>
            </a:extLst>
          </p:cNvPr>
          <p:cNvPicPr>
            <a:picLocks noChangeAspect="1"/>
          </p:cNvPicPr>
          <p:nvPr/>
        </p:nvPicPr>
        <p:blipFill rotWithShape="1">
          <a:blip r:embed="rId2"/>
          <a:srcRect l="29296" t="13125" r="31329" b="24927"/>
          <a:stretch/>
        </p:blipFill>
        <p:spPr>
          <a:xfrm>
            <a:off x="4672013" y="563562"/>
            <a:ext cx="7092604" cy="6065838"/>
          </a:xfrm>
          <a:prstGeom prst="rect">
            <a:avLst/>
          </a:prstGeom>
          <a:effectLst>
            <a:softEdge rad="63500"/>
          </a:effectLst>
        </p:spPr>
      </p:pic>
      <p:sp>
        <p:nvSpPr>
          <p:cNvPr id="7" name="TextBox 6">
            <a:extLst>
              <a:ext uri="{FF2B5EF4-FFF2-40B4-BE49-F238E27FC236}">
                <a16:creationId xmlns:a16="http://schemas.microsoft.com/office/drawing/2014/main" id="{BE69D48F-3D19-4BF0-9D2D-B9E38CF9AB1A}"/>
              </a:ext>
            </a:extLst>
          </p:cNvPr>
          <p:cNvSpPr txBox="1"/>
          <p:nvPr/>
        </p:nvSpPr>
        <p:spPr>
          <a:xfrm>
            <a:off x="541683" y="1344706"/>
            <a:ext cx="3626905" cy="954107"/>
          </a:xfrm>
          <a:prstGeom prst="rect">
            <a:avLst/>
          </a:prstGeom>
          <a:noFill/>
        </p:spPr>
        <p:txBody>
          <a:bodyPr wrap="square" rtlCol="0">
            <a:spAutoFit/>
          </a:bodyPr>
          <a:lstStyle/>
          <a:p>
            <a:r>
              <a:rPr lang="en-US" sz="2800" b="1" dirty="0"/>
              <a:t>Eligibility Question</a:t>
            </a:r>
          </a:p>
          <a:p>
            <a:endParaRPr lang="en-US" sz="2800" dirty="0"/>
          </a:p>
        </p:txBody>
      </p:sp>
      <p:pic>
        <p:nvPicPr>
          <p:cNvPr id="5124" name="Picture 4" descr="Image result for tips">
            <a:extLst>
              <a:ext uri="{FF2B5EF4-FFF2-40B4-BE49-F238E27FC236}">
                <a16:creationId xmlns:a16="http://schemas.microsoft.com/office/drawing/2014/main" id="{FDD477CB-47A1-4AA2-80B2-19D7EAB92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41972">
            <a:off x="2530465" y="2298813"/>
            <a:ext cx="1110101" cy="854249"/>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8" name="Picture 2" descr="ID# 5004 - Stick figure Pay Attention - PowerPoint Animation">
            <a:extLst>
              <a:ext uri="{FF2B5EF4-FFF2-40B4-BE49-F238E27FC236}">
                <a16:creationId xmlns:a16="http://schemas.microsoft.com/office/drawing/2014/main" id="{4B27675C-9CE6-43B0-8DAF-A893326E991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683" y="2008362"/>
            <a:ext cx="1289462" cy="1497573"/>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920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wipe(down)">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1653</TotalTime>
  <Words>1028</Words>
  <Application>Microsoft Office PowerPoint</Application>
  <PresentationFormat>Widescreen</PresentationFormat>
  <Paragraphs>166</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Wingdings</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Marianne Basta</dc:creator>
  <cp:lastModifiedBy>Moore Anne</cp:lastModifiedBy>
  <cp:revision>210</cp:revision>
  <dcterms:created xsi:type="dcterms:W3CDTF">2018-09-16T02:04:53Z</dcterms:created>
  <dcterms:modified xsi:type="dcterms:W3CDTF">2019-03-20T17:32:06Z</dcterms:modified>
</cp:coreProperties>
</file>