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  <a:srgbClr val="2597FF"/>
    <a:srgbClr val="D68B1C"/>
    <a:srgbClr val="FF9E1D"/>
    <a:srgbClr val="253600"/>
    <a:srgbClr val="552579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F3FB4-37B5-7C47-B132-B55945BEF88F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03B99-5B06-5547-AAD9-B94606E5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6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03B99-5B06-5547-AAD9-B94606E594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4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4375" y="4192525"/>
            <a:ext cx="8246070" cy="1221640"/>
          </a:xfrm>
          <a:effectLst>
            <a:outerShdw blurRad="38100" dist="38100" dir="2700000" algn="tl" rotWithShape="0">
              <a:prstClr val="black">
                <a:alpha val="65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5566870"/>
            <a:ext cx="7940660" cy="76352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443835"/>
            <a:ext cx="8076895" cy="45811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901950"/>
            <a:ext cx="8076895" cy="4275740"/>
          </a:xfrm>
        </p:spPr>
        <p:txBody>
          <a:bodyPr/>
          <a:lstStyle>
            <a:lvl1pPr algn="ctr">
              <a:defRPr sz="2800">
                <a:solidFill>
                  <a:srgbClr val="002060"/>
                </a:solidFill>
              </a:defRPr>
            </a:lvl1pPr>
            <a:lvl2pPr algn="ctr">
              <a:defRPr>
                <a:solidFill>
                  <a:srgbClr val="002060"/>
                </a:solidFill>
              </a:defRPr>
            </a:lvl2pPr>
            <a:lvl3pPr algn="ctr">
              <a:defRPr>
                <a:solidFill>
                  <a:srgbClr val="002060"/>
                </a:solidFill>
              </a:defRPr>
            </a:lvl3pPr>
            <a:lvl4pPr algn="ctr">
              <a:defRPr>
                <a:solidFill>
                  <a:srgbClr val="002060"/>
                </a:solidFill>
              </a:defRPr>
            </a:lvl4pPr>
            <a:lvl5pPr algn="ctr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09" y="527605"/>
            <a:ext cx="6871724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6871724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22475"/>
            <a:ext cx="8229600" cy="53218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csb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75" y="4345230"/>
            <a:ext cx="8246070" cy="1221640"/>
          </a:xfrm>
        </p:spPr>
        <p:txBody>
          <a:bodyPr>
            <a:noAutofit/>
          </a:bodyPr>
          <a:lstStyle/>
          <a:p>
            <a:r>
              <a:rPr lang="en-US" dirty="0"/>
              <a:t>Title I Annual Parent Information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5719575"/>
            <a:ext cx="7940660" cy="76352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Bayside High School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Title I and How Does It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sz="1800" dirty="0"/>
              <a:t>Title I is the largest federal assistance program for our nation’s schools.</a:t>
            </a:r>
          </a:p>
          <a:p>
            <a:pPr algn="l"/>
            <a:r>
              <a:rPr lang="en-US" sz="1800" dirty="0"/>
              <a:t>The goal of Title I is a higher quality of education for every child.  Its purpose it to address the academic needs of students and to assist them in meeting their state’s academic standards.</a:t>
            </a:r>
          </a:p>
          <a:p>
            <a:pPr algn="l"/>
            <a:r>
              <a:rPr lang="en-US" sz="1800" dirty="0"/>
              <a:t>The program serves millions of children in public elementary and secondary schools each year including eligible students in private schools.</a:t>
            </a:r>
          </a:p>
          <a:p>
            <a:pPr algn="l"/>
            <a:r>
              <a:rPr lang="en-US" sz="1800" dirty="0"/>
              <a:t>The federal government provides funding to states each year for the Title I program.</a:t>
            </a:r>
          </a:p>
          <a:p>
            <a:pPr algn="l"/>
            <a:r>
              <a:rPr lang="en-US" sz="1800" dirty="0"/>
              <a:t>The Florida Department of Education sends money to our district, Pinellas County Schools</a:t>
            </a:r>
          </a:p>
          <a:p>
            <a:pPr algn="l"/>
            <a:r>
              <a:rPr lang="en-US" sz="1800" dirty="0"/>
              <a:t>The school district identifies eligible schools and distributes the Title I funds to the school.</a:t>
            </a:r>
          </a:p>
          <a:p>
            <a:pPr algn="l"/>
            <a:r>
              <a:rPr lang="en-US" sz="1800" dirty="0"/>
              <a:t>Bayside High School implements a school-wide-program, all students benefit from the supplemental services provided by Title I.  Every parent is a Title I parent.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Bayside High School Title I Budget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Bayside High School is provide $29,792.00 to pay for services and programs for our students.</a:t>
            </a:r>
          </a:p>
          <a:p>
            <a:r>
              <a:rPr lang="en-US" sz="1800" dirty="0"/>
              <a:t>Funds have been used for:</a:t>
            </a:r>
          </a:p>
          <a:p>
            <a:pPr>
              <a:buFont typeface="+mj-lt"/>
              <a:buAutoNum type="alphaLcParenR"/>
            </a:pPr>
            <a:r>
              <a:rPr lang="en-US" sz="1800" dirty="0"/>
              <a:t>$7,991.62 for classroom instructional materials</a:t>
            </a:r>
          </a:p>
          <a:p>
            <a:pPr>
              <a:buFont typeface="+mj-lt"/>
              <a:buAutoNum type="alphaLcParenR"/>
            </a:pPr>
            <a:r>
              <a:rPr lang="en-US" sz="1800" dirty="0"/>
              <a:t>$15, 013.20 for purchasing laptops to assists student in our Extended Learning Program (ELP).</a:t>
            </a:r>
          </a:p>
          <a:p>
            <a:pPr>
              <a:buFont typeface="+mj-lt"/>
              <a:buAutoNum type="alphaLcParenR"/>
            </a:pPr>
            <a:r>
              <a:rPr lang="en-US" sz="1800" dirty="0"/>
              <a:t>$2,000.00 has been designated for the Positive Behavioral Intervention Support (PBIS) software.</a:t>
            </a:r>
          </a:p>
          <a:p>
            <a:pPr>
              <a:buFont typeface="+mj-lt"/>
              <a:buAutoNum type="alphaLcParenR"/>
            </a:pPr>
            <a:r>
              <a:rPr lang="en-US" sz="1800" dirty="0"/>
              <a:t>$4, 786.96 has been designated for Professional Development</a:t>
            </a:r>
          </a:p>
          <a:p>
            <a:endParaRPr lang="en-US" sz="1800" dirty="0"/>
          </a:p>
          <a:p>
            <a:r>
              <a:rPr lang="en-US" sz="1800" dirty="0"/>
              <a:t>Parents can be involved with our Title I Budget decisions through our School Advisory Council (SAC)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670" y="1443835"/>
            <a:ext cx="8076895" cy="458115"/>
          </a:xfrm>
        </p:spPr>
        <p:txBody>
          <a:bodyPr>
            <a:normAutofit fontScale="90000"/>
          </a:bodyPr>
          <a:lstStyle/>
          <a:p>
            <a:r>
              <a:rPr lang="en-US" dirty="0"/>
              <a:t>Parent’s Right to Know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01670" y="1901950"/>
            <a:ext cx="8076895" cy="4275740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1800" dirty="0"/>
              <a:t>As a Title I parent you have the right to be involved in the development of the following plans and documents for Bayside High School.</a:t>
            </a:r>
          </a:p>
          <a:p>
            <a:pPr algn="l"/>
            <a:r>
              <a:rPr lang="en-US" sz="1800" dirty="0"/>
              <a:t>School Improvement Plan (SIP)</a:t>
            </a:r>
          </a:p>
          <a:p>
            <a:pPr algn="l"/>
            <a:r>
              <a:rPr lang="en-US" sz="1800" dirty="0"/>
              <a:t>Compact</a:t>
            </a:r>
          </a:p>
          <a:p>
            <a:pPr algn="l"/>
            <a:r>
              <a:rPr lang="en-US" sz="1800" dirty="0"/>
              <a:t>Family and Parent Engagement Plan for the school and district</a:t>
            </a:r>
          </a:p>
          <a:p>
            <a:pPr algn="l"/>
            <a:r>
              <a:rPr lang="en-US" sz="1800" dirty="0"/>
              <a:t>Requests and attend meetings to express your opinions and to formulate suggestions and to participate, as appropriate, in decisions relating to the education of your children</a:t>
            </a:r>
          </a:p>
          <a:p>
            <a:pPr algn="l"/>
            <a:r>
              <a:rPr lang="en-US" sz="1800" dirty="0"/>
              <a:t>Be provided information on your child’s achievement level on FSA and other assessments</a:t>
            </a:r>
          </a:p>
          <a:p>
            <a:pPr algn="l"/>
            <a:r>
              <a:rPr lang="en-US" sz="1800" dirty="0"/>
              <a:t>Request and receive information on the qualification of your child’s teachers that are working with your child</a:t>
            </a:r>
          </a:p>
          <a:p>
            <a:pPr algn="l"/>
            <a:r>
              <a:rPr lang="en-US" sz="1800" dirty="0"/>
              <a:t>Principal’s attestations regarding highly qualified status of staff</a:t>
            </a:r>
          </a:p>
          <a:p>
            <a:pPr algn="l"/>
            <a:r>
              <a:rPr lang="en-US" sz="1800" dirty="0"/>
              <a:t>Be informed if your child it taught by a non-highly qualified teacher for four or more consecutive weeks</a:t>
            </a: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CCCFA-C04F-F845-92A0-19B0BE873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Working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92D63-5589-234C-9E72-D93AFD3C1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800" dirty="0"/>
              <a:t>Title I law requires that all Title I schools and families work together.   How we work together is listed in our:</a:t>
            </a:r>
          </a:p>
          <a:p>
            <a:pPr algn="l"/>
            <a:r>
              <a:rPr lang="en-US" sz="1800" dirty="0"/>
              <a:t>School Level Family an Parent Involvement Plan</a:t>
            </a:r>
          </a:p>
          <a:p>
            <a:pPr algn="l"/>
            <a:r>
              <a:rPr lang="en-US" sz="1800" dirty="0"/>
              <a:t>Parent-Student-School Compact</a:t>
            </a:r>
          </a:p>
          <a:p>
            <a:pPr algn="l"/>
            <a:r>
              <a:rPr lang="en-US" sz="1800" dirty="0"/>
              <a:t>School Improvement Plan (SIP)</a:t>
            </a:r>
          </a:p>
          <a:p>
            <a:pPr algn="l"/>
            <a:r>
              <a:rPr lang="en-US" sz="1800" dirty="0"/>
              <a:t>Parents can also read the District’s Family and Parent Engagement Plan at </a:t>
            </a:r>
            <a:r>
              <a:rPr lang="en-US" sz="1800" dirty="0">
                <a:hlinkClick r:id="rId2"/>
              </a:rPr>
              <a:t>www.pcsb.org</a:t>
            </a:r>
            <a:r>
              <a:rPr lang="en-US" sz="1800" dirty="0"/>
              <a:t> under Title I, a copy is at our Title I Parent Station.</a:t>
            </a:r>
          </a:p>
          <a:p>
            <a:pPr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71040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7494D-A294-0045-914D-E6125F5AA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Bayside High School Compact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897E2B-84C0-4955-B406-AD8EFBCD5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5916" y="1901825"/>
            <a:ext cx="5848693" cy="427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68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3940-C1C2-144C-BCBE-2B33B3D29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Family and Parent Engagement Plan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EF83E-ACA8-A245-ABE3-9915B2805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/>
              <a:t>Provide parents information about Title I requirements and their rights to be involved in the Title I program</a:t>
            </a:r>
          </a:p>
          <a:p>
            <a:pPr algn="l"/>
            <a:r>
              <a:rPr lang="en-US" sz="2000" dirty="0"/>
              <a:t>Offer meetings at flexible times to maximize participation</a:t>
            </a:r>
          </a:p>
          <a:p>
            <a:pPr algn="l"/>
            <a:r>
              <a:rPr lang="en-US" sz="2000" dirty="0"/>
              <a:t>Provide parents of Title I students with timely information about Title I programs</a:t>
            </a:r>
          </a:p>
          <a:p>
            <a:pPr algn="l"/>
            <a:r>
              <a:rPr lang="en-US" sz="2000" dirty="0"/>
              <a:t>Provide updates to all community stakeholders</a:t>
            </a:r>
          </a:p>
          <a:p>
            <a:pPr algn="l"/>
            <a:r>
              <a:rPr lang="en-US" sz="2000" dirty="0"/>
              <a:t>Assist parents in understanding academic content standards, assessments, and how to monitor and improve the achievement of their children</a:t>
            </a:r>
          </a:p>
          <a:p>
            <a:pPr algn="l"/>
            <a:r>
              <a:rPr lang="en-US" sz="2000" dirty="0"/>
              <a:t>Provides materials and training to help Title I parents work with their children to improve their children’s achievement</a:t>
            </a:r>
          </a:p>
          <a:p>
            <a:pPr algn="l"/>
            <a:r>
              <a:rPr lang="en-US" sz="2000" dirty="0"/>
              <a:t>Let us know how we can assist you</a:t>
            </a:r>
          </a:p>
        </p:txBody>
      </p:sp>
    </p:spTree>
    <p:extLst>
      <p:ext uri="{BB962C8B-B14F-4D97-AF65-F5344CB8AC3E}">
        <p14:creationId xmlns:p14="http://schemas.microsoft.com/office/powerpoint/2010/main" val="3049409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CCB11-37D8-514E-92F9-3A1A2A5E2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Support our school and your child’s education…we need you!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B769A-A4A5-8843-8AD8-ED0DE14873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Share a love of learning</a:t>
            </a:r>
          </a:p>
          <a:p>
            <a:r>
              <a:rPr lang="en-US" sz="2000" dirty="0"/>
              <a:t>Read to your child</a:t>
            </a:r>
          </a:p>
          <a:p>
            <a:r>
              <a:rPr lang="en-US" sz="2000" dirty="0"/>
              <a:t>Ask your child to read to you</a:t>
            </a:r>
          </a:p>
          <a:p>
            <a:r>
              <a:rPr lang="en-US" sz="2000" dirty="0"/>
              <a:t>Limit TV and phone time</a:t>
            </a:r>
          </a:p>
          <a:p>
            <a:r>
              <a:rPr lang="en-US" sz="2000" dirty="0"/>
              <a:t>Visit the Title I Family Resource Library</a:t>
            </a:r>
          </a:p>
          <a:p>
            <a:r>
              <a:rPr lang="en-US" sz="2000" dirty="0"/>
              <a:t>Review the Compact throughout the year</a:t>
            </a:r>
          </a:p>
          <a:p>
            <a:r>
              <a:rPr lang="en-US" sz="2000" dirty="0"/>
              <a:t>Keep FOCUS info up to date</a:t>
            </a:r>
          </a:p>
          <a:p>
            <a:r>
              <a:rPr lang="en-US" sz="2000" dirty="0"/>
              <a:t>Volunteer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184D9B-F63D-784C-A403-C749ED2CDD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Show interest in your child’s school day</a:t>
            </a:r>
          </a:p>
          <a:p>
            <a:r>
              <a:rPr lang="en-US" sz="2000" dirty="0"/>
              <a:t>Ask her/him questions</a:t>
            </a:r>
          </a:p>
          <a:p>
            <a:r>
              <a:rPr lang="en-US" sz="2000" dirty="0"/>
              <a:t>Check homework</a:t>
            </a:r>
          </a:p>
          <a:p>
            <a:r>
              <a:rPr lang="en-US" sz="2000" dirty="0"/>
              <a:t>Praise their efforts</a:t>
            </a:r>
          </a:p>
          <a:p>
            <a:r>
              <a:rPr lang="en-US" sz="2000" dirty="0"/>
              <a:t>Encourage good study habits</a:t>
            </a:r>
          </a:p>
          <a:p>
            <a:r>
              <a:rPr lang="en-US" sz="2000" dirty="0"/>
              <a:t>Communicate with the teachers and other staff</a:t>
            </a:r>
          </a:p>
          <a:p>
            <a:r>
              <a:rPr lang="en-US" sz="2000" dirty="0"/>
              <a:t>Attend workshops/conferences</a:t>
            </a:r>
          </a:p>
          <a:p>
            <a:r>
              <a:rPr lang="en-US" sz="2000" dirty="0"/>
              <a:t>Participate in giving input for our SIP, Family and Parent Engagement Plan, and budget</a:t>
            </a:r>
          </a:p>
        </p:txBody>
      </p:sp>
    </p:spTree>
    <p:extLst>
      <p:ext uri="{BB962C8B-B14F-4D97-AF65-F5344CB8AC3E}">
        <p14:creationId xmlns:p14="http://schemas.microsoft.com/office/powerpoint/2010/main" val="3310711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075CD8-C91F-F249-99BA-1D5E006CE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Title I Parent </a:t>
            </a:r>
            <a:r>
              <a:rPr lang="en-US" sz="2400"/>
              <a:t>Station </a:t>
            </a:r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F31F71-7D5E-7340-89C6-E7E12C99F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/>
              <a:t>Bayside High School has a Title I parent station located in the front office</a:t>
            </a:r>
          </a:p>
          <a:p>
            <a:pPr algn="l"/>
            <a:r>
              <a:rPr lang="en-US" dirty="0"/>
              <a:t>The District has a Family and Parent Engagement Plan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98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690</Words>
  <Application>Microsoft Office PowerPoint</Application>
  <PresentationFormat>On-screen Show (4:3)</PresentationFormat>
  <Paragraphs>65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Title I Annual Parent Information </vt:lpstr>
      <vt:lpstr>What is Title I and How Does It Work</vt:lpstr>
      <vt:lpstr>Bayside High School Title I Budget</vt:lpstr>
      <vt:lpstr>Parent’s Right to Know</vt:lpstr>
      <vt:lpstr>Working together</vt:lpstr>
      <vt:lpstr>Bayside High School Compact</vt:lpstr>
      <vt:lpstr>Family and Parent Engagement Plan Requirements</vt:lpstr>
      <vt:lpstr>Support our school and your child’s education…we need you!</vt:lpstr>
      <vt:lpstr>Title I Parent Station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McCree Konrad</cp:lastModifiedBy>
  <cp:revision>59</cp:revision>
  <dcterms:created xsi:type="dcterms:W3CDTF">2013-08-21T19:17:07Z</dcterms:created>
  <dcterms:modified xsi:type="dcterms:W3CDTF">2022-01-17T15:29:36Z</dcterms:modified>
</cp:coreProperties>
</file>