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0" r:id="rId1"/>
  </p:sldMasterIdLst>
  <p:sldIdLst>
    <p:sldId id="256" r:id="rId2"/>
    <p:sldId id="257" r:id="rId3"/>
    <p:sldId id="258" r:id="rId4"/>
    <p:sldId id="259" r:id="rId5"/>
    <p:sldId id="260" r:id="rId6"/>
    <p:sldId id="265" r:id="rId7"/>
    <p:sldId id="271" r:id="rId8"/>
    <p:sldId id="270" r:id="rId9"/>
    <p:sldId id="273" r:id="rId10"/>
    <p:sldId id="275" r:id="rId11"/>
    <p:sldId id="279" r:id="rId12"/>
    <p:sldId id="278" r:id="rId13"/>
    <p:sldId id="276" r:id="rId14"/>
    <p:sldId id="266" r:id="rId15"/>
    <p:sldId id="264" r:id="rId16"/>
    <p:sldId id="282" r:id="rId17"/>
    <p:sldId id="272" r:id="rId18"/>
    <p:sldId id="267" r:id="rId19"/>
    <p:sldId id="280"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8FC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smtClean="0"/>
              <a:pPr/>
              <a:t>6/28/2020</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960566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62893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smtClean="0"/>
              <a:pPr/>
              <a:t>6/28/2020</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77084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961424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smtClean="0"/>
              <a:pPr/>
              <a:t>6/28/2020</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335688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6/28/2020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565638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6/28/2020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753700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61BEF0D-F0BB-DE4B-95CE-6DB70DBA9567}" type="datetimeFigureOut">
              <a:rPr lang="en-US" smtClean="0"/>
              <a:pPr/>
              <a:t>6/28/2020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Tree>
    <p:extLst>
      <p:ext uri="{BB962C8B-B14F-4D97-AF65-F5344CB8AC3E}">
        <p14:creationId xmlns:p14="http://schemas.microsoft.com/office/powerpoint/2010/main" val="2517849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6/28/2020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914238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smtClean="0"/>
              <a:pPr/>
              <a:t>6/28/2020</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210056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6/28/2020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2215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smtClean="0"/>
              <a:pPr/>
              <a:t>6/28/2020</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smtClean="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6972706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hyperlink" Target="http://www.lifesjourneytoperfection.net/2013/07/july-2013-sharing-time-week-4-heavenly.html" TargetMode="External"/><Relationship Id="rId5" Type="http://schemas.openxmlformats.org/officeDocument/2006/relationships/image" Target="../media/image8.jp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png"/><Relationship Id="rId4" Type="http://schemas.openxmlformats.org/officeDocument/2006/relationships/hyperlink" Target="https://pcsb.revtrak.net/" TargetMode="Externa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png"/><Relationship Id="rId5" Type="http://schemas.openxmlformats.org/officeDocument/2006/relationships/hyperlink" Target="https://www.pexels.com/photo/accomplishment-ceremony-education-graduation-267885/" TargetMode="External"/><Relationship Id="rId4" Type="http://schemas.openxmlformats.org/officeDocument/2006/relationships/image" Target="../media/image9.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hyperlink" Target="mailto:finkbinerb@pcsb.org" TargetMode="Externa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6.wmf"/><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296215" y="283335"/>
            <a:ext cx="11668259" cy="6143223"/>
          </a:xfrm>
          <a:prstGeom prst="rect">
            <a:avLst/>
          </a:prstGeom>
        </p:spPr>
      </p:pic>
      <p:sp>
        <p:nvSpPr>
          <p:cNvPr id="2" name="Title 1"/>
          <p:cNvSpPr>
            <a:spLocks noGrp="1"/>
          </p:cNvSpPr>
          <p:nvPr>
            <p:ph type="ctrTitle"/>
          </p:nvPr>
        </p:nvSpPr>
        <p:spPr>
          <a:xfrm>
            <a:off x="581191" y="2348259"/>
            <a:ext cx="10993549" cy="1475013"/>
          </a:xfrm>
        </p:spPr>
        <p:txBody>
          <a:bodyPr>
            <a:normAutofit/>
          </a:bodyPr>
          <a:lstStyle/>
          <a:p>
            <a:r>
              <a:rPr lang="en-US" sz="6000" dirty="0"/>
              <a:t>LHS Graduation ceremony</a:t>
            </a:r>
          </a:p>
        </p:txBody>
      </p:sp>
      <p:pic>
        <p:nvPicPr>
          <p:cNvPr id="3" name="Audio 2">
            <a:hlinkClick r:id="" action="ppaction://media"/>
            <a:extLst>
              <a:ext uri="{FF2B5EF4-FFF2-40B4-BE49-F238E27FC236}">
                <a16:creationId xmlns:a16="http://schemas.microsoft.com/office/drawing/2014/main" id="{8996D34A-C83C-4D2F-8611-A6F01F94960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796532"/>
      </p:ext>
    </p:extLst>
  </p:cSld>
  <p:clrMapOvr>
    <a:masterClrMapping/>
  </p:clrMapOvr>
  <mc:AlternateContent xmlns:mc="http://schemas.openxmlformats.org/markup-compatibility/2006" xmlns:p14="http://schemas.microsoft.com/office/powerpoint/2010/main">
    <mc:Choice Requires="p14">
      <p:transition spd="slow" p14:dur="2000" advTm="25327"/>
    </mc:Choice>
    <mc:Fallback xmlns="">
      <p:transition spd="slow" advTm="253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20EBF-70B9-4185-9DD6-C93F83B0ED9C}"/>
              </a:ext>
            </a:extLst>
          </p:cNvPr>
          <p:cNvSpPr>
            <a:spLocks noGrp="1"/>
          </p:cNvSpPr>
          <p:nvPr>
            <p:ph type="title"/>
          </p:nvPr>
        </p:nvSpPr>
        <p:spPr/>
        <p:txBody>
          <a:bodyPr>
            <a:normAutofit fontScale="90000"/>
          </a:bodyPr>
          <a:lstStyle/>
          <a:p>
            <a:pPr algn="ctr"/>
            <a:r>
              <a:rPr lang="en-US" dirty="0">
                <a:solidFill>
                  <a:srgbClr val="00B0F0"/>
                </a:solidFill>
              </a:rPr>
              <a:t>Blue Lot Alpha Breakdown</a:t>
            </a:r>
            <a:br>
              <a:rPr lang="en-US" dirty="0"/>
            </a:br>
            <a:r>
              <a:rPr lang="en-US" sz="2200" dirty="0"/>
              <a:t>enter the parking lot off of drew street where the Kane’s Furniture store is.</a:t>
            </a:r>
            <a:br>
              <a:rPr lang="en-US" dirty="0"/>
            </a:br>
            <a:endParaRPr lang="en-US" dirty="0"/>
          </a:p>
        </p:txBody>
      </p:sp>
      <p:sp>
        <p:nvSpPr>
          <p:cNvPr id="3" name="Content Placeholder 2">
            <a:extLst>
              <a:ext uri="{FF2B5EF4-FFF2-40B4-BE49-F238E27FC236}">
                <a16:creationId xmlns:a16="http://schemas.microsoft.com/office/drawing/2014/main" id="{E6D942C5-5196-46DE-89F7-8F5A73BFAE0A}"/>
              </a:ext>
            </a:extLst>
          </p:cNvPr>
          <p:cNvSpPr>
            <a:spLocks noGrp="1"/>
          </p:cNvSpPr>
          <p:nvPr>
            <p:ph idx="1"/>
          </p:nvPr>
        </p:nvSpPr>
        <p:spPr/>
        <p:txBody>
          <a:bodyPr>
            <a:normAutofit fontScale="85000" lnSpcReduction="10000"/>
          </a:bodyPr>
          <a:lstStyle/>
          <a:p>
            <a:r>
              <a:rPr lang="en-US" sz="3600" dirty="0"/>
              <a:t>GROUP 1: arrive at 9:15AM :  MOHAMMAD AHMAD – KEIDRICK BOSTICK</a:t>
            </a:r>
          </a:p>
          <a:p>
            <a:r>
              <a:rPr lang="en-US" sz="3600" dirty="0"/>
              <a:t>GROUP 2: arrive at 9:30 AM :  CASEY CLAIRMONT –LADONTE TERRELL DENSON</a:t>
            </a:r>
          </a:p>
          <a:p>
            <a:r>
              <a:rPr lang="en-US" sz="3600" dirty="0"/>
              <a:t> GROUP 3:  arrive at 9:45AM : NYSHAWN EVANS– CASSIDY GRAHAM</a:t>
            </a:r>
          </a:p>
          <a:p>
            <a:r>
              <a:rPr lang="en-US" sz="3600" dirty="0"/>
              <a:t>GROUP 4: arrive at 10:00 AM :  JESSE HAYES – KALINA KING</a:t>
            </a:r>
          </a:p>
        </p:txBody>
      </p:sp>
      <p:pic>
        <p:nvPicPr>
          <p:cNvPr id="5" name="Audio 4">
            <a:hlinkClick r:id="" action="ppaction://media"/>
            <a:extLst>
              <a:ext uri="{FF2B5EF4-FFF2-40B4-BE49-F238E27FC236}">
                <a16:creationId xmlns:a16="http://schemas.microsoft.com/office/drawing/2014/main" id="{62AB309C-06DB-4B1C-93B6-EF7B7C0A63C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18163998"/>
      </p:ext>
    </p:extLst>
  </p:cSld>
  <p:clrMapOvr>
    <a:masterClrMapping/>
  </p:clrMapOvr>
  <mc:AlternateContent xmlns:mc="http://schemas.openxmlformats.org/markup-compatibility/2006" xmlns:p14="http://schemas.microsoft.com/office/powerpoint/2010/main">
    <mc:Choice Requires="p14">
      <p:transition spd="slow" p14:dur="2000" advTm="37012"/>
    </mc:Choice>
    <mc:Fallback xmlns="">
      <p:transition spd="slow" advTm="370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20EBF-70B9-4185-9DD6-C93F83B0ED9C}"/>
              </a:ext>
            </a:extLst>
          </p:cNvPr>
          <p:cNvSpPr>
            <a:spLocks noGrp="1"/>
          </p:cNvSpPr>
          <p:nvPr>
            <p:ph type="title"/>
          </p:nvPr>
        </p:nvSpPr>
        <p:spPr/>
        <p:txBody>
          <a:bodyPr>
            <a:normAutofit fontScale="90000"/>
          </a:bodyPr>
          <a:lstStyle/>
          <a:p>
            <a:pPr algn="ctr"/>
            <a:r>
              <a:rPr lang="en-US" dirty="0">
                <a:solidFill>
                  <a:srgbClr val="00B0F0"/>
                </a:solidFill>
              </a:rPr>
              <a:t>Blue Lot Alpha Breakdown</a:t>
            </a:r>
            <a:br>
              <a:rPr lang="en-US" dirty="0"/>
            </a:br>
            <a:r>
              <a:rPr lang="en-US" sz="2200" dirty="0"/>
              <a:t>enter the parking lot off of drew street where the Kane’s Furniture store is.</a:t>
            </a:r>
            <a:br>
              <a:rPr lang="en-US" dirty="0"/>
            </a:br>
            <a:endParaRPr lang="en-US" dirty="0"/>
          </a:p>
        </p:txBody>
      </p:sp>
      <p:sp>
        <p:nvSpPr>
          <p:cNvPr id="3" name="Content Placeholder 2">
            <a:extLst>
              <a:ext uri="{FF2B5EF4-FFF2-40B4-BE49-F238E27FC236}">
                <a16:creationId xmlns:a16="http://schemas.microsoft.com/office/drawing/2014/main" id="{E6D942C5-5196-46DE-89F7-8F5A73BFAE0A}"/>
              </a:ext>
            </a:extLst>
          </p:cNvPr>
          <p:cNvSpPr>
            <a:spLocks noGrp="1"/>
          </p:cNvSpPr>
          <p:nvPr>
            <p:ph idx="1"/>
          </p:nvPr>
        </p:nvSpPr>
        <p:spPr>
          <a:xfrm>
            <a:off x="581192" y="2180496"/>
            <a:ext cx="11029615" cy="3975348"/>
          </a:xfrm>
        </p:spPr>
        <p:txBody>
          <a:bodyPr>
            <a:normAutofit fontScale="70000" lnSpcReduction="20000"/>
          </a:bodyPr>
          <a:lstStyle/>
          <a:p>
            <a:r>
              <a:rPr lang="en-US" sz="4600" dirty="0"/>
              <a:t>GROUP 5: arrive at 10:15AM :  FAHAD MAJID – ZACHARIAH MILLER</a:t>
            </a:r>
          </a:p>
          <a:p>
            <a:r>
              <a:rPr lang="en-US" sz="4600" dirty="0"/>
              <a:t>GROUP 6: arrive at 10:30 AM : TINA NGUYEN – ARIANA PHILIPS</a:t>
            </a:r>
          </a:p>
          <a:p>
            <a:r>
              <a:rPr lang="en-US" sz="4600" dirty="0"/>
              <a:t>GROUP 7:  arrive at 10:45AM :  MARISSA ROBINS – LUKA SEVO</a:t>
            </a:r>
          </a:p>
          <a:p>
            <a:r>
              <a:rPr lang="en-US" sz="4600" dirty="0"/>
              <a:t>GROUP 8: arrive at 11:00 AM :  BRANDON STOFFEL – RYANN COMIGHOD</a:t>
            </a:r>
          </a:p>
          <a:p>
            <a:endParaRPr lang="en-US" dirty="0"/>
          </a:p>
        </p:txBody>
      </p:sp>
      <p:pic>
        <p:nvPicPr>
          <p:cNvPr id="4" name="Audio 3">
            <a:hlinkClick r:id="" action="ppaction://media"/>
            <a:extLst>
              <a:ext uri="{FF2B5EF4-FFF2-40B4-BE49-F238E27FC236}">
                <a16:creationId xmlns:a16="http://schemas.microsoft.com/office/drawing/2014/main" id="{1DD09A11-41D0-4DF9-91CD-E82F30DBE4B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519191"/>
      </p:ext>
    </p:extLst>
  </p:cSld>
  <p:clrMapOvr>
    <a:masterClrMapping/>
  </p:clrMapOvr>
  <mc:AlternateContent xmlns:mc="http://schemas.openxmlformats.org/markup-compatibility/2006" xmlns:p14="http://schemas.microsoft.com/office/powerpoint/2010/main">
    <mc:Choice Requires="p14">
      <p:transition spd="slow" p14:dur="2000" advTm="10147"/>
    </mc:Choice>
    <mc:Fallback xmlns="">
      <p:transition spd="slow" advTm="101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20EBF-70B9-4185-9DD6-C93F83B0ED9C}"/>
              </a:ext>
            </a:extLst>
          </p:cNvPr>
          <p:cNvSpPr>
            <a:spLocks noGrp="1"/>
          </p:cNvSpPr>
          <p:nvPr>
            <p:ph type="title"/>
          </p:nvPr>
        </p:nvSpPr>
        <p:spPr/>
        <p:txBody>
          <a:bodyPr>
            <a:normAutofit fontScale="90000"/>
          </a:bodyPr>
          <a:lstStyle/>
          <a:p>
            <a:pPr algn="ctr"/>
            <a:r>
              <a:rPr lang="en-US" dirty="0">
                <a:solidFill>
                  <a:srgbClr val="FF0000"/>
                </a:solidFill>
              </a:rPr>
              <a:t>red Lot Alpha Breakdown</a:t>
            </a:r>
            <a:br>
              <a:rPr lang="en-US" dirty="0"/>
            </a:br>
            <a:r>
              <a:rPr lang="en-US" sz="2200" dirty="0"/>
              <a:t>WEST SIDE of the Spectrum complex off of Old Coachman Road</a:t>
            </a:r>
            <a:br>
              <a:rPr lang="en-US" dirty="0"/>
            </a:br>
            <a:endParaRPr lang="en-US" dirty="0"/>
          </a:p>
        </p:txBody>
      </p:sp>
      <p:sp>
        <p:nvSpPr>
          <p:cNvPr id="3" name="Content Placeholder 2">
            <a:extLst>
              <a:ext uri="{FF2B5EF4-FFF2-40B4-BE49-F238E27FC236}">
                <a16:creationId xmlns:a16="http://schemas.microsoft.com/office/drawing/2014/main" id="{E6D942C5-5196-46DE-89F7-8F5A73BFAE0A}"/>
              </a:ext>
            </a:extLst>
          </p:cNvPr>
          <p:cNvSpPr>
            <a:spLocks noGrp="1"/>
          </p:cNvSpPr>
          <p:nvPr>
            <p:ph idx="1"/>
          </p:nvPr>
        </p:nvSpPr>
        <p:spPr>
          <a:xfrm>
            <a:off x="581192" y="2333105"/>
            <a:ext cx="11029615" cy="4154043"/>
          </a:xfrm>
        </p:spPr>
        <p:txBody>
          <a:bodyPr>
            <a:normAutofit fontScale="92500" lnSpcReduction="20000"/>
          </a:bodyPr>
          <a:lstStyle/>
          <a:p>
            <a:r>
              <a:rPr lang="en-US" sz="3600" dirty="0"/>
              <a:t>GROUP 1: arrive at 9:15AM :  JUSTIN BRADY – ALESSANDRO CHRISTOPHERSON</a:t>
            </a:r>
          </a:p>
          <a:p>
            <a:r>
              <a:rPr lang="en-US" sz="3600" dirty="0"/>
              <a:t>GROUP 2: arrive at 9:30 AM : JESSICA DEREMER– SOLEIDY ESCAMILLA-CERRITO </a:t>
            </a:r>
          </a:p>
          <a:p>
            <a:r>
              <a:rPr lang="en-US" sz="3600" dirty="0"/>
              <a:t>GROUP 3: arrive at 9:45AM :  JORDAN  GRAMMATAS – JAYDEN HAYES</a:t>
            </a:r>
          </a:p>
          <a:p>
            <a:r>
              <a:rPr lang="en-US" sz="3600" dirty="0"/>
              <a:t>GROUP 4: arrive at 10:00 AM : CONSTANTINO KLIMIS– ETHAN MAI</a:t>
            </a:r>
          </a:p>
          <a:p>
            <a:endParaRPr lang="en-US" sz="3600" dirty="0"/>
          </a:p>
          <a:p>
            <a:endParaRPr lang="en-US" dirty="0"/>
          </a:p>
        </p:txBody>
      </p:sp>
      <p:pic>
        <p:nvPicPr>
          <p:cNvPr id="5" name="Audio 4">
            <a:hlinkClick r:id="" action="ppaction://media"/>
            <a:extLst>
              <a:ext uri="{FF2B5EF4-FFF2-40B4-BE49-F238E27FC236}">
                <a16:creationId xmlns:a16="http://schemas.microsoft.com/office/drawing/2014/main" id="{D430C75A-9A88-4F76-98BA-48581F1C474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46145935"/>
      </p:ext>
    </p:extLst>
  </p:cSld>
  <p:clrMapOvr>
    <a:masterClrMapping/>
  </p:clrMapOvr>
  <mc:AlternateContent xmlns:mc="http://schemas.openxmlformats.org/markup-compatibility/2006" xmlns:p14="http://schemas.microsoft.com/office/powerpoint/2010/main">
    <mc:Choice Requires="p14">
      <p:transition spd="slow" p14:dur="2000" advTm="21071"/>
    </mc:Choice>
    <mc:Fallback xmlns="">
      <p:transition spd="slow" advTm="210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20EBF-70B9-4185-9DD6-C93F83B0ED9C}"/>
              </a:ext>
            </a:extLst>
          </p:cNvPr>
          <p:cNvSpPr>
            <a:spLocks noGrp="1"/>
          </p:cNvSpPr>
          <p:nvPr>
            <p:ph type="title"/>
          </p:nvPr>
        </p:nvSpPr>
        <p:spPr/>
        <p:txBody>
          <a:bodyPr>
            <a:normAutofit fontScale="90000"/>
          </a:bodyPr>
          <a:lstStyle/>
          <a:p>
            <a:pPr algn="ctr"/>
            <a:br>
              <a:rPr lang="en-US" dirty="0">
                <a:solidFill>
                  <a:srgbClr val="FF0000"/>
                </a:solidFill>
              </a:rPr>
            </a:br>
            <a:br>
              <a:rPr lang="en-US" dirty="0">
                <a:solidFill>
                  <a:srgbClr val="FF0000"/>
                </a:solidFill>
              </a:rPr>
            </a:br>
            <a:r>
              <a:rPr lang="en-US" dirty="0">
                <a:solidFill>
                  <a:srgbClr val="FF0000"/>
                </a:solidFill>
              </a:rPr>
              <a:t>red Lot Alpha Breakdown</a:t>
            </a:r>
            <a:br>
              <a:rPr lang="en-US" dirty="0"/>
            </a:br>
            <a:r>
              <a:rPr lang="en-US" dirty="0"/>
              <a:t>WEST SIDE of the Spectrum complex off of Old Coachman Road</a:t>
            </a:r>
            <a:br>
              <a:rPr lang="en-US" dirty="0"/>
            </a:br>
            <a:endParaRPr lang="en-US" dirty="0"/>
          </a:p>
        </p:txBody>
      </p:sp>
      <p:sp>
        <p:nvSpPr>
          <p:cNvPr id="3" name="Content Placeholder 2">
            <a:extLst>
              <a:ext uri="{FF2B5EF4-FFF2-40B4-BE49-F238E27FC236}">
                <a16:creationId xmlns:a16="http://schemas.microsoft.com/office/drawing/2014/main" id="{E6D942C5-5196-46DE-89F7-8F5A73BFAE0A}"/>
              </a:ext>
            </a:extLst>
          </p:cNvPr>
          <p:cNvSpPr>
            <a:spLocks noGrp="1"/>
          </p:cNvSpPr>
          <p:nvPr>
            <p:ph idx="1"/>
          </p:nvPr>
        </p:nvSpPr>
        <p:spPr>
          <a:xfrm>
            <a:off x="581192" y="2180496"/>
            <a:ext cx="11029615" cy="4127539"/>
          </a:xfrm>
        </p:spPr>
        <p:txBody>
          <a:bodyPr>
            <a:normAutofit fontScale="92500" lnSpcReduction="20000"/>
          </a:bodyPr>
          <a:lstStyle/>
          <a:p>
            <a:r>
              <a:rPr lang="en-US" sz="3600" dirty="0"/>
              <a:t>GROUP 5: arrive at 10:15AM : ANDJELA MILOSEVIC – EDNA NGUYEN</a:t>
            </a:r>
          </a:p>
          <a:p>
            <a:r>
              <a:rPr lang="en-US" sz="3600" dirty="0"/>
              <a:t>GROUP 6: arrive at 10:30 AM : CHARLES PHILLIPS – MADISON ROBERTS</a:t>
            </a:r>
          </a:p>
          <a:p>
            <a:r>
              <a:rPr lang="en-US" sz="3600" dirty="0"/>
              <a:t>GROUP 7:  arrive at 10:45AM :  AAYUSH SHAH – AUTUMN STEPHENS</a:t>
            </a:r>
          </a:p>
          <a:p>
            <a:r>
              <a:rPr lang="en-US" sz="3600" dirty="0"/>
              <a:t>GROUP 8: arrive </a:t>
            </a:r>
            <a:r>
              <a:rPr lang="en-US" sz="3600"/>
              <a:t>at 11:00 </a:t>
            </a:r>
            <a:r>
              <a:rPr lang="en-US" sz="3600" dirty="0"/>
              <a:t>AM :  JULIA VIOLANTE – MELISSA ZENO</a:t>
            </a:r>
          </a:p>
          <a:p>
            <a:endParaRPr lang="en-US" dirty="0"/>
          </a:p>
        </p:txBody>
      </p:sp>
      <p:pic>
        <p:nvPicPr>
          <p:cNvPr id="4" name="Audio 3">
            <a:hlinkClick r:id="" action="ppaction://media"/>
            <a:extLst>
              <a:ext uri="{FF2B5EF4-FFF2-40B4-BE49-F238E27FC236}">
                <a16:creationId xmlns:a16="http://schemas.microsoft.com/office/drawing/2014/main" id="{2FF80E6C-1987-4F63-AFB1-47004C90ACA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48908871"/>
      </p:ext>
    </p:extLst>
  </p:cSld>
  <p:clrMapOvr>
    <a:masterClrMapping/>
  </p:clrMapOvr>
  <mc:AlternateContent xmlns:mc="http://schemas.openxmlformats.org/markup-compatibility/2006" xmlns:p14="http://schemas.microsoft.com/office/powerpoint/2010/main">
    <mc:Choice Requires="p14">
      <p:transition spd="slow" p14:dur="2000" advTm="7925"/>
    </mc:Choice>
    <mc:Fallback xmlns="">
      <p:transition spd="slow" advTm="79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entrance info</a:t>
            </a:r>
          </a:p>
        </p:txBody>
      </p:sp>
      <p:sp>
        <p:nvSpPr>
          <p:cNvPr id="3" name="Content Placeholder 2"/>
          <p:cNvSpPr>
            <a:spLocks noGrp="1"/>
          </p:cNvSpPr>
          <p:nvPr>
            <p:ph idx="1"/>
          </p:nvPr>
        </p:nvSpPr>
        <p:spPr/>
        <p:txBody>
          <a:bodyPr>
            <a:normAutofit fontScale="92500" lnSpcReduction="20000"/>
          </a:bodyPr>
          <a:lstStyle/>
          <a:p>
            <a:r>
              <a:rPr lang="en-US" sz="3200" dirty="0"/>
              <a:t>1</a:t>
            </a:r>
            <a:r>
              <a:rPr lang="en-US" sz="3200" baseline="30000" dirty="0"/>
              <a:t>st</a:t>
            </a:r>
            <a:r>
              <a:rPr lang="en-US" sz="3200" dirty="0"/>
              <a:t> – when the spectrum employee allows, go to the check in table to receive your reader card. Make sure you went to the correct entrance.</a:t>
            </a:r>
          </a:p>
          <a:p>
            <a:r>
              <a:rPr lang="en-US" sz="3200" dirty="0"/>
              <a:t>2</a:t>
            </a:r>
            <a:r>
              <a:rPr lang="en-US" sz="3200" baseline="30000" dirty="0"/>
              <a:t>nd – </a:t>
            </a:r>
            <a:r>
              <a:rPr lang="en-US" sz="3200" dirty="0"/>
              <a:t> be sure to take the card with your full name and write the phonetic spelling of your name on the card.</a:t>
            </a:r>
          </a:p>
          <a:p>
            <a:r>
              <a:rPr lang="en-US" sz="3200" dirty="0"/>
              <a:t>3</a:t>
            </a:r>
            <a:r>
              <a:rPr lang="en-US" sz="3200" baseline="30000" dirty="0"/>
              <a:t>rd – </a:t>
            </a:r>
            <a:r>
              <a:rPr lang="en-US" sz="3200" dirty="0"/>
              <a:t>Staff at the check in table will be sure your are properly dressed.  Scholars will also be given a mask to wear.</a:t>
            </a:r>
          </a:p>
          <a:p>
            <a:r>
              <a:rPr lang="en-US" sz="3200" dirty="0"/>
              <a:t>4</a:t>
            </a:r>
            <a:r>
              <a:rPr lang="en-US" sz="3200" baseline="30000" dirty="0"/>
              <a:t>th</a:t>
            </a:r>
            <a:r>
              <a:rPr lang="en-US" sz="3200" dirty="0"/>
              <a:t> – Staff members will direct you to the stage inside the stadium.</a:t>
            </a:r>
          </a:p>
        </p:txBody>
      </p:sp>
      <p:pic>
        <p:nvPicPr>
          <p:cNvPr id="4" name="Audio 3">
            <a:hlinkClick r:id="" action="ppaction://media"/>
            <a:extLst>
              <a:ext uri="{FF2B5EF4-FFF2-40B4-BE49-F238E27FC236}">
                <a16:creationId xmlns:a16="http://schemas.microsoft.com/office/drawing/2014/main" id="{51463CEA-DD35-4F7E-9DE4-BAEA9163105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27012905"/>
      </p:ext>
    </p:extLst>
  </p:cSld>
  <p:clrMapOvr>
    <a:masterClrMapping/>
  </p:clrMapOvr>
  <mc:AlternateContent xmlns:mc="http://schemas.openxmlformats.org/markup-compatibility/2006" xmlns:p14="http://schemas.microsoft.com/office/powerpoint/2010/main">
    <mc:Choice Requires="p14">
      <p:transition spd="slow" p14:dur="2000" advTm="49035"/>
    </mc:Choice>
    <mc:Fallback xmlns="">
      <p:transition spd="slow" advTm="490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Ceremony info</a:t>
            </a:r>
          </a:p>
        </p:txBody>
      </p:sp>
      <p:sp>
        <p:nvSpPr>
          <p:cNvPr id="3" name="Content Placeholder 2"/>
          <p:cNvSpPr>
            <a:spLocks noGrp="1"/>
          </p:cNvSpPr>
          <p:nvPr>
            <p:ph idx="1"/>
          </p:nvPr>
        </p:nvSpPr>
        <p:spPr/>
        <p:txBody>
          <a:bodyPr>
            <a:normAutofit fontScale="70000" lnSpcReduction="20000"/>
          </a:bodyPr>
          <a:lstStyle/>
          <a:p>
            <a:r>
              <a:rPr lang="en-US" sz="3200" dirty="0"/>
              <a:t>When instructed, the graduate with their guests will be allowed to enter the Spectrum field.</a:t>
            </a:r>
          </a:p>
          <a:p>
            <a:r>
              <a:rPr lang="en-US" sz="3200" dirty="0"/>
              <a:t>Just prior to the graduate waking across the stage, the family will separate from the graduate, and stand in front of the stage as their graduate walks across. Families can take pictures of their graduate while on the stage.</a:t>
            </a:r>
          </a:p>
          <a:p>
            <a:r>
              <a:rPr lang="en-US" sz="3200" dirty="0"/>
              <a:t>The readers will be located adjacent to the stage and the graduate will hand them their reader card just prior to walking across the stage.  The readers will be behind plexiglass and the graduates will slide their cards under the glass for them to read. To ensure proper pronunciation, readers may ask for assistance with the graduate’s name. </a:t>
            </a:r>
          </a:p>
          <a:p>
            <a:r>
              <a:rPr lang="en-US" sz="3200" dirty="0"/>
              <a:t>The family will then rejoin their graduate on the other side of the stage and exit through the vehicle service entrance / exit on the first base side. </a:t>
            </a:r>
          </a:p>
        </p:txBody>
      </p:sp>
      <p:pic>
        <p:nvPicPr>
          <p:cNvPr id="4" name="Audio 3">
            <a:hlinkClick r:id="" action="ppaction://media"/>
            <a:extLst>
              <a:ext uri="{FF2B5EF4-FFF2-40B4-BE49-F238E27FC236}">
                <a16:creationId xmlns:a16="http://schemas.microsoft.com/office/drawing/2014/main" id="{A2D88206-B6A1-42C8-8BD3-F5F0CB3CE4C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27249307"/>
      </p:ext>
    </p:extLst>
  </p:cSld>
  <p:clrMapOvr>
    <a:masterClrMapping/>
  </p:clrMapOvr>
  <mc:AlternateContent xmlns:mc="http://schemas.openxmlformats.org/markup-compatibility/2006" xmlns:p14="http://schemas.microsoft.com/office/powerpoint/2010/main">
    <mc:Choice Requires="p14">
      <p:transition spd="slow" p14:dur="2000" advTm="54907"/>
    </mc:Choice>
    <mc:Fallback xmlns="">
      <p:transition spd="slow" advTm="549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Rectangle: Rounded Corners 86">
            <a:extLst>
              <a:ext uri="{FF2B5EF4-FFF2-40B4-BE49-F238E27FC236}">
                <a16:creationId xmlns:a16="http://schemas.microsoft.com/office/drawing/2014/main" id="{765878A3-6E3F-46EC-AFC7-D8BEFB4B1087}"/>
              </a:ext>
            </a:extLst>
          </p:cNvPr>
          <p:cNvSpPr/>
          <p:nvPr/>
        </p:nvSpPr>
        <p:spPr>
          <a:xfrm>
            <a:off x="6741018" y="3007482"/>
            <a:ext cx="493276" cy="357493"/>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Rounded Corners 87">
            <a:extLst>
              <a:ext uri="{FF2B5EF4-FFF2-40B4-BE49-F238E27FC236}">
                <a16:creationId xmlns:a16="http://schemas.microsoft.com/office/drawing/2014/main" id="{62F52E3E-0BB3-43D1-A7E7-EDDC39C4961C}"/>
              </a:ext>
            </a:extLst>
          </p:cNvPr>
          <p:cNvSpPr/>
          <p:nvPr/>
        </p:nvSpPr>
        <p:spPr>
          <a:xfrm>
            <a:off x="6743402" y="2340717"/>
            <a:ext cx="493276" cy="357493"/>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Rounded Corners 79">
            <a:extLst>
              <a:ext uri="{FF2B5EF4-FFF2-40B4-BE49-F238E27FC236}">
                <a16:creationId xmlns:a16="http://schemas.microsoft.com/office/drawing/2014/main" id="{55836AC5-A8C1-426A-B5DB-EF2032D3007E}"/>
              </a:ext>
            </a:extLst>
          </p:cNvPr>
          <p:cNvSpPr/>
          <p:nvPr/>
        </p:nvSpPr>
        <p:spPr>
          <a:xfrm>
            <a:off x="3852952" y="3001565"/>
            <a:ext cx="476382" cy="369332"/>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6BFCA8F-C9C6-4BE2-B75C-FA186D7F8899}"/>
              </a:ext>
            </a:extLst>
          </p:cNvPr>
          <p:cNvSpPr>
            <a:spLocks noGrp="1"/>
          </p:cNvSpPr>
          <p:nvPr>
            <p:ph type="title" idx="4294967295"/>
          </p:nvPr>
        </p:nvSpPr>
        <p:spPr>
          <a:xfrm>
            <a:off x="0" y="730250"/>
            <a:ext cx="11029950" cy="987425"/>
          </a:xfrm>
        </p:spPr>
        <p:txBody>
          <a:bodyPr/>
          <a:lstStyle/>
          <a:p>
            <a:r>
              <a:rPr lang="en-US" dirty="0"/>
              <a:t>Ceremony logistics</a:t>
            </a:r>
          </a:p>
        </p:txBody>
      </p:sp>
      <p:pic>
        <p:nvPicPr>
          <p:cNvPr id="1028" name="Picture 4" descr="Clipart diamond baseball field, Clipart diamond baseball field ...">
            <a:extLst>
              <a:ext uri="{FF2B5EF4-FFF2-40B4-BE49-F238E27FC236}">
                <a16:creationId xmlns:a16="http://schemas.microsoft.com/office/drawing/2014/main" id="{823E3F4E-F1DA-4A22-AECE-9C030FBB34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7161" y="63561"/>
            <a:ext cx="7311390" cy="679076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1F7F85CD-5A71-43B7-B75E-6185BB9F256B}"/>
              </a:ext>
            </a:extLst>
          </p:cNvPr>
          <p:cNvSpPr/>
          <p:nvPr/>
        </p:nvSpPr>
        <p:spPr>
          <a:xfrm>
            <a:off x="4316876" y="2351551"/>
            <a:ext cx="2419643" cy="98742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B205355-F2B1-4E7B-A3F5-5771F8BA0926}"/>
              </a:ext>
            </a:extLst>
          </p:cNvPr>
          <p:cNvSpPr txBox="1"/>
          <p:nvPr/>
        </p:nvSpPr>
        <p:spPr>
          <a:xfrm>
            <a:off x="4653584" y="2351551"/>
            <a:ext cx="1722782" cy="769441"/>
          </a:xfrm>
          <a:prstGeom prst="rect">
            <a:avLst/>
          </a:prstGeom>
          <a:noFill/>
        </p:spPr>
        <p:txBody>
          <a:bodyPr wrap="square" rtlCol="0">
            <a:spAutoFit/>
          </a:bodyPr>
          <a:lstStyle/>
          <a:p>
            <a:pPr algn="ctr"/>
            <a:r>
              <a:rPr lang="en-US" sz="4400" dirty="0"/>
              <a:t>Stage</a:t>
            </a:r>
          </a:p>
        </p:txBody>
      </p:sp>
      <p:sp>
        <p:nvSpPr>
          <p:cNvPr id="7" name="Rectangle 6">
            <a:extLst>
              <a:ext uri="{FF2B5EF4-FFF2-40B4-BE49-F238E27FC236}">
                <a16:creationId xmlns:a16="http://schemas.microsoft.com/office/drawing/2014/main" id="{F2D14F93-AAA2-42E2-AF3E-D696A0FD64A0}"/>
              </a:ext>
            </a:extLst>
          </p:cNvPr>
          <p:cNvSpPr/>
          <p:nvPr/>
        </p:nvSpPr>
        <p:spPr>
          <a:xfrm rot="19929549">
            <a:off x="2331669" y="3654530"/>
            <a:ext cx="1104212" cy="65197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FF2C3E0-F016-4F20-883E-CA22CA4261C3}"/>
              </a:ext>
            </a:extLst>
          </p:cNvPr>
          <p:cNvSpPr/>
          <p:nvPr/>
        </p:nvSpPr>
        <p:spPr>
          <a:xfrm rot="1766936">
            <a:off x="7448123" y="3700654"/>
            <a:ext cx="1104212" cy="65197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18C71F4-6EB0-48EF-8198-9113120DF9F2}"/>
              </a:ext>
            </a:extLst>
          </p:cNvPr>
          <p:cNvSpPr txBox="1"/>
          <p:nvPr/>
        </p:nvSpPr>
        <p:spPr>
          <a:xfrm rot="19836746">
            <a:off x="2388519" y="3690850"/>
            <a:ext cx="1166191" cy="461665"/>
          </a:xfrm>
          <a:prstGeom prst="rect">
            <a:avLst/>
          </a:prstGeom>
          <a:noFill/>
        </p:spPr>
        <p:txBody>
          <a:bodyPr wrap="square" rtlCol="0">
            <a:spAutoFit/>
          </a:bodyPr>
          <a:lstStyle/>
          <a:p>
            <a:r>
              <a:rPr lang="en-US" sz="1200" dirty="0"/>
              <a:t>Red Entrance Reader</a:t>
            </a:r>
          </a:p>
        </p:txBody>
      </p:sp>
      <p:sp>
        <p:nvSpPr>
          <p:cNvPr id="12" name="TextBox 11">
            <a:extLst>
              <a:ext uri="{FF2B5EF4-FFF2-40B4-BE49-F238E27FC236}">
                <a16:creationId xmlns:a16="http://schemas.microsoft.com/office/drawing/2014/main" id="{BB4B011B-79B8-4939-B0CC-993E55FB63AC}"/>
              </a:ext>
            </a:extLst>
          </p:cNvPr>
          <p:cNvSpPr txBox="1"/>
          <p:nvPr/>
        </p:nvSpPr>
        <p:spPr>
          <a:xfrm rot="1655390">
            <a:off x="7461738" y="3795807"/>
            <a:ext cx="1166191" cy="461665"/>
          </a:xfrm>
          <a:prstGeom prst="rect">
            <a:avLst/>
          </a:prstGeom>
          <a:noFill/>
        </p:spPr>
        <p:txBody>
          <a:bodyPr wrap="square" rtlCol="0">
            <a:spAutoFit/>
          </a:bodyPr>
          <a:lstStyle/>
          <a:p>
            <a:r>
              <a:rPr lang="en-US" sz="1200" dirty="0"/>
              <a:t>Blue Entrance Reader</a:t>
            </a:r>
          </a:p>
        </p:txBody>
      </p:sp>
      <p:sp>
        <p:nvSpPr>
          <p:cNvPr id="9" name="Rectangle 8">
            <a:extLst>
              <a:ext uri="{FF2B5EF4-FFF2-40B4-BE49-F238E27FC236}">
                <a16:creationId xmlns:a16="http://schemas.microsoft.com/office/drawing/2014/main" id="{FF560DF4-10DD-4C1D-8A3C-C643BEA6D36D}"/>
              </a:ext>
            </a:extLst>
          </p:cNvPr>
          <p:cNvSpPr/>
          <p:nvPr/>
        </p:nvSpPr>
        <p:spPr>
          <a:xfrm>
            <a:off x="7875124" y="2447925"/>
            <a:ext cx="1441154" cy="7085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A995D05-9E46-425E-A6CF-A9B497CC32D6}"/>
              </a:ext>
            </a:extLst>
          </p:cNvPr>
          <p:cNvSpPr/>
          <p:nvPr/>
        </p:nvSpPr>
        <p:spPr>
          <a:xfrm>
            <a:off x="1522759" y="2528595"/>
            <a:ext cx="1441154" cy="7085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020BCDA-27A8-4A52-A62D-AC478F2EDC54}"/>
              </a:ext>
            </a:extLst>
          </p:cNvPr>
          <p:cNvSpPr txBox="1"/>
          <p:nvPr/>
        </p:nvSpPr>
        <p:spPr>
          <a:xfrm>
            <a:off x="8000230" y="2602490"/>
            <a:ext cx="1441153" cy="369332"/>
          </a:xfrm>
          <a:prstGeom prst="rect">
            <a:avLst/>
          </a:prstGeom>
          <a:noFill/>
        </p:spPr>
        <p:txBody>
          <a:bodyPr wrap="square" rtlCol="0">
            <a:spAutoFit/>
          </a:bodyPr>
          <a:lstStyle/>
          <a:p>
            <a:r>
              <a:rPr lang="en-US" dirty="0"/>
              <a:t>Blue exit</a:t>
            </a:r>
          </a:p>
        </p:txBody>
      </p:sp>
      <p:sp>
        <p:nvSpPr>
          <p:cNvPr id="16" name="TextBox 15">
            <a:extLst>
              <a:ext uri="{FF2B5EF4-FFF2-40B4-BE49-F238E27FC236}">
                <a16:creationId xmlns:a16="http://schemas.microsoft.com/office/drawing/2014/main" id="{B31F4BE0-8CF3-4E29-A857-9F4A3B2C12AD}"/>
              </a:ext>
            </a:extLst>
          </p:cNvPr>
          <p:cNvSpPr txBox="1"/>
          <p:nvPr/>
        </p:nvSpPr>
        <p:spPr>
          <a:xfrm>
            <a:off x="1594845" y="2698210"/>
            <a:ext cx="1441153" cy="369332"/>
          </a:xfrm>
          <a:prstGeom prst="rect">
            <a:avLst/>
          </a:prstGeom>
          <a:noFill/>
        </p:spPr>
        <p:txBody>
          <a:bodyPr wrap="square" rtlCol="0">
            <a:spAutoFit/>
          </a:bodyPr>
          <a:lstStyle/>
          <a:p>
            <a:r>
              <a:rPr lang="en-US" dirty="0"/>
              <a:t>Red exit</a:t>
            </a:r>
          </a:p>
        </p:txBody>
      </p:sp>
      <p:sp>
        <p:nvSpPr>
          <p:cNvPr id="13" name="Arrow: Up 12">
            <a:extLst>
              <a:ext uri="{FF2B5EF4-FFF2-40B4-BE49-F238E27FC236}">
                <a16:creationId xmlns:a16="http://schemas.microsoft.com/office/drawing/2014/main" id="{E7EDD1B8-995E-4095-AE63-88FD6D761633}"/>
              </a:ext>
            </a:extLst>
          </p:cNvPr>
          <p:cNvSpPr/>
          <p:nvPr/>
        </p:nvSpPr>
        <p:spPr>
          <a:xfrm rot="18862568">
            <a:off x="7240073" y="5932995"/>
            <a:ext cx="706783" cy="831394"/>
          </a:xfrm>
          <a:prstGeom prst="up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Up 17">
            <a:extLst>
              <a:ext uri="{FF2B5EF4-FFF2-40B4-BE49-F238E27FC236}">
                <a16:creationId xmlns:a16="http://schemas.microsoft.com/office/drawing/2014/main" id="{DEC369CD-CC1E-4028-B3E7-18D4B3EC40BC}"/>
              </a:ext>
            </a:extLst>
          </p:cNvPr>
          <p:cNvSpPr/>
          <p:nvPr/>
        </p:nvSpPr>
        <p:spPr>
          <a:xfrm rot="2835226">
            <a:off x="2723815" y="5853039"/>
            <a:ext cx="706783" cy="831394"/>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picture containing drawing&#10;&#10;Description automatically generated">
            <a:extLst>
              <a:ext uri="{FF2B5EF4-FFF2-40B4-BE49-F238E27FC236}">
                <a16:creationId xmlns:a16="http://schemas.microsoft.com/office/drawing/2014/main" id="{3AE35764-A679-4E37-B79C-D7CCC9C0A540}"/>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8124406" y="5707806"/>
            <a:ext cx="1406231" cy="1086633"/>
          </a:xfrm>
          <a:prstGeom prst="rect">
            <a:avLst/>
          </a:prstGeom>
        </p:spPr>
      </p:pic>
      <p:pic>
        <p:nvPicPr>
          <p:cNvPr id="22" name="Picture 21" descr="A picture containing drawing&#10;&#10;Description automatically generated">
            <a:extLst>
              <a:ext uri="{FF2B5EF4-FFF2-40B4-BE49-F238E27FC236}">
                <a16:creationId xmlns:a16="http://schemas.microsoft.com/office/drawing/2014/main" id="{B8167394-5458-4E28-B7A0-13C785555F33}"/>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1112921" y="5634476"/>
            <a:ext cx="1406231" cy="1086633"/>
          </a:xfrm>
          <a:prstGeom prst="rect">
            <a:avLst/>
          </a:prstGeom>
        </p:spPr>
      </p:pic>
      <p:cxnSp>
        <p:nvCxnSpPr>
          <p:cNvPr id="21" name="Straight Arrow Connector 20">
            <a:extLst>
              <a:ext uri="{FF2B5EF4-FFF2-40B4-BE49-F238E27FC236}">
                <a16:creationId xmlns:a16="http://schemas.microsoft.com/office/drawing/2014/main" id="{33373240-8176-4417-8A01-7E859B6F0A22}"/>
              </a:ext>
            </a:extLst>
          </p:cNvPr>
          <p:cNvCxnSpPr>
            <a:cxnSpLocks/>
          </p:cNvCxnSpPr>
          <p:nvPr/>
        </p:nvCxnSpPr>
        <p:spPr>
          <a:xfrm flipV="1">
            <a:off x="7413760" y="4638169"/>
            <a:ext cx="512260" cy="1262486"/>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E3038463-26A1-4E95-A985-21CCCE01BF80}"/>
              </a:ext>
            </a:extLst>
          </p:cNvPr>
          <p:cNvCxnSpPr>
            <a:cxnSpLocks/>
          </p:cNvCxnSpPr>
          <p:nvPr/>
        </p:nvCxnSpPr>
        <p:spPr>
          <a:xfrm flipH="1" flipV="1">
            <a:off x="2661363" y="4545837"/>
            <a:ext cx="352207" cy="119376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453714E1-56A1-4B75-98B8-5ECD8F335E20}"/>
              </a:ext>
            </a:extLst>
          </p:cNvPr>
          <p:cNvCxnSpPr>
            <a:cxnSpLocks/>
          </p:cNvCxnSpPr>
          <p:nvPr/>
        </p:nvCxnSpPr>
        <p:spPr>
          <a:xfrm flipH="1" flipV="1">
            <a:off x="7078146" y="3128617"/>
            <a:ext cx="513862" cy="555703"/>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08BAB5EB-CF0B-45CA-B0DA-98D5074B5916}"/>
              </a:ext>
            </a:extLst>
          </p:cNvPr>
          <p:cNvCxnSpPr>
            <a:cxnSpLocks/>
          </p:cNvCxnSpPr>
          <p:nvPr/>
        </p:nvCxnSpPr>
        <p:spPr>
          <a:xfrm flipH="1">
            <a:off x="6095999" y="3227372"/>
            <a:ext cx="687814" cy="9785"/>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D902ABD7-D6E2-4E97-95F7-BAB741A123C0}"/>
              </a:ext>
            </a:extLst>
          </p:cNvPr>
          <p:cNvCxnSpPr>
            <a:cxnSpLocks/>
          </p:cNvCxnSpPr>
          <p:nvPr/>
        </p:nvCxnSpPr>
        <p:spPr>
          <a:xfrm flipV="1">
            <a:off x="6178656" y="2553216"/>
            <a:ext cx="498517" cy="235203"/>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9D32E09A-9A44-4F39-8988-21B33C470B9D}"/>
              </a:ext>
            </a:extLst>
          </p:cNvPr>
          <p:cNvCxnSpPr>
            <a:cxnSpLocks/>
          </p:cNvCxnSpPr>
          <p:nvPr/>
        </p:nvCxnSpPr>
        <p:spPr>
          <a:xfrm>
            <a:off x="7037326" y="2465365"/>
            <a:ext cx="1002892" cy="296797"/>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E759D3DA-9056-42B4-AE82-6E351620BF60}"/>
              </a:ext>
            </a:extLst>
          </p:cNvPr>
          <p:cNvCxnSpPr>
            <a:cxnSpLocks/>
          </p:cNvCxnSpPr>
          <p:nvPr/>
        </p:nvCxnSpPr>
        <p:spPr>
          <a:xfrm>
            <a:off x="8219360" y="2521821"/>
            <a:ext cx="1612854" cy="3670"/>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3038B6B2-715F-4FF9-B40C-28548A73103A}"/>
              </a:ext>
            </a:extLst>
          </p:cNvPr>
          <p:cNvCxnSpPr>
            <a:cxnSpLocks/>
          </p:cNvCxnSpPr>
          <p:nvPr/>
        </p:nvCxnSpPr>
        <p:spPr>
          <a:xfrm flipV="1">
            <a:off x="3443881" y="3237157"/>
            <a:ext cx="568354" cy="5519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F6635B59-F6F4-487F-B530-9438C3A98FFF}"/>
              </a:ext>
            </a:extLst>
          </p:cNvPr>
          <p:cNvCxnSpPr>
            <a:cxnSpLocks/>
          </p:cNvCxnSpPr>
          <p:nvPr/>
        </p:nvCxnSpPr>
        <p:spPr>
          <a:xfrm>
            <a:off x="4268027" y="3253703"/>
            <a:ext cx="750272" cy="418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E034F1A0-C8C4-4118-AD69-BD9B592304C9}"/>
              </a:ext>
            </a:extLst>
          </p:cNvPr>
          <p:cNvCxnSpPr>
            <a:cxnSpLocks/>
          </p:cNvCxnSpPr>
          <p:nvPr/>
        </p:nvCxnSpPr>
        <p:spPr>
          <a:xfrm flipH="1" flipV="1">
            <a:off x="4398686" y="2534120"/>
            <a:ext cx="461841" cy="24433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2C026ED5-2917-4044-9115-9B24AE9E3B65}"/>
              </a:ext>
            </a:extLst>
          </p:cNvPr>
          <p:cNvCxnSpPr>
            <a:cxnSpLocks/>
          </p:cNvCxnSpPr>
          <p:nvPr/>
        </p:nvCxnSpPr>
        <p:spPr>
          <a:xfrm flipH="1">
            <a:off x="2833305" y="2389688"/>
            <a:ext cx="1093858" cy="34099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614F0D60-F372-4468-9D4C-9D513E5E0807}"/>
              </a:ext>
            </a:extLst>
          </p:cNvPr>
          <p:cNvCxnSpPr>
            <a:cxnSpLocks/>
          </p:cNvCxnSpPr>
          <p:nvPr/>
        </p:nvCxnSpPr>
        <p:spPr>
          <a:xfrm flipH="1" flipV="1">
            <a:off x="1152683" y="2627355"/>
            <a:ext cx="1446865" cy="1427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F30F03EC-BB1F-4794-9E79-D4B392FD9084}"/>
              </a:ext>
            </a:extLst>
          </p:cNvPr>
          <p:cNvCxnSpPr>
            <a:cxnSpLocks/>
          </p:cNvCxnSpPr>
          <p:nvPr/>
        </p:nvCxnSpPr>
        <p:spPr>
          <a:xfrm flipH="1" flipV="1">
            <a:off x="5640098" y="3993926"/>
            <a:ext cx="1643289" cy="1906729"/>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ABC18FC5-A1CE-45A0-8AB8-B81AF060659B}"/>
              </a:ext>
            </a:extLst>
          </p:cNvPr>
          <p:cNvCxnSpPr>
            <a:cxnSpLocks/>
          </p:cNvCxnSpPr>
          <p:nvPr/>
        </p:nvCxnSpPr>
        <p:spPr>
          <a:xfrm flipV="1">
            <a:off x="3125898" y="3993926"/>
            <a:ext cx="1906966" cy="1715155"/>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50ACBFA6-3C0F-4683-8091-EFA0B8E7E734}"/>
              </a:ext>
            </a:extLst>
          </p:cNvPr>
          <p:cNvSpPr txBox="1"/>
          <p:nvPr/>
        </p:nvSpPr>
        <p:spPr>
          <a:xfrm>
            <a:off x="8035152" y="5044965"/>
            <a:ext cx="1612854" cy="646331"/>
          </a:xfrm>
          <a:prstGeom prst="rect">
            <a:avLst/>
          </a:prstGeom>
          <a:noFill/>
        </p:spPr>
        <p:txBody>
          <a:bodyPr wrap="square" rtlCol="0">
            <a:spAutoFit/>
          </a:bodyPr>
          <a:lstStyle/>
          <a:p>
            <a:r>
              <a:rPr lang="en-US" dirty="0"/>
              <a:t>Scholar path – blue arrows</a:t>
            </a:r>
          </a:p>
        </p:txBody>
      </p:sp>
      <p:sp>
        <p:nvSpPr>
          <p:cNvPr id="69" name="TextBox 68">
            <a:extLst>
              <a:ext uri="{FF2B5EF4-FFF2-40B4-BE49-F238E27FC236}">
                <a16:creationId xmlns:a16="http://schemas.microsoft.com/office/drawing/2014/main" id="{56ECE1E6-AA01-422B-A8C4-C00B397E7B65}"/>
              </a:ext>
            </a:extLst>
          </p:cNvPr>
          <p:cNvSpPr txBox="1"/>
          <p:nvPr/>
        </p:nvSpPr>
        <p:spPr>
          <a:xfrm>
            <a:off x="1350900" y="5063723"/>
            <a:ext cx="1612854" cy="646331"/>
          </a:xfrm>
          <a:prstGeom prst="rect">
            <a:avLst/>
          </a:prstGeom>
          <a:noFill/>
        </p:spPr>
        <p:txBody>
          <a:bodyPr wrap="square" rtlCol="0">
            <a:spAutoFit/>
          </a:bodyPr>
          <a:lstStyle/>
          <a:p>
            <a:r>
              <a:rPr lang="en-US" dirty="0"/>
              <a:t>Scholar path – red arrows</a:t>
            </a:r>
          </a:p>
        </p:txBody>
      </p:sp>
      <p:sp>
        <p:nvSpPr>
          <p:cNvPr id="67" name="TextBox 66">
            <a:extLst>
              <a:ext uri="{FF2B5EF4-FFF2-40B4-BE49-F238E27FC236}">
                <a16:creationId xmlns:a16="http://schemas.microsoft.com/office/drawing/2014/main" id="{D3A5E7A8-C6FF-4DA5-8464-7C9C22681BE3}"/>
              </a:ext>
            </a:extLst>
          </p:cNvPr>
          <p:cNvSpPr txBox="1"/>
          <p:nvPr/>
        </p:nvSpPr>
        <p:spPr>
          <a:xfrm>
            <a:off x="4449312" y="4487895"/>
            <a:ext cx="1984799" cy="646331"/>
          </a:xfrm>
          <a:prstGeom prst="rect">
            <a:avLst/>
          </a:prstGeom>
          <a:noFill/>
        </p:spPr>
        <p:txBody>
          <a:bodyPr wrap="square" rtlCol="0">
            <a:spAutoFit/>
          </a:bodyPr>
          <a:lstStyle/>
          <a:p>
            <a:pPr algn="ctr"/>
            <a:r>
              <a:rPr lang="en-US" dirty="0"/>
              <a:t>Family/guest path – green arrows</a:t>
            </a:r>
          </a:p>
        </p:txBody>
      </p:sp>
      <p:cxnSp>
        <p:nvCxnSpPr>
          <p:cNvPr id="71" name="Straight Arrow Connector 70">
            <a:extLst>
              <a:ext uri="{FF2B5EF4-FFF2-40B4-BE49-F238E27FC236}">
                <a16:creationId xmlns:a16="http://schemas.microsoft.com/office/drawing/2014/main" id="{F120ED1F-972E-4394-95B1-D60936BC9042}"/>
              </a:ext>
            </a:extLst>
          </p:cNvPr>
          <p:cNvCxnSpPr>
            <a:cxnSpLocks/>
          </p:cNvCxnSpPr>
          <p:nvPr/>
        </p:nvCxnSpPr>
        <p:spPr>
          <a:xfrm flipH="1" flipV="1">
            <a:off x="2761238" y="3120992"/>
            <a:ext cx="2112591" cy="874365"/>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AA17DA54-E09B-4F76-9172-5132E0CFFF40}"/>
              </a:ext>
            </a:extLst>
          </p:cNvPr>
          <p:cNvCxnSpPr>
            <a:cxnSpLocks/>
          </p:cNvCxnSpPr>
          <p:nvPr/>
        </p:nvCxnSpPr>
        <p:spPr>
          <a:xfrm flipV="1">
            <a:off x="5890901" y="2977779"/>
            <a:ext cx="1956962" cy="1003631"/>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77" name="Rectangle 76">
            <a:extLst>
              <a:ext uri="{FF2B5EF4-FFF2-40B4-BE49-F238E27FC236}">
                <a16:creationId xmlns:a16="http://schemas.microsoft.com/office/drawing/2014/main" id="{93DBBFE3-E883-4CE5-9D38-7CBA508EEADD}"/>
              </a:ext>
            </a:extLst>
          </p:cNvPr>
          <p:cNvSpPr/>
          <p:nvPr/>
        </p:nvSpPr>
        <p:spPr>
          <a:xfrm>
            <a:off x="5125063" y="3015341"/>
            <a:ext cx="765838" cy="323635"/>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B36BC8F2-19F7-47A9-B39C-D15F86CE3491}"/>
              </a:ext>
            </a:extLst>
          </p:cNvPr>
          <p:cNvSpPr txBox="1"/>
          <p:nvPr/>
        </p:nvSpPr>
        <p:spPr>
          <a:xfrm>
            <a:off x="5165991" y="3067542"/>
            <a:ext cx="697649" cy="246221"/>
          </a:xfrm>
          <a:prstGeom prst="rect">
            <a:avLst/>
          </a:prstGeom>
          <a:noFill/>
        </p:spPr>
        <p:txBody>
          <a:bodyPr wrap="square" rtlCol="0">
            <a:spAutoFit/>
          </a:bodyPr>
          <a:lstStyle/>
          <a:p>
            <a:r>
              <a:rPr lang="en-US" sz="1000" dirty="0"/>
              <a:t>Podium</a:t>
            </a:r>
          </a:p>
        </p:txBody>
      </p:sp>
      <p:sp>
        <p:nvSpPr>
          <p:cNvPr id="79" name="TextBox 78">
            <a:extLst>
              <a:ext uri="{FF2B5EF4-FFF2-40B4-BE49-F238E27FC236}">
                <a16:creationId xmlns:a16="http://schemas.microsoft.com/office/drawing/2014/main" id="{EEE556DF-527D-470D-BF7F-34AC00FE1AC2}"/>
              </a:ext>
            </a:extLst>
          </p:cNvPr>
          <p:cNvSpPr txBox="1"/>
          <p:nvPr/>
        </p:nvSpPr>
        <p:spPr>
          <a:xfrm>
            <a:off x="2791723" y="4784999"/>
            <a:ext cx="829081" cy="276999"/>
          </a:xfrm>
          <a:prstGeom prst="rect">
            <a:avLst/>
          </a:prstGeom>
          <a:noFill/>
        </p:spPr>
        <p:txBody>
          <a:bodyPr wrap="square" rtlCol="0">
            <a:spAutoFit/>
          </a:bodyPr>
          <a:lstStyle/>
          <a:p>
            <a:r>
              <a:rPr lang="en-US" sz="1200" dirty="0"/>
              <a:t>Start here</a:t>
            </a:r>
          </a:p>
        </p:txBody>
      </p:sp>
      <p:sp>
        <p:nvSpPr>
          <p:cNvPr id="82" name="TextBox 81">
            <a:extLst>
              <a:ext uri="{FF2B5EF4-FFF2-40B4-BE49-F238E27FC236}">
                <a16:creationId xmlns:a16="http://schemas.microsoft.com/office/drawing/2014/main" id="{1F06B1C0-70C7-4340-878E-1511552229D7}"/>
              </a:ext>
            </a:extLst>
          </p:cNvPr>
          <p:cNvSpPr txBox="1"/>
          <p:nvPr/>
        </p:nvSpPr>
        <p:spPr>
          <a:xfrm>
            <a:off x="7822125" y="4800255"/>
            <a:ext cx="829081" cy="276999"/>
          </a:xfrm>
          <a:prstGeom prst="rect">
            <a:avLst/>
          </a:prstGeom>
          <a:noFill/>
        </p:spPr>
        <p:txBody>
          <a:bodyPr wrap="square" rtlCol="0">
            <a:spAutoFit/>
          </a:bodyPr>
          <a:lstStyle/>
          <a:p>
            <a:r>
              <a:rPr lang="en-US" sz="1200" dirty="0"/>
              <a:t>Start here</a:t>
            </a:r>
          </a:p>
        </p:txBody>
      </p:sp>
      <p:sp>
        <p:nvSpPr>
          <p:cNvPr id="83" name="TextBox 82">
            <a:extLst>
              <a:ext uri="{FF2B5EF4-FFF2-40B4-BE49-F238E27FC236}">
                <a16:creationId xmlns:a16="http://schemas.microsoft.com/office/drawing/2014/main" id="{63A73F3A-28AB-4320-A134-2BCEB17CD08A}"/>
              </a:ext>
            </a:extLst>
          </p:cNvPr>
          <p:cNvSpPr txBox="1"/>
          <p:nvPr/>
        </p:nvSpPr>
        <p:spPr>
          <a:xfrm>
            <a:off x="1128794" y="2276217"/>
            <a:ext cx="829081" cy="276999"/>
          </a:xfrm>
          <a:prstGeom prst="rect">
            <a:avLst/>
          </a:prstGeom>
          <a:noFill/>
        </p:spPr>
        <p:txBody>
          <a:bodyPr wrap="square" rtlCol="0">
            <a:spAutoFit/>
          </a:bodyPr>
          <a:lstStyle/>
          <a:p>
            <a:r>
              <a:rPr lang="en-US" sz="1200" dirty="0"/>
              <a:t>End here</a:t>
            </a:r>
          </a:p>
        </p:txBody>
      </p:sp>
      <p:sp>
        <p:nvSpPr>
          <p:cNvPr id="84" name="TextBox 83">
            <a:extLst>
              <a:ext uri="{FF2B5EF4-FFF2-40B4-BE49-F238E27FC236}">
                <a16:creationId xmlns:a16="http://schemas.microsoft.com/office/drawing/2014/main" id="{4D9F0039-176B-4E24-89D8-2108CA91A48D}"/>
              </a:ext>
            </a:extLst>
          </p:cNvPr>
          <p:cNvSpPr txBox="1"/>
          <p:nvPr/>
        </p:nvSpPr>
        <p:spPr>
          <a:xfrm>
            <a:off x="9049108" y="2211411"/>
            <a:ext cx="829081" cy="276999"/>
          </a:xfrm>
          <a:prstGeom prst="rect">
            <a:avLst/>
          </a:prstGeom>
          <a:noFill/>
        </p:spPr>
        <p:txBody>
          <a:bodyPr wrap="square" rtlCol="0">
            <a:spAutoFit/>
          </a:bodyPr>
          <a:lstStyle/>
          <a:p>
            <a:r>
              <a:rPr lang="en-US" sz="1200" dirty="0"/>
              <a:t>End here</a:t>
            </a:r>
          </a:p>
        </p:txBody>
      </p:sp>
      <p:sp>
        <p:nvSpPr>
          <p:cNvPr id="81" name="Rectangle: Rounded Corners 80">
            <a:extLst>
              <a:ext uri="{FF2B5EF4-FFF2-40B4-BE49-F238E27FC236}">
                <a16:creationId xmlns:a16="http://schemas.microsoft.com/office/drawing/2014/main" id="{689B45E6-3D00-4BD5-BB23-7F4C1460E29D}"/>
              </a:ext>
            </a:extLst>
          </p:cNvPr>
          <p:cNvSpPr/>
          <p:nvPr/>
        </p:nvSpPr>
        <p:spPr>
          <a:xfrm>
            <a:off x="3817533" y="2349910"/>
            <a:ext cx="493276" cy="35749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extBox 88">
            <a:extLst>
              <a:ext uri="{FF2B5EF4-FFF2-40B4-BE49-F238E27FC236}">
                <a16:creationId xmlns:a16="http://schemas.microsoft.com/office/drawing/2014/main" id="{197AB6F9-68CF-4701-AE63-E414D1B72F54}"/>
              </a:ext>
            </a:extLst>
          </p:cNvPr>
          <p:cNvSpPr txBox="1"/>
          <p:nvPr/>
        </p:nvSpPr>
        <p:spPr>
          <a:xfrm>
            <a:off x="4012235" y="3015341"/>
            <a:ext cx="788578" cy="307777"/>
          </a:xfrm>
          <a:prstGeom prst="rect">
            <a:avLst/>
          </a:prstGeom>
          <a:noFill/>
        </p:spPr>
        <p:txBody>
          <a:bodyPr wrap="square" rtlCol="0">
            <a:spAutoFit/>
          </a:bodyPr>
          <a:lstStyle/>
          <a:p>
            <a:r>
              <a:rPr lang="en-US" sz="1400" dirty="0"/>
              <a:t>Enter</a:t>
            </a:r>
          </a:p>
        </p:txBody>
      </p:sp>
      <p:sp>
        <p:nvSpPr>
          <p:cNvPr id="92" name="TextBox 91">
            <a:extLst>
              <a:ext uri="{FF2B5EF4-FFF2-40B4-BE49-F238E27FC236}">
                <a16:creationId xmlns:a16="http://schemas.microsoft.com/office/drawing/2014/main" id="{0CABE639-1334-4188-9449-A963A8390CD7}"/>
              </a:ext>
            </a:extLst>
          </p:cNvPr>
          <p:cNvSpPr txBox="1"/>
          <p:nvPr/>
        </p:nvSpPr>
        <p:spPr>
          <a:xfrm>
            <a:off x="6502086" y="3003865"/>
            <a:ext cx="788578" cy="307777"/>
          </a:xfrm>
          <a:prstGeom prst="rect">
            <a:avLst/>
          </a:prstGeom>
          <a:noFill/>
        </p:spPr>
        <p:txBody>
          <a:bodyPr wrap="square" rtlCol="0">
            <a:spAutoFit/>
          </a:bodyPr>
          <a:lstStyle/>
          <a:p>
            <a:r>
              <a:rPr lang="en-US" sz="1400" dirty="0"/>
              <a:t>Enter</a:t>
            </a:r>
          </a:p>
        </p:txBody>
      </p:sp>
      <p:sp>
        <p:nvSpPr>
          <p:cNvPr id="93" name="TextBox 92">
            <a:extLst>
              <a:ext uri="{FF2B5EF4-FFF2-40B4-BE49-F238E27FC236}">
                <a16:creationId xmlns:a16="http://schemas.microsoft.com/office/drawing/2014/main" id="{824DB9DA-D9FC-456B-A4A8-A8B35ACFE194}"/>
              </a:ext>
            </a:extLst>
          </p:cNvPr>
          <p:cNvSpPr txBox="1"/>
          <p:nvPr/>
        </p:nvSpPr>
        <p:spPr>
          <a:xfrm>
            <a:off x="3767870" y="2362770"/>
            <a:ext cx="788578" cy="307777"/>
          </a:xfrm>
          <a:prstGeom prst="rect">
            <a:avLst/>
          </a:prstGeom>
          <a:noFill/>
        </p:spPr>
        <p:txBody>
          <a:bodyPr wrap="square" rtlCol="0">
            <a:spAutoFit/>
          </a:bodyPr>
          <a:lstStyle/>
          <a:p>
            <a:r>
              <a:rPr lang="en-US" sz="1400" dirty="0"/>
              <a:t>Exit</a:t>
            </a:r>
          </a:p>
        </p:txBody>
      </p:sp>
      <p:sp>
        <p:nvSpPr>
          <p:cNvPr id="94" name="TextBox 93">
            <a:extLst>
              <a:ext uri="{FF2B5EF4-FFF2-40B4-BE49-F238E27FC236}">
                <a16:creationId xmlns:a16="http://schemas.microsoft.com/office/drawing/2014/main" id="{211FAAE6-E269-4F7D-9525-A2B47A4E1992}"/>
              </a:ext>
            </a:extLst>
          </p:cNvPr>
          <p:cNvSpPr txBox="1"/>
          <p:nvPr/>
        </p:nvSpPr>
        <p:spPr>
          <a:xfrm>
            <a:off x="6715909" y="2431193"/>
            <a:ext cx="788578" cy="307777"/>
          </a:xfrm>
          <a:prstGeom prst="rect">
            <a:avLst/>
          </a:prstGeom>
          <a:noFill/>
        </p:spPr>
        <p:txBody>
          <a:bodyPr wrap="square" rtlCol="0">
            <a:spAutoFit/>
          </a:bodyPr>
          <a:lstStyle/>
          <a:p>
            <a:r>
              <a:rPr lang="en-US" sz="1400" dirty="0"/>
              <a:t>Exit</a:t>
            </a:r>
          </a:p>
        </p:txBody>
      </p:sp>
      <p:sp>
        <p:nvSpPr>
          <p:cNvPr id="90" name="TextBox 89">
            <a:extLst>
              <a:ext uri="{FF2B5EF4-FFF2-40B4-BE49-F238E27FC236}">
                <a16:creationId xmlns:a16="http://schemas.microsoft.com/office/drawing/2014/main" id="{8EECA0F7-E0D8-4823-853E-5DDCA8446F8F}"/>
              </a:ext>
            </a:extLst>
          </p:cNvPr>
          <p:cNvSpPr txBox="1"/>
          <p:nvPr/>
        </p:nvSpPr>
        <p:spPr>
          <a:xfrm>
            <a:off x="4541287" y="3437208"/>
            <a:ext cx="1960799" cy="461665"/>
          </a:xfrm>
          <a:prstGeom prst="rect">
            <a:avLst/>
          </a:prstGeom>
          <a:noFill/>
        </p:spPr>
        <p:txBody>
          <a:bodyPr wrap="square" rtlCol="0">
            <a:spAutoFit/>
          </a:bodyPr>
          <a:lstStyle/>
          <a:p>
            <a:r>
              <a:rPr lang="en-US" sz="1200" dirty="0"/>
              <a:t>Family/ Guest Photo </a:t>
            </a:r>
            <a:r>
              <a:rPr lang="en-US" sz="1200" dirty="0" err="1"/>
              <a:t>Opp</a:t>
            </a:r>
            <a:r>
              <a:rPr lang="en-US" sz="1200" dirty="0"/>
              <a:t> Front of stage</a:t>
            </a:r>
          </a:p>
        </p:txBody>
      </p:sp>
      <p:pic>
        <p:nvPicPr>
          <p:cNvPr id="3" name="Audio 2">
            <a:hlinkClick r:id="" action="ppaction://media"/>
            <a:extLst>
              <a:ext uri="{FF2B5EF4-FFF2-40B4-BE49-F238E27FC236}">
                <a16:creationId xmlns:a16="http://schemas.microsoft.com/office/drawing/2014/main" id="{D491666A-FDD0-4DCE-8F7A-4B9837C2108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37372293"/>
      </p:ext>
    </p:extLst>
  </p:cSld>
  <p:clrMapOvr>
    <a:masterClrMapping/>
  </p:clrMapOvr>
  <mc:AlternateContent xmlns:mc="http://schemas.openxmlformats.org/markup-compatibility/2006" xmlns:p14="http://schemas.microsoft.com/office/powerpoint/2010/main">
    <mc:Choice Requires="p14">
      <p:transition spd="slow" p14:dur="2000" advTm="52408"/>
    </mc:Choice>
    <mc:Fallback xmlns="">
      <p:transition spd="slow" advTm="524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Post Ceremony info</a:t>
            </a:r>
          </a:p>
        </p:txBody>
      </p:sp>
      <p:sp>
        <p:nvSpPr>
          <p:cNvPr id="3" name="Content Placeholder 2"/>
          <p:cNvSpPr>
            <a:spLocks noGrp="1"/>
          </p:cNvSpPr>
          <p:nvPr>
            <p:ph idx="1"/>
          </p:nvPr>
        </p:nvSpPr>
        <p:spPr/>
        <p:txBody>
          <a:bodyPr>
            <a:normAutofit lnSpcReduction="10000"/>
          </a:bodyPr>
          <a:lstStyle/>
          <a:p>
            <a:r>
              <a:rPr lang="en-US" sz="3200" dirty="0"/>
              <a:t>After exiting, students &amp; guests will drive to Clearwater High School at 540 S Hercules Ave, Clearwater, FL 33764.</a:t>
            </a:r>
          </a:p>
          <a:p>
            <a:r>
              <a:rPr lang="en-US" sz="3200" dirty="0"/>
              <a:t>At Clearwater HS everyone will drive through to get their diploma, diploma cover and a graduation program from Largo staff. </a:t>
            </a:r>
          </a:p>
          <a:p>
            <a:r>
              <a:rPr lang="en-US" sz="3200" dirty="0"/>
              <a:t>Everyone must stay in the car when receiving these items to ensure we are following CDC guidelines.</a:t>
            </a:r>
          </a:p>
        </p:txBody>
      </p:sp>
      <p:pic>
        <p:nvPicPr>
          <p:cNvPr id="4" name="Audio 3">
            <a:hlinkClick r:id="" action="ppaction://media"/>
            <a:extLst>
              <a:ext uri="{FF2B5EF4-FFF2-40B4-BE49-F238E27FC236}">
                <a16:creationId xmlns:a16="http://schemas.microsoft.com/office/drawing/2014/main" id="{BE56BD76-D8D5-49E2-AE65-24990FC9E5F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9937040"/>
      </p:ext>
    </p:extLst>
  </p:cSld>
  <p:clrMapOvr>
    <a:masterClrMapping/>
  </p:clrMapOvr>
  <mc:AlternateContent xmlns:mc="http://schemas.openxmlformats.org/markup-compatibility/2006" xmlns:p14="http://schemas.microsoft.com/office/powerpoint/2010/main">
    <mc:Choice Requires="p14">
      <p:transition spd="slow" p14:dur="2000" advTm="34231"/>
    </mc:Choice>
    <mc:Fallback xmlns="">
      <p:transition spd="slow" advTm="342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Final information</a:t>
            </a:r>
          </a:p>
        </p:txBody>
      </p:sp>
      <p:sp>
        <p:nvSpPr>
          <p:cNvPr id="3" name="Content Placeholder 2"/>
          <p:cNvSpPr>
            <a:spLocks noGrp="1"/>
          </p:cNvSpPr>
          <p:nvPr>
            <p:ph idx="1"/>
          </p:nvPr>
        </p:nvSpPr>
        <p:spPr/>
        <p:txBody>
          <a:bodyPr>
            <a:normAutofit fontScale="70000" lnSpcReduction="20000"/>
          </a:bodyPr>
          <a:lstStyle/>
          <a:p>
            <a:r>
              <a:rPr lang="en-US" sz="3200" dirty="0"/>
              <a:t>All grad fees must be paid in full by Friday, June 26</a:t>
            </a:r>
            <a:r>
              <a:rPr lang="en-US" sz="3200" baseline="30000" dirty="0"/>
              <a:t>th</a:t>
            </a:r>
            <a:r>
              <a:rPr lang="en-US" sz="3200" dirty="0"/>
              <a:t>.</a:t>
            </a:r>
          </a:p>
          <a:p>
            <a:r>
              <a:rPr lang="en-US" sz="3200" dirty="0"/>
              <a:t>Caps &amp; Gowns must be ordered and picked up before July 10</a:t>
            </a:r>
            <a:r>
              <a:rPr lang="en-US" sz="3200" baseline="30000" dirty="0"/>
              <a:t>th</a:t>
            </a:r>
            <a:r>
              <a:rPr lang="en-US" sz="3200" dirty="0"/>
              <a:t> through </a:t>
            </a:r>
            <a:r>
              <a:rPr lang="en-US" sz="3200" dirty="0" err="1"/>
              <a:t>Herff</a:t>
            </a:r>
            <a:r>
              <a:rPr lang="en-US" sz="3200" dirty="0"/>
              <a:t> Jones.  Address is 6009 Dr M.L.K. Jr St N, St. Petersburg, FL 33703.</a:t>
            </a:r>
          </a:p>
          <a:p>
            <a:r>
              <a:rPr lang="en-US" sz="3200" dirty="0"/>
              <a:t>Any defects with your cap &amp; gown must also be handled through </a:t>
            </a:r>
            <a:r>
              <a:rPr lang="en-US" sz="3200" dirty="0" err="1"/>
              <a:t>Herff</a:t>
            </a:r>
            <a:r>
              <a:rPr lang="en-US" sz="3200" dirty="0"/>
              <a:t> Jones prior to the ceremony.</a:t>
            </a:r>
          </a:p>
          <a:p>
            <a:r>
              <a:rPr lang="en-US" sz="3200" dirty="0"/>
              <a:t>Payment for grad fees or receiving caps &amp; gowns the day of the ceremony will not be allowed.</a:t>
            </a:r>
          </a:p>
          <a:p>
            <a:r>
              <a:rPr lang="en-US" sz="3200" dirty="0"/>
              <a:t>Please pay all financial obligations before graduation.  You can pay with a credit card here </a:t>
            </a:r>
            <a:r>
              <a:rPr lang="en-US" sz="3200" dirty="0">
                <a:hlinkClick r:id="rId4"/>
              </a:rPr>
              <a:t>https://pcsb.revtrak.net/</a:t>
            </a:r>
            <a:r>
              <a:rPr lang="en-US" sz="3200" dirty="0"/>
              <a:t> and please list the obligation you are paying for (i.e. sports uniform).</a:t>
            </a:r>
          </a:p>
        </p:txBody>
      </p:sp>
      <p:pic>
        <p:nvPicPr>
          <p:cNvPr id="4" name="Audio 3">
            <a:hlinkClick r:id="" action="ppaction://media"/>
            <a:extLst>
              <a:ext uri="{FF2B5EF4-FFF2-40B4-BE49-F238E27FC236}">
                <a16:creationId xmlns:a16="http://schemas.microsoft.com/office/drawing/2014/main" id="{C74266EE-36F4-4214-B7A0-C94BB1FA71F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07247869"/>
      </p:ext>
    </p:extLst>
  </p:cSld>
  <p:clrMapOvr>
    <a:masterClrMapping/>
  </p:clrMapOvr>
  <mc:AlternateContent xmlns:mc="http://schemas.openxmlformats.org/markup-compatibility/2006" xmlns:p14="http://schemas.microsoft.com/office/powerpoint/2010/main">
    <mc:Choice Requires="p14">
      <p:transition spd="slow" p14:dur="2000" advTm="82394"/>
    </mc:Choice>
    <mc:Fallback xmlns="">
      <p:transition spd="slow" advTm="823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93D4EDA-58E0-40CC-B3CA-14CDEB349D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standing in front of a crowd&#10;&#10;Description automatically generated">
            <a:extLst>
              <a:ext uri="{FF2B5EF4-FFF2-40B4-BE49-F238E27FC236}">
                <a16:creationId xmlns:a16="http://schemas.microsoft.com/office/drawing/2014/main" id="{36CB8C96-D824-41E1-A656-9685AEE5B5C3}"/>
              </a:ext>
            </a:extLst>
          </p:cNvPr>
          <p:cNvPicPr>
            <a:picLocks noChangeAspect="1"/>
          </p:cNvPicPr>
          <p:nvPr/>
        </p:nvPicPr>
        <p:blipFill rotWithShape="1">
          <a:blip r:embed="rId4">
            <a:extLst>
              <a:ext uri="{837473B0-CC2E-450A-ABE3-18F120FF3D39}">
                <a1611:picAttrSrcUrl xmlns:a1611="http://schemas.microsoft.com/office/drawing/2016/11/main" r:id="rId5"/>
              </a:ext>
            </a:extLst>
          </a:blip>
          <a:srcRect l="2673" t="22810" r="5730" b="1"/>
          <a:stretch/>
        </p:blipFill>
        <p:spPr>
          <a:xfrm>
            <a:off x="20" y="0"/>
            <a:ext cx="12191980" cy="6857990"/>
          </a:xfrm>
          <a:prstGeom prst="rect">
            <a:avLst/>
          </a:prstGeom>
        </p:spPr>
      </p:pic>
      <p:grpSp>
        <p:nvGrpSpPr>
          <p:cNvPr id="12" name="Group 11">
            <a:extLst>
              <a:ext uri="{FF2B5EF4-FFF2-40B4-BE49-F238E27FC236}">
                <a16:creationId xmlns:a16="http://schemas.microsoft.com/office/drawing/2014/main" id="{AA9EB0BC-A85E-4C26-B355-5DFCEF6CCB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13" name="Rectangle 12">
              <a:extLst>
                <a:ext uri="{FF2B5EF4-FFF2-40B4-BE49-F238E27FC236}">
                  <a16:creationId xmlns:a16="http://schemas.microsoft.com/office/drawing/2014/main" id="{3643E56B-BD42-413D-B17D-7958270F5D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5A89BE"/>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96C04F74-9467-4FA5-95DC-8D481A2974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5A89BE"/>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D73DE1C3-5C37-42E9-A3F0-256F193832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rgbClr val="5A89BE"/>
            </a:solidFill>
            <a:ln>
              <a:noFill/>
            </a:ln>
            <a:effectLst/>
          </p:spPr>
          <p:style>
            <a:lnRef idx="1">
              <a:schemeClr val="accent1"/>
            </a:lnRef>
            <a:fillRef idx="3">
              <a:schemeClr val="accent1"/>
            </a:fillRef>
            <a:effectRef idx="2">
              <a:schemeClr val="accent1"/>
            </a:effectRef>
            <a:fontRef idx="minor">
              <a:schemeClr val="lt1"/>
            </a:fontRef>
          </p:style>
        </p:sp>
      </p:grpSp>
      <p:sp>
        <p:nvSpPr>
          <p:cNvPr id="17" name="Rectangle 16">
            <a:extLst>
              <a:ext uri="{FF2B5EF4-FFF2-40B4-BE49-F238E27FC236}">
                <a16:creationId xmlns:a16="http://schemas.microsoft.com/office/drawing/2014/main" id="{4A2E7EC3-E07C-46CE-9B25-41865A5068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732" y="4428067"/>
            <a:ext cx="11260667" cy="1962497"/>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4572000"/>
            <a:ext cx="10993549" cy="895244"/>
          </a:xfrm>
        </p:spPr>
        <p:txBody>
          <a:bodyPr>
            <a:normAutofit/>
          </a:bodyPr>
          <a:lstStyle/>
          <a:p>
            <a:r>
              <a:rPr lang="en-US" sz="4000" dirty="0">
                <a:solidFill>
                  <a:schemeClr val="bg1"/>
                </a:solidFill>
              </a:rPr>
              <a:t>Congrats largo high class of 2020!</a:t>
            </a:r>
          </a:p>
        </p:txBody>
      </p:sp>
      <p:pic>
        <p:nvPicPr>
          <p:cNvPr id="8" name="Audio 7">
            <a:hlinkClick r:id="" action="ppaction://media"/>
            <a:extLst>
              <a:ext uri="{FF2B5EF4-FFF2-40B4-BE49-F238E27FC236}">
                <a16:creationId xmlns:a16="http://schemas.microsoft.com/office/drawing/2014/main" id="{99E60CDB-E5B1-4BEE-9979-A3CE9814CE8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58037041"/>
      </p:ext>
    </p:extLst>
  </p:cSld>
  <p:clrMapOvr>
    <a:masterClrMapping/>
  </p:clrMapOvr>
  <mc:AlternateContent xmlns:mc="http://schemas.openxmlformats.org/markup-compatibility/2006" xmlns:p14="http://schemas.microsoft.com/office/powerpoint/2010/main">
    <mc:Choice Requires="p14">
      <p:transition spd="slow" p14:dur="2000" advTm="30340"/>
    </mc:Choice>
    <mc:Fallback xmlns="">
      <p:transition spd="slow" advTm="303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Day of graduation information</a:t>
            </a:r>
          </a:p>
        </p:txBody>
      </p:sp>
      <p:sp>
        <p:nvSpPr>
          <p:cNvPr id="3" name="Content Placeholder 2"/>
          <p:cNvSpPr>
            <a:spLocks noGrp="1"/>
          </p:cNvSpPr>
          <p:nvPr>
            <p:ph idx="1"/>
          </p:nvPr>
        </p:nvSpPr>
        <p:spPr/>
        <p:txBody>
          <a:bodyPr>
            <a:normAutofit fontScale="92500" lnSpcReduction="10000"/>
          </a:bodyPr>
          <a:lstStyle/>
          <a:p>
            <a:r>
              <a:rPr lang="en-US" sz="3200" dirty="0"/>
              <a:t>Date: July 10, 2020</a:t>
            </a:r>
          </a:p>
          <a:p>
            <a:r>
              <a:rPr lang="en-US" sz="3200" dirty="0"/>
              <a:t>Time: 9:30 a.m.</a:t>
            </a:r>
          </a:p>
          <a:p>
            <a:r>
              <a:rPr lang="en-US" sz="3200" dirty="0"/>
              <a:t>Location: Spectrum Field 601 N Old Coachman Rd., Clearwater, FL 33765</a:t>
            </a:r>
          </a:p>
          <a:p>
            <a:r>
              <a:rPr lang="en-US" sz="3200" dirty="0"/>
              <a:t>Student arrival: must arrive 15 minutes before your assigned alphabetized time frame (i.e. first group arrives at 9:15 a.m.)</a:t>
            </a:r>
          </a:p>
          <a:p>
            <a:r>
              <a:rPr lang="en-US" sz="3200" dirty="0"/>
              <a:t>End of ceremony: 12 p.m.</a:t>
            </a:r>
          </a:p>
        </p:txBody>
      </p:sp>
      <p:pic>
        <p:nvPicPr>
          <p:cNvPr id="4" name="Audio 3">
            <a:hlinkClick r:id="" action="ppaction://media"/>
            <a:extLst>
              <a:ext uri="{FF2B5EF4-FFF2-40B4-BE49-F238E27FC236}">
                <a16:creationId xmlns:a16="http://schemas.microsoft.com/office/drawing/2014/main" id="{7054E010-5A2C-43C2-80C4-2F3D1AE421C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44568551"/>
      </p:ext>
    </p:extLst>
  </p:cSld>
  <p:clrMapOvr>
    <a:masterClrMapping/>
  </p:clrMapOvr>
  <mc:AlternateContent xmlns:mc="http://schemas.openxmlformats.org/markup-compatibility/2006" xmlns:p14="http://schemas.microsoft.com/office/powerpoint/2010/main">
    <mc:Choice Requires="p14">
      <p:transition spd="slow" p14:dur="2000" advTm="34240"/>
    </mc:Choice>
    <mc:Fallback xmlns="">
      <p:transition spd="slow" advTm="342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115909" y="5110673"/>
            <a:ext cx="1645705" cy="1650800"/>
          </a:xfrm>
          <a:prstGeom prst="rect">
            <a:avLst/>
          </a:prstGeom>
        </p:spPr>
      </p:pic>
      <p:sp>
        <p:nvSpPr>
          <p:cNvPr id="2" name="Title 1"/>
          <p:cNvSpPr>
            <a:spLocks noGrp="1"/>
          </p:cNvSpPr>
          <p:nvPr>
            <p:ph type="title"/>
          </p:nvPr>
        </p:nvSpPr>
        <p:spPr/>
        <p:txBody>
          <a:bodyPr>
            <a:normAutofit/>
          </a:bodyPr>
          <a:lstStyle/>
          <a:p>
            <a:r>
              <a:rPr lang="en-US" sz="4800" dirty="0"/>
              <a:t>Dress code</a:t>
            </a:r>
          </a:p>
        </p:txBody>
      </p:sp>
      <p:sp>
        <p:nvSpPr>
          <p:cNvPr id="3" name="Content Placeholder 2"/>
          <p:cNvSpPr>
            <a:spLocks noGrp="1"/>
          </p:cNvSpPr>
          <p:nvPr>
            <p:ph idx="1"/>
          </p:nvPr>
        </p:nvSpPr>
        <p:spPr>
          <a:xfrm>
            <a:off x="581193" y="1968461"/>
            <a:ext cx="11029615" cy="3678303"/>
          </a:xfrm>
        </p:spPr>
        <p:txBody>
          <a:bodyPr>
            <a:normAutofit/>
          </a:bodyPr>
          <a:lstStyle/>
          <a:p>
            <a:r>
              <a:rPr lang="en-US" sz="2800" dirty="0"/>
              <a:t>Men should wear white or light colored collared shirts, flat shoes (tennis shoes are fine) and dark or light colored trousers.</a:t>
            </a:r>
          </a:p>
          <a:p>
            <a:r>
              <a:rPr lang="en-US" sz="2800" dirty="0"/>
              <a:t>Women should wear a light colored outfit under their gown and flat sandals or tennis shoes. High- heeled shoes are </a:t>
            </a:r>
            <a:r>
              <a:rPr lang="en-US" sz="2800" b="1" i="1" dirty="0"/>
              <a:t>NOT </a:t>
            </a:r>
            <a:r>
              <a:rPr lang="en-US" sz="2800" dirty="0"/>
              <a:t>recommended since students will be doing a lot of walking over various surfaces!!!!</a:t>
            </a:r>
          </a:p>
        </p:txBody>
      </p:sp>
      <p:pic>
        <p:nvPicPr>
          <p:cNvPr id="5" name="Picture 4"/>
          <p:cNvPicPr>
            <a:picLocks noChangeAspect="1"/>
          </p:cNvPicPr>
          <p:nvPr/>
        </p:nvPicPr>
        <p:blipFill>
          <a:blip r:embed="rId5"/>
          <a:stretch>
            <a:fillRect/>
          </a:stretch>
        </p:blipFill>
        <p:spPr>
          <a:xfrm>
            <a:off x="9436850" y="571337"/>
            <a:ext cx="1899690" cy="1928349"/>
          </a:xfrm>
          <a:prstGeom prst="rect">
            <a:avLst/>
          </a:prstGeom>
        </p:spPr>
      </p:pic>
      <p:pic>
        <p:nvPicPr>
          <p:cNvPr id="6" name="Audio 5">
            <a:hlinkClick r:id="" action="ppaction://media"/>
            <a:extLst>
              <a:ext uri="{FF2B5EF4-FFF2-40B4-BE49-F238E27FC236}">
                <a16:creationId xmlns:a16="http://schemas.microsoft.com/office/drawing/2014/main" id="{E14D5265-AF6B-4BA2-BE3B-22196C69AA3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28372046"/>
      </p:ext>
    </p:extLst>
  </p:cSld>
  <p:clrMapOvr>
    <a:masterClrMapping/>
  </p:clrMapOvr>
  <mc:AlternateContent xmlns:mc="http://schemas.openxmlformats.org/markup-compatibility/2006" xmlns:p14="http://schemas.microsoft.com/office/powerpoint/2010/main">
    <mc:Choice Requires="p14">
      <p:transition spd="slow" p14:dur="2000" advTm="65084"/>
    </mc:Choice>
    <mc:Fallback xmlns="">
      <p:transition spd="slow" advTm="650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Dress code – PROHIBITED!!!!</a:t>
            </a:r>
          </a:p>
        </p:txBody>
      </p:sp>
      <p:sp>
        <p:nvSpPr>
          <p:cNvPr id="3" name="Content Placeholder 2"/>
          <p:cNvSpPr>
            <a:spLocks noGrp="1"/>
          </p:cNvSpPr>
          <p:nvPr>
            <p:ph idx="1"/>
          </p:nvPr>
        </p:nvSpPr>
        <p:spPr/>
        <p:txBody>
          <a:bodyPr>
            <a:normAutofit fontScale="85000" lnSpcReduction="20000"/>
          </a:bodyPr>
          <a:lstStyle/>
          <a:p>
            <a:r>
              <a:rPr lang="en-US" sz="2800" dirty="0"/>
              <a:t>Each student will be checked for appropriate clothing attire.</a:t>
            </a:r>
          </a:p>
          <a:p>
            <a:r>
              <a:rPr lang="en-US" sz="2800" dirty="0"/>
              <a:t>The following clothing items are prohibited:</a:t>
            </a:r>
          </a:p>
          <a:p>
            <a:pPr lvl="1"/>
            <a:r>
              <a:rPr lang="en-US" sz="2600" dirty="0"/>
              <a:t>Shorts</a:t>
            </a:r>
          </a:p>
          <a:p>
            <a:pPr lvl="1"/>
            <a:r>
              <a:rPr lang="en-US" sz="2600" dirty="0"/>
              <a:t>Flip flops or crocs</a:t>
            </a:r>
          </a:p>
          <a:p>
            <a:pPr lvl="1"/>
            <a:r>
              <a:rPr lang="en-US" sz="2600" dirty="0"/>
              <a:t>Flowers and jewelry are NOT to be worn on graduation gowns</a:t>
            </a:r>
          </a:p>
          <a:p>
            <a:pPr lvl="1"/>
            <a:r>
              <a:rPr lang="en-US" sz="2600" dirty="0"/>
              <a:t>Decorated caps are not allowed.</a:t>
            </a:r>
          </a:p>
          <a:p>
            <a:pPr lvl="1"/>
            <a:r>
              <a:rPr lang="en-US" sz="2600" dirty="0"/>
              <a:t>No chewing gum or other objects allowed inside.</a:t>
            </a:r>
          </a:p>
          <a:p>
            <a:pPr lvl="1"/>
            <a:r>
              <a:rPr lang="en-US" sz="2600" dirty="0"/>
              <a:t>CAP &amp; GOWNS ARE MANDATORY TO PARTICIPATE! Make sure the cap is level on your head, with the tassel on the right side.</a:t>
            </a:r>
          </a:p>
        </p:txBody>
      </p:sp>
      <p:pic>
        <p:nvPicPr>
          <p:cNvPr id="4" name="Audio 3">
            <a:hlinkClick r:id="" action="ppaction://media"/>
            <a:extLst>
              <a:ext uri="{FF2B5EF4-FFF2-40B4-BE49-F238E27FC236}">
                <a16:creationId xmlns:a16="http://schemas.microsoft.com/office/drawing/2014/main" id="{2D483695-A5D3-470C-9F33-F886C1DC0D5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87927456"/>
      </p:ext>
    </p:extLst>
  </p:cSld>
  <p:clrMapOvr>
    <a:masterClrMapping/>
  </p:clrMapOvr>
  <mc:AlternateContent xmlns:mc="http://schemas.openxmlformats.org/markup-compatibility/2006" xmlns:p14="http://schemas.microsoft.com/office/powerpoint/2010/main">
    <mc:Choice Requires="p14">
      <p:transition spd="slow" p14:dur="2000" advTm="51973"/>
    </mc:Choice>
    <mc:Fallback xmlns="">
      <p:transition spd="slow" advTm="519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Dress code – PROHIBITED!!!!</a:t>
            </a:r>
          </a:p>
        </p:txBody>
      </p:sp>
      <p:sp>
        <p:nvSpPr>
          <p:cNvPr id="3" name="Content Placeholder 2"/>
          <p:cNvSpPr>
            <a:spLocks noGrp="1"/>
          </p:cNvSpPr>
          <p:nvPr>
            <p:ph idx="1"/>
          </p:nvPr>
        </p:nvSpPr>
        <p:spPr/>
        <p:txBody>
          <a:bodyPr>
            <a:normAutofit fontScale="92500" lnSpcReduction="20000"/>
          </a:bodyPr>
          <a:lstStyle/>
          <a:p>
            <a:r>
              <a:rPr lang="en-US" sz="2800" b="1" i="1" dirty="0"/>
              <a:t>All cell phones and any electronic devices must be left inside the vehicle and cannot be brought on stage. It is recommended that graduates leave purses and electronic devices with a family member or in their automobile during the ceremony. Graduates, do not bring, carry or have any items in your hands when you enter the stadium. </a:t>
            </a:r>
          </a:p>
          <a:p>
            <a:r>
              <a:rPr lang="en-US" sz="2800" b="1" dirty="0"/>
              <a:t>Each graduate will be asked to open his or her gown and show what they are wearing as they enter the stadium. Students not following the dress code will not be allowed to participate in the ceremony.</a:t>
            </a:r>
          </a:p>
          <a:p>
            <a:r>
              <a:rPr lang="en-US" sz="2800" b="1" u="sng" dirty="0"/>
              <a:t>Students will be provided a mask to wear. Masks can be removed only while on stage for pictures.</a:t>
            </a:r>
          </a:p>
          <a:p>
            <a:endParaRPr lang="en-US" sz="2800" dirty="0"/>
          </a:p>
        </p:txBody>
      </p:sp>
      <p:pic>
        <p:nvPicPr>
          <p:cNvPr id="4" name="Audio 3">
            <a:hlinkClick r:id="" action="ppaction://media"/>
            <a:extLst>
              <a:ext uri="{FF2B5EF4-FFF2-40B4-BE49-F238E27FC236}">
                <a16:creationId xmlns:a16="http://schemas.microsoft.com/office/drawing/2014/main" id="{5C807C6C-7D8D-43EE-87A1-E89A1AE6FD3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59996711"/>
      </p:ext>
    </p:extLst>
  </p:cSld>
  <p:clrMapOvr>
    <a:masterClrMapping/>
  </p:clrMapOvr>
  <mc:AlternateContent xmlns:mc="http://schemas.openxmlformats.org/markup-compatibility/2006" xmlns:p14="http://schemas.microsoft.com/office/powerpoint/2010/main">
    <mc:Choice Requires="p14">
      <p:transition spd="slow" p14:dur="2000" advTm="52394"/>
    </mc:Choice>
    <mc:Fallback xmlns="">
      <p:transition spd="slow" advTm="523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Parent &amp; guest info</a:t>
            </a:r>
          </a:p>
        </p:txBody>
      </p:sp>
      <p:sp>
        <p:nvSpPr>
          <p:cNvPr id="3" name="Content Placeholder 2"/>
          <p:cNvSpPr>
            <a:spLocks noGrp="1"/>
          </p:cNvSpPr>
          <p:nvPr>
            <p:ph idx="1"/>
          </p:nvPr>
        </p:nvSpPr>
        <p:spPr/>
        <p:txBody>
          <a:bodyPr>
            <a:normAutofit fontScale="85000" lnSpcReduction="20000"/>
          </a:bodyPr>
          <a:lstStyle/>
          <a:p>
            <a:r>
              <a:rPr lang="en-US" sz="3200" dirty="0"/>
              <a:t>Only 4 guests per family are allowed to attend.</a:t>
            </a:r>
          </a:p>
          <a:p>
            <a:r>
              <a:rPr lang="en-US" sz="3200" dirty="0"/>
              <a:t>Graduating scholar &amp; guests </a:t>
            </a:r>
            <a:r>
              <a:rPr lang="en-US" sz="3200" b="1" u="sng" dirty="0"/>
              <a:t>MUST</a:t>
            </a:r>
            <a:r>
              <a:rPr lang="en-US" sz="3200" dirty="0"/>
              <a:t> all come in one vehicle.</a:t>
            </a:r>
          </a:p>
          <a:p>
            <a:r>
              <a:rPr lang="en-US" sz="3200" dirty="0"/>
              <a:t>Graduates will be assigned an alphabetized arrival time based on their last name. GRADUATES MUST ARRIVE DURING THEIR ASSIGNED TIME ONLY!!! </a:t>
            </a:r>
          </a:p>
          <a:p>
            <a:r>
              <a:rPr lang="en-US" sz="3200" dirty="0"/>
              <a:t>At the appropriate time, students and guests (in one car) should arrive at the pre-assigned parking lot, park and remain in the car. Graduates and their guests are to wait in their cars until a representative from Spectrum field greets you, and escorts you and your guests into the stadium. </a:t>
            </a:r>
          </a:p>
        </p:txBody>
      </p:sp>
      <p:pic>
        <p:nvPicPr>
          <p:cNvPr id="4" name="Audio 3">
            <a:hlinkClick r:id="" action="ppaction://media"/>
            <a:extLst>
              <a:ext uri="{FF2B5EF4-FFF2-40B4-BE49-F238E27FC236}">
                <a16:creationId xmlns:a16="http://schemas.microsoft.com/office/drawing/2014/main" id="{041A7533-013F-4404-980F-CB95E1832FC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30447956"/>
      </p:ext>
    </p:extLst>
  </p:cSld>
  <p:clrMapOvr>
    <a:masterClrMapping/>
  </p:clrMapOvr>
  <mc:AlternateContent xmlns:mc="http://schemas.openxmlformats.org/markup-compatibility/2006" xmlns:p14="http://schemas.microsoft.com/office/powerpoint/2010/main">
    <mc:Choice Requires="p14">
      <p:transition spd="slow" p14:dur="2000" advTm="55222"/>
    </mc:Choice>
    <mc:Fallback xmlns="">
      <p:transition spd="slow" advTm="552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Parent &amp; guest info</a:t>
            </a:r>
          </a:p>
        </p:txBody>
      </p:sp>
      <p:sp>
        <p:nvSpPr>
          <p:cNvPr id="3" name="Content Placeholder 2"/>
          <p:cNvSpPr>
            <a:spLocks noGrp="1"/>
          </p:cNvSpPr>
          <p:nvPr>
            <p:ph idx="1"/>
          </p:nvPr>
        </p:nvSpPr>
        <p:spPr/>
        <p:txBody>
          <a:bodyPr>
            <a:normAutofit fontScale="85000" lnSpcReduction="20000"/>
          </a:bodyPr>
          <a:lstStyle/>
          <a:p>
            <a:r>
              <a:rPr lang="en-US" sz="3200" dirty="0"/>
              <a:t>Please visit the Largo HS website and print the name card provided.  Remember to fill in your name in the blank space.  If you cannot print the file, then on a sheet of 8 x 11 paper write the school name and your full name to display on your dashboard.</a:t>
            </a:r>
          </a:p>
          <a:p>
            <a:r>
              <a:rPr lang="en-US" sz="3200" dirty="0"/>
              <a:t>All guests </a:t>
            </a:r>
            <a:r>
              <a:rPr lang="en-US" sz="3200" b="1" u="sng" dirty="0"/>
              <a:t>must</a:t>
            </a:r>
            <a:r>
              <a:rPr lang="en-US" sz="3200" dirty="0"/>
              <a:t> bring and wear a mask or will be asked to stay in their vehicle.</a:t>
            </a:r>
          </a:p>
          <a:p>
            <a:r>
              <a:rPr lang="en-US" sz="3200" dirty="0"/>
              <a:t>Please make necessary accommodations for those with disabilities. Wheel chairs will not be provided. If you need ADA parking assistance, please contact in advance Dr. Finkbiner at </a:t>
            </a:r>
            <a:r>
              <a:rPr lang="en-US" sz="3200" dirty="0">
                <a:hlinkClick r:id="rId4"/>
              </a:rPr>
              <a:t>finkbinerb@pcsb.org</a:t>
            </a:r>
            <a:r>
              <a:rPr lang="en-US" sz="3200" dirty="0"/>
              <a:t>. </a:t>
            </a:r>
          </a:p>
          <a:p>
            <a:pPr marL="0" indent="0">
              <a:buNone/>
            </a:pPr>
            <a:endParaRPr lang="en-US" sz="3200" dirty="0"/>
          </a:p>
          <a:p>
            <a:pPr marL="0" indent="0">
              <a:buNone/>
            </a:pPr>
            <a:endParaRPr lang="en-US" sz="3200" dirty="0"/>
          </a:p>
        </p:txBody>
      </p:sp>
      <p:pic>
        <p:nvPicPr>
          <p:cNvPr id="4" name="Audio 3">
            <a:hlinkClick r:id="" action="ppaction://media"/>
            <a:extLst>
              <a:ext uri="{FF2B5EF4-FFF2-40B4-BE49-F238E27FC236}">
                <a16:creationId xmlns:a16="http://schemas.microsoft.com/office/drawing/2014/main" id="{4D1F606B-5548-4AF9-A90E-8F5870D7B9E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90414953"/>
      </p:ext>
    </p:extLst>
  </p:cSld>
  <p:clrMapOvr>
    <a:masterClrMapping/>
  </p:clrMapOvr>
  <mc:AlternateContent xmlns:mc="http://schemas.openxmlformats.org/markup-compatibility/2006" xmlns:p14="http://schemas.microsoft.com/office/powerpoint/2010/main">
    <mc:Choice Requires="p14">
      <p:transition spd="slow" p14:dur="2000" advTm="75384"/>
    </mc:Choice>
    <mc:Fallback xmlns="">
      <p:transition spd="slow" advTm="753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EB2925A-29E5-4BB9-A90C-24DA4EFB5E25}"/>
              </a:ext>
            </a:extLst>
          </p:cNvPr>
          <p:cNvPicPr>
            <a:picLocks noChangeAspect="1"/>
          </p:cNvPicPr>
          <p:nvPr/>
        </p:nvPicPr>
        <p:blipFill>
          <a:blip r:embed="rId4"/>
          <a:stretch>
            <a:fillRect/>
          </a:stretch>
        </p:blipFill>
        <p:spPr>
          <a:xfrm>
            <a:off x="3366052" y="1889597"/>
            <a:ext cx="5221357" cy="4904767"/>
          </a:xfrm>
          <a:prstGeom prst="rect">
            <a:avLst/>
          </a:prstGeom>
        </p:spPr>
      </p:pic>
      <p:sp>
        <p:nvSpPr>
          <p:cNvPr id="13" name="TextBox 12"/>
          <p:cNvSpPr txBox="1"/>
          <p:nvPr/>
        </p:nvSpPr>
        <p:spPr>
          <a:xfrm>
            <a:off x="6497551" y="4157314"/>
            <a:ext cx="1219200" cy="369332"/>
          </a:xfrm>
          <a:prstGeom prst="rect">
            <a:avLst/>
          </a:prstGeom>
          <a:noFill/>
        </p:spPr>
        <p:txBody>
          <a:bodyPr wrap="square" rtlCol="0">
            <a:spAutoFit/>
          </a:bodyPr>
          <a:lstStyle/>
          <a:p>
            <a:r>
              <a:rPr lang="en-US" b="1" dirty="0">
                <a:ln w="9525">
                  <a:solidFill>
                    <a:schemeClr val="bg1"/>
                  </a:solidFill>
                  <a:prstDash val="solid"/>
                </a:ln>
                <a:solidFill>
                  <a:srgbClr val="0070C0"/>
                </a:solidFill>
                <a:effectLst>
                  <a:outerShdw blurRad="12700" dist="38100" dir="2700000" algn="tl" rotWithShape="0">
                    <a:schemeClr val="bg1">
                      <a:lumMod val="50000"/>
                    </a:schemeClr>
                  </a:outerShdw>
                </a:effectLst>
              </a:rPr>
              <a:t>Blue Lot</a:t>
            </a:r>
          </a:p>
        </p:txBody>
      </p:sp>
      <p:sp>
        <p:nvSpPr>
          <p:cNvPr id="15" name="TextBox 14"/>
          <p:cNvSpPr txBox="1"/>
          <p:nvPr/>
        </p:nvSpPr>
        <p:spPr>
          <a:xfrm>
            <a:off x="5169335" y="2655229"/>
            <a:ext cx="1143000" cy="584775"/>
          </a:xfrm>
          <a:prstGeom prst="rect">
            <a:avLst/>
          </a:prstGeom>
          <a:noFill/>
        </p:spPr>
        <p:txBody>
          <a:bodyPr wrap="square" rtlCol="0">
            <a:spAutoFit/>
          </a:bodyPr>
          <a:lstStyle/>
          <a:p>
            <a:pPr algn="ctr"/>
            <a:r>
              <a:rPr lang="en-US" sz="1600" b="1" dirty="0">
                <a:ln w="9525">
                  <a:solidFill>
                    <a:schemeClr val="bg1"/>
                  </a:solidFill>
                  <a:prstDash val="solid"/>
                </a:ln>
                <a:solidFill>
                  <a:srgbClr val="FF0000"/>
                </a:solidFill>
                <a:effectLst>
                  <a:outerShdw blurRad="12700" dist="38100" dir="2700000" algn="tl" rotWithShape="0">
                    <a:schemeClr val="bg1">
                      <a:lumMod val="50000"/>
                    </a:schemeClr>
                  </a:outerShdw>
                </a:effectLst>
              </a:rPr>
              <a:t>Red Entrance</a:t>
            </a:r>
          </a:p>
        </p:txBody>
      </p:sp>
      <p:sp>
        <p:nvSpPr>
          <p:cNvPr id="22" name="TextBox 21"/>
          <p:cNvSpPr txBox="1"/>
          <p:nvPr/>
        </p:nvSpPr>
        <p:spPr>
          <a:xfrm>
            <a:off x="3867249" y="5501645"/>
            <a:ext cx="1829350" cy="584775"/>
          </a:xfrm>
          <a:prstGeom prst="rect">
            <a:avLst/>
          </a:prstGeom>
          <a:noFill/>
        </p:spPr>
        <p:txBody>
          <a:bodyPr wrap="square" rtlCol="0">
            <a:spAutoFit/>
          </a:bodyPr>
          <a:lstStyle/>
          <a:p>
            <a:r>
              <a:rPr lang="en-US" sz="1600" b="1" dirty="0">
                <a:ln w="9525">
                  <a:solidFill>
                    <a:schemeClr val="bg1"/>
                  </a:solidFill>
                  <a:prstDash val="solid"/>
                </a:ln>
                <a:effectLst>
                  <a:outerShdw blurRad="12700" dist="38100" dir="2700000" algn="tl" rotWithShape="0">
                    <a:schemeClr val="bg1">
                      <a:lumMod val="50000"/>
                    </a:schemeClr>
                  </a:outerShdw>
                </a:effectLst>
              </a:rPr>
              <a:t>Guest Parking Lot</a:t>
            </a:r>
          </a:p>
        </p:txBody>
      </p:sp>
      <p:sp>
        <p:nvSpPr>
          <p:cNvPr id="23" name="TextBox 22"/>
          <p:cNvSpPr txBox="1"/>
          <p:nvPr/>
        </p:nvSpPr>
        <p:spPr>
          <a:xfrm>
            <a:off x="4136743" y="4174700"/>
            <a:ext cx="947877" cy="707886"/>
          </a:xfrm>
          <a:prstGeom prst="rect">
            <a:avLst/>
          </a:prstGeom>
          <a:noFill/>
        </p:spPr>
        <p:txBody>
          <a:bodyPr wrap="square" rtlCol="0">
            <a:spAutoFit/>
          </a:bodyPr>
          <a:lstStyle/>
          <a:p>
            <a:r>
              <a:rPr lang="en-US" sz="2000" b="1" dirty="0">
                <a:ln w="9525">
                  <a:solidFill>
                    <a:schemeClr val="bg1"/>
                  </a:solidFill>
                  <a:prstDash val="solid"/>
                </a:ln>
                <a:effectLst>
                  <a:outerShdw blurRad="12700" dist="38100" dir="2700000" algn="tl" rotWithShape="0">
                    <a:schemeClr val="bg1">
                      <a:lumMod val="50000"/>
                    </a:schemeClr>
                  </a:outerShdw>
                </a:effectLst>
              </a:rPr>
              <a:t>GATE 5</a:t>
            </a:r>
          </a:p>
        </p:txBody>
      </p:sp>
      <p:sp>
        <p:nvSpPr>
          <p:cNvPr id="24" name="TextBox 23"/>
          <p:cNvSpPr txBox="1"/>
          <p:nvPr/>
        </p:nvSpPr>
        <p:spPr>
          <a:xfrm>
            <a:off x="4781924" y="3370975"/>
            <a:ext cx="1376701" cy="369332"/>
          </a:xfrm>
          <a:prstGeom prst="rect">
            <a:avLst/>
          </a:prstGeom>
          <a:noFill/>
        </p:spPr>
        <p:txBody>
          <a:bodyPr wrap="square" rtlCol="0">
            <a:spAutoFit/>
          </a:bodyPr>
          <a:lstStyle/>
          <a:p>
            <a:pPr algn="ctr"/>
            <a:r>
              <a:rPr lang="en-US" b="1" dirty="0">
                <a:ln w="9525">
                  <a:solidFill>
                    <a:schemeClr val="bg1"/>
                  </a:solidFill>
                  <a:prstDash val="solid"/>
                </a:ln>
                <a:solidFill>
                  <a:srgbClr val="FF0000"/>
                </a:solidFill>
                <a:effectLst>
                  <a:outerShdw blurRad="12700" dist="38100" dir="2700000" algn="tl" rotWithShape="0">
                    <a:schemeClr val="bg1">
                      <a:lumMod val="50000"/>
                    </a:schemeClr>
                  </a:outerShdw>
                </a:effectLst>
              </a:rPr>
              <a:t>Red Lot</a:t>
            </a:r>
          </a:p>
        </p:txBody>
      </p:sp>
      <p:sp>
        <p:nvSpPr>
          <p:cNvPr id="27" name="TextBox 26"/>
          <p:cNvSpPr txBox="1"/>
          <p:nvPr/>
        </p:nvSpPr>
        <p:spPr>
          <a:xfrm>
            <a:off x="6298876" y="3614799"/>
            <a:ext cx="1784949" cy="338554"/>
          </a:xfrm>
          <a:prstGeom prst="rect">
            <a:avLst/>
          </a:prstGeom>
          <a:noFill/>
        </p:spPr>
        <p:txBody>
          <a:bodyPr wrap="square" rtlCol="0">
            <a:spAutoFit/>
          </a:bodyPr>
          <a:lstStyle/>
          <a:p>
            <a:r>
              <a:rPr lang="en-US" sz="1600" b="1" dirty="0">
                <a:ln w="9525">
                  <a:solidFill>
                    <a:schemeClr val="bg1"/>
                  </a:solidFill>
                  <a:prstDash val="solid"/>
                </a:ln>
                <a:solidFill>
                  <a:srgbClr val="0070C0"/>
                </a:solidFill>
                <a:effectLst>
                  <a:outerShdw blurRad="12700" dist="38100" dir="2700000" algn="tl" rotWithShape="0">
                    <a:schemeClr val="bg1">
                      <a:lumMod val="50000"/>
                    </a:schemeClr>
                  </a:outerShdw>
                </a:effectLst>
              </a:rPr>
              <a:t>Blue Entrance</a:t>
            </a:r>
          </a:p>
        </p:txBody>
      </p:sp>
      <p:sp>
        <p:nvSpPr>
          <p:cNvPr id="29" name="TextBox 28"/>
          <p:cNvSpPr txBox="1"/>
          <p:nvPr/>
        </p:nvSpPr>
        <p:spPr>
          <a:xfrm>
            <a:off x="1445326" y="642858"/>
            <a:ext cx="9144000" cy="1200329"/>
          </a:xfrm>
          <a:prstGeom prst="rect">
            <a:avLst/>
          </a:prstGeom>
          <a:noFill/>
        </p:spPr>
        <p:txBody>
          <a:bodyPr wrap="square" rtlCol="0">
            <a:spAutoFit/>
          </a:bodyPr>
          <a:lstStyle/>
          <a:p>
            <a:pPr algn="ctr"/>
            <a:r>
              <a:rPr lang="en-US" sz="4400" b="1" u="sng" dirty="0">
                <a:solidFill>
                  <a:srgbClr val="FF0000"/>
                </a:solidFill>
              </a:rPr>
              <a:t>Spectrum Field Map</a:t>
            </a:r>
          </a:p>
          <a:p>
            <a:pPr algn="ctr"/>
            <a:r>
              <a:rPr lang="en-US" sz="2800" dirty="0">
                <a:solidFill>
                  <a:schemeClr val="bg1"/>
                </a:solidFill>
              </a:rPr>
              <a:t>Parking Lots and Entrance Map</a:t>
            </a:r>
          </a:p>
        </p:txBody>
      </p:sp>
      <p:sp>
        <p:nvSpPr>
          <p:cNvPr id="32" name="TextBox 31"/>
          <p:cNvSpPr txBox="1"/>
          <p:nvPr/>
        </p:nvSpPr>
        <p:spPr>
          <a:xfrm>
            <a:off x="6158625" y="3886057"/>
            <a:ext cx="1981405" cy="338554"/>
          </a:xfrm>
          <a:prstGeom prst="rect">
            <a:avLst/>
          </a:prstGeom>
          <a:noFill/>
        </p:spPr>
        <p:txBody>
          <a:bodyPr wrap="square" rtlCol="0">
            <a:spAutoFit/>
          </a:bodyPr>
          <a:lstStyle/>
          <a:p>
            <a:r>
              <a:rPr lang="en-US" sz="1600" b="1" dirty="0">
                <a:ln w="9525">
                  <a:solidFill>
                    <a:schemeClr val="bg1"/>
                  </a:solidFill>
                  <a:prstDash val="solid"/>
                </a:ln>
                <a:solidFill>
                  <a:srgbClr val="FF0000"/>
                </a:solidFill>
                <a:effectLst>
                  <a:outerShdw blurRad="12700" dist="38100" dir="2700000" algn="tl" rotWithShape="0">
                    <a:schemeClr val="bg1">
                      <a:lumMod val="50000"/>
                    </a:schemeClr>
                  </a:outerShdw>
                </a:effectLst>
              </a:rPr>
              <a:t>LHS Staff Parking</a:t>
            </a:r>
          </a:p>
        </p:txBody>
      </p:sp>
      <p:pic>
        <p:nvPicPr>
          <p:cNvPr id="21" name="Picture 20" descr="C:\Users\dorriera\AppData\Local\Microsoft\Windows\Temporary Internet Files\Content.IE5\340TUPT4\MC900413710[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66381" y="2502880"/>
            <a:ext cx="896419" cy="908366"/>
          </a:xfrm>
          <a:prstGeom prst="rect">
            <a:avLst/>
          </a:prstGeom>
          <a:noFill/>
          <a:extLst>
            <a:ext uri="{909E8E84-426E-40DD-AFC4-6F175D3DCCD1}">
              <a14:hiddenFill xmlns:a14="http://schemas.microsoft.com/office/drawing/2010/main">
                <a:solidFill>
                  <a:srgbClr val="FFFFFF"/>
                </a:solidFill>
              </a14:hiddenFill>
            </a:ext>
          </a:extLst>
        </p:spPr>
      </p:pic>
      <p:sp>
        <p:nvSpPr>
          <p:cNvPr id="9" name="Multiplication Sign 8">
            <a:extLst>
              <a:ext uri="{FF2B5EF4-FFF2-40B4-BE49-F238E27FC236}">
                <a16:creationId xmlns:a16="http://schemas.microsoft.com/office/drawing/2014/main" id="{797FD13F-748A-43C7-8CB3-7E7E9B3D695A}"/>
              </a:ext>
            </a:extLst>
          </p:cNvPr>
          <p:cNvSpPr/>
          <p:nvPr/>
        </p:nvSpPr>
        <p:spPr>
          <a:xfrm>
            <a:off x="7051816" y="4462419"/>
            <a:ext cx="340571" cy="369332"/>
          </a:xfrm>
          <a:prstGeom prst="mathMultiply">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Multiplication Sign 9">
            <a:extLst>
              <a:ext uri="{FF2B5EF4-FFF2-40B4-BE49-F238E27FC236}">
                <a16:creationId xmlns:a16="http://schemas.microsoft.com/office/drawing/2014/main" id="{E98FCCCE-EB44-43CB-8B1A-F225B1BA2515}"/>
              </a:ext>
            </a:extLst>
          </p:cNvPr>
          <p:cNvSpPr/>
          <p:nvPr/>
        </p:nvSpPr>
        <p:spPr>
          <a:xfrm>
            <a:off x="5594476" y="3655473"/>
            <a:ext cx="422850" cy="338554"/>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Audio 1">
            <a:hlinkClick r:id="" action="ppaction://media"/>
            <a:extLst>
              <a:ext uri="{FF2B5EF4-FFF2-40B4-BE49-F238E27FC236}">
                <a16:creationId xmlns:a16="http://schemas.microsoft.com/office/drawing/2014/main" id="{64D55A1F-88E2-4625-AA64-AF94C9A64A0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4697147"/>
      </p:ext>
    </p:extLst>
  </p:cSld>
  <p:clrMapOvr>
    <a:masterClrMapping/>
  </p:clrMapOvr>
  <mc:AlternateContent xmlns:mc="http://schemas.openxmlformats.org/markup-compatibility/2006" xmlns:p14="http://schemas.microsoft.com/office/powerpoint/2010/main">
    <mc:Choice Requires="p14">
      <p:transition spd="slow" p14:dur="2000" advTm="59773"/>
    </mc:Choice>
    <mc:Fallback xmlns="">
      <p:transition spd="slow" advTm="597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32" presetClass="emph" presetSubtype="0" repeatCount="indefinite" fill="hold" nodeType="withEffect">
                                  <p:stCondLst>
                                    <p:cond delay="0"/>
                                  </p:stCondLst>
                                  <p:childTnLst>
                                    <p:animRot by="120000">
                                      <p:cBhvr>
                                        <p:cTn id="8" dur="200" fill="hold">
                                          <p:stCondLst>
                                            <p:cond delay="0"/>
                                          </p:stCondLst>
                                        </p:cTn>
                                        <p:tgtEl>
                                          <p:spTgt spid="21"/>
                                        </p:tgtEl>
                                        <p:attrNameLst>
                                          <p:attrName>r</p:attrName>
                                        </p:attrNameLst>
                                      </p:cBhvr>
                                    </p:animRot>
                                    <p:animRot by="-240000">
                                      <p:cBhvr>
                                        <p:cTn id="9" dur="400" fill="hold">
                                          <p:stCondLst>
                                            <p:cond delay="400"/>
                                          </p:stCondLst>
                                        </p:cTn>
                                        <p:tgtEl>
                                          <p:spTgt spid="21"/>
                                        </p:tgtEl>
                                        <p:attrNameLst>
                                          <p:attrName>r</p:attrName>
                                        </p:attrNameLst>
                                      </p:cBhvr>
                                    </p:animRot>
                                    <p:animRot by="240000">
                                      <p:cBhvr>
                                        <p:cTn id="10" dur="400" fill="hold">
                                          <p:stCondLst>
                                            <p:cond delay="800"/>
                                          </p:stCondLst>
                                        </p:cTn>
                                        <p:tgtEl>
                                          <p:spTgt spid="21"/>
                                        </p:tgtEl>
                                        <p:attrNameLst>
                                          <p:attrName>r</p:attrName>
                                        </p:attrNameLst>
                                      </p:cBhvr>
                                    </p:animRot>
                                    <p:animRot by="-240000">
                                      <p:cBhvr>
                                        <p:cTn id="11" dur="400" fill="hold">
                                          <p:stCondLst>
                                            <p:cond delay="1200"/>
                                          </p:stCondLst>
                                        </p:cTn>
                                        <p:tgtEl>
                                          <p:spTgt spid="21"/>
                                        </p:tgtEl>
                                        <p:attrNameLst>
                                          <p:attrName>r</p:attrName>
                                        </p:attrNameLst>
                                      </p:cBhvr>
                                    </p:animRot>
                                    <p:animRot by="120000">
                                      <p:cBhvr>
                                        <p:cTn id="12" dur="400" fill="hold">
                                          <p:stCondLst>
                                            <p:cond delay="1600"/>
                                          </p:stCondLst>
                                        </p:cTn>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Arrival Information</a:t>
            </a:r>
          </a:p>
        </p:txBody>
      </p:sp>
      <p:sp>
        <p:nvSpPr>
          <p:cNvPr id="3" name="Content Placeholder 2"/>
          <p:cNvSpPr>
            <a:spLocks noGrp="1"/>
          </p:cNvSpPr>
          <p:nvPr>
            <p:ph idx="1"/>
          </p:nvPr>
        </p:nvSpPr>
        <p:spPr/>
        <p:txBody>
          <a:bodyPr>
            <a:normAutofit lnSpcReduction="10000"/>
          </a:bodyPr>
          <a:lstStyle/>
          <a:p>
            <a:r>
              <a:rPr lang="en-US" sz="3200" dirty="0"/>
              <a:t>Students must arrive during their assigned alphabetical time.  If a student is early or late they will be denied entrance so please abide by the breakdown in the following slides.</a:t>
            </a:r>
          </a:p>
          <a:p>
            <a:r>
              <a:rPr lang="en-US" sz="3200" dirty="0"/>
              <a:t>Be sure you enter the correct parking lot as reader cards are pre-assigned by the breakdown.  If you arrive at the wrong entrance you will be asked to return to your vehicle and proceed to the correct entrance.</a:t>
            </a:r>
          </a:p>
          <a:p>
            <a:pPr marL="0" indent="0">
              <a:buNone/>
            </a:pPr>
            <a:endParaRPr lang="en-US" sz="3200" dirty="0"/>
          </a:p>
        </p:txBody>
      </p:sp>
      <p:pic>
        <p:nvPicPr>
          <p:cNvPr id="4" name="Audio 3">
            <a:hlinkClick r:id="" action="ppaction://media"/>
            <a:extLst>
              <a:ext uri="{FF2B5EF4-FFF2-40B4-BE49-F238E27FC236}">
                <a16:creationId xmlns:a16="http://schemas.microsoft.com/office/drawing/2014/main" id="{CF192EF1-5853-42F0-A160-FAF8A41C816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69649634"/>
      </p:ext>
    </p:extLst>
  </p:cSld>
  <p:clrMapOvr>
    <a:masterClrMapping/>
  </p:clrMapOvr>
  <mc:AlternateContent xmlns:mc="http://schemas.openxmlformats.org/markup-compatibility/2006" xmlns:p14="http://schemas.microsoft.com/office/powerpoint/2010/main">
    <mc:Choice Requires="p14">
      <p:transition spd="slow" p14:dur="2000" advTm="34282"/>
    </mc:Choice>
    <mc:Fallback xmlns="">
      <p:transition spd="slow" advTm="342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docProps/app.xml><?xml version="1.0" encoding="utf-8"?>
<Properties xmlns="http://schemas.openxmlformats.org/officeDocument/2006/extended-properties" xmlns:vt="http://schemas.openxmlformats.org/officeDocument/2006/docPropsVTypes">
  <TotalTime>271</TotalTime>
  <Words>1182</Words>
  <Application>Microsoft Office PowerPoint</Application>
  <PresentationFormat>Widescreen</PresentationFormat>
  <Paragraphs>104</Paragraphs>
  <Slides>19</Slides>
  <Notes>0</Notes>
  <HiddenSlides>0</HiddenSlides>
  <MMClips>19</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19</vt:i4>
      </vt:variant>
    </vt:vector>
  </HeadingPairs>
  <TitlesOfParts>
    <vt:vector size="22" baseType="lpstr">
      <vt:lpstr>Gill Sans MT</vt:lpstr>
      <vt:lpstr>Wingdings 2</vt:lpstr>
      <vt:lpstr>Dividend</vt:lpstr>
      <vt:lpstr>LHS Graduation ceremony</vt:lpstr>
      <vt:lpstr>Day of graduation information</vt:lpstr>
      <vt:lpstr>Dress code</vt:lpstr>
      <vt:lpstr>Dress code – PROHIBITED!!!!</vt:lpstr>
      <vt:lpstr>Dress code – PROHIBITED!!!!</vt:lpstr>
      <vt:lpstr>Parent &amp; guest info</vt:lpstr>
      <vt:lpstr>Parent &amp; guest info</vt:lpstr>
      <vt:lpstr>PowerPoint Presentation</vt:lpstr>
      <vt:lpstr>Arrival Information</vt:lpstr>
      <vt:lpstr>Blue Lot Alpha Breakdown enter the parking lot off of drew street where the Kane’s Furniture store is. </vt:lpstr>
      <vt:lpstr>Blue Lot Alpha Breakdown enter the parking lot off of drew street where the Kane’s Furniture store is. </vt:lpstr>
      <vt:lpstr>red Lot Alpha Breakdown WEST SIDE of the Spectrum complex off of Old Coachman Road </vt:lpstr>
      <vt:lpstr>  red Lot Alpha Breakdown WEST SIDE of the Spectrum complex off of Old Coachman Road </vt:lpstr>
      <vt:lpstr>entrance info</vt:lpstr>
      <vt:lpstr>Ceremony info</vt:lpstr>
      <vt:lpstr>Ceremony logistics</vt:lpstr>
      <vt:lpstr>Post Ceremony info</vt:lpstr>
      <vt:lpstr>Final information</vt:lpstr>
      <vt:lpstr>Congrats largo high class of 2020!</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LHS Graduation ceremony</dc:title>
  <dc:creator>Parks Kristen</dc:creator>
  <cp:lastModifiedBy>Parks Kristen</cp:lastModifiedBy>
  <cp:revision>11</cp:revision>
  <dcterms:created xsi:type="dcterms:W3CDTF">2020-06-25T13:04:23Z</dcterms:created>
  <dcterms:modified xsi:type="dcterms:W3CDTF">2020-06-28T19:04:59Z</dcterms:modified>
</cp:coreProperties>
</file>