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y="6858000" cx="12192000"/>
  <p:notesSz cx="6858000" cy="9144000"/>
  <p:embeddedFontLst>
    <p:embeddedFont>
      <p:font typeface="Century Gothic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CenturyGothic-regular.fntdata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font" Target="fonts/CenturyGothic-italic.fntdata"/><Relationship Id="rId10" Type="http://schemas.openxmlformats.org/officeDocument/2006/relationships/slide" Target="slides/slide6.xml"/><Relationship Id="rId32" Type="http://schemas.openxmlformats.org/officeDocument/2006/relationships/font" Target="fonts/CenturyGothic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schemas.openxmlformats.org/officeDocument/2006/relationships/font" Target="fonts/CenturyGothic-bold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1" name="Google Shape;12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9" name="Google Shape;19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4" name="Google Shape;204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2" name="Google Shape;212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8" name="Google Shape;218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e3abcfc8d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g6e3abcfc8d_1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e3abcfc8d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g6e3abcfc8d_1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2" name="Google Shape;242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6e2aa6ff71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6e2aa6ff7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e2aa6ff71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6e2aa6ff7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6e2aa6ff71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8" name="Google Shape;258;g6e2aa6ff7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6e2aa6ff71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6e2aa6ff7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6e2aa6ff71_0_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g6e2aa6ff7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3" name="Google Shape;273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3" name="Google Shape;16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3" name="Google Shape;23;p2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2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2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2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2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1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5" name="Google Shape;95;p1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4" name="Google Shape;104;p1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1" type="body"/>
          </p:nvPr>
        </p:nvSpPr>
        <p:spPr>
          <a:xfrm rot="5400000">
            <a:off x="3143778" y="-1773767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0" name="Google Shape;110;p1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6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6" name="Google Shape;116;p1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66" name="Google Shape;66;p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anoramic Picture with Caption">
  <p:cSld name="Panoramic Picture with Caption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7" name="Google Shape;7;p1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" name="Google Shape;9;p1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" name="Google Shape;10;p1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" name="Google Shape;11;p1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2" name="Google Shape;12;p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30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LargoHighSeniorCoucil@gmail.com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parksk@pcsb.org" TargetMode="External"/><Relationship Id="rId4" Type="http://schemas.openxmlformats.org/officeDocument/2006/relationships/hyperlink" Target="mailto:angelp@pcsb.org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</a:pPr>
            <a:r>
              <a:rPr b="1" lang="en-US"/>
              <a:t>SENIOR CLASS ASSEMBLY	</a:t>
            </a:r>
            <a:endParaRPr b="1"/>
          </a:p>
        </p:txBody>
      </p:sp>
      <p:sp>
        <p:nvSpPr>
          <p:cNvPr id="124" name="Google Shape;124;p17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rPr b="1" lang="en-US" sz="3600"/>
              <a:t>January 29, 2020</a:t>
            </a:r>
            <a:endParaRPr b="1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/>
          <p:nvPr>
            <p:ph type="title"/>
          </p:nvPr>
        </p:nvSpPr>
        <p:spPr>
          <a:xfrm>
            <a:off x="684212" y="4943807"/>
            <a:ext cx="8534400" cy="150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Senior Brunch</a:t>
            </a:r>
            <a:endParaRPr b="1"/>
          </a:p>
        </p:txBody>
      </p:sp>
      <p:sp>
        <p:nvSpPr>
          <p:cNvPr id="185" name="Google Shape;185;p26"/>
          <p:cNvSpPr txBox="1"/>
          <p:nvPr>
            <p:ph idx="1" type="body"/>
          </p:nvPr>
        </p:nvSpPr>
        <p:spPr>
          <a:xfrm>
            <a:off x="684200" y="676850"/>
            <a:ext cx="9084900" cy="46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20040" lvl="0" marL="45720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April 28th</a:t>
            </a:r>
            <a:r>
              <a:rPr lang="en-US" sz="2400">
                <a:solidFill>
                  <a:srgbClr val="FFFFFF"/>
                </a:solidFill>
              </a:rPr>
              <a:t> from 11:00 am - 1:00 pm</a:t>
            </a:r>
            <a:endParaRPr sz="2400">
              <a:solidFill>
                <a:srgbClr val="FFFFFF"/>
              </a:solidFill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$25</a:t>
            </a:r>
            <a:endParaRPr sz="2400">
              <a:solidFill>
                <a:srgbClr val="FFFFFF"/>
              </a:solidFill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Superlatives awarded certificate</a:t>
            </a:r>
            <a:endParaRPr sz="2400">
              <a:solidFill>
                <a:srgbClr val="FFFFFF"/>
              </a:solidFill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Photo opp</a:t>
            </a:r>
            <a:endParaRPr sz="2400">
              <a:solidFill>
                <a:srgbClr val="FFFFFF"/>
              </a:solidFill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Raffle, games &amp; prizes</a:t>
            </a:r>
            <a:endParaRPr sz="2400">
              <a:solidFill>
                <a:srgbClr val="FFFFFF"/>
              </a:solidFill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Talent show: entertainment </a:t>
            </a:r>
            <a:endParaRPr sz="2400">
              <a:solidFill>
                <a:srgbClr val="FFFFFF"/>
              </a:solidFill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Slideshow: submit photos to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LargoHighSeniorCouncil@gmail.co</a:t>
            </a:r>
            <a:endParaRPr sz="2400">
              <a:solidFill>
                <a:srgbClr val="FFFFFF"/>
              </a:solidFill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40"/>
              <a:buChar char="▶"/>
            </a:pPr>
            <a:r>
              <a:rPr lang="en-US" sz="2400">
                <a:solidFill>
                  <a:srgbClr val="FFFFFF"/>
                </a:solidFill>
              </a:rPr>
              <a:t>Grad rehearsal will be held in the auditorium 1</a:t>
            </a:r>
            <a:r>
              <a:rPr baseline="30000" lang="en-US" sz="2400">
                <a:solidFill>
                  <a:srgbClr val="FFFFFF"/>
                </a:solidFill>
              </a:rPr>
              <a:t>st</a:t>
            </a:r>
            <a:r>
              <a:rPr lang="en-US" sz="2400">
                <a:solidFill>
                  <a:srgbClr val="FFFFFF"/>
                </a:solidFill>
              </a:rPr>
              <a:t> and 2</a:t>
            </a:r>
            <a:r>
              <a:rPr baseline="30000" lang="en-US" sz="2400">
                <a:solidFill>
                  <a:srgbClr val="FFFFFF"/>
                </a:solidFill>
              </a:rPr>
              <a:t>nd</a:t>
            </a:r>
            <a:r>
              <a:rPr lang="en-US" sz="2400">
                <a:solidFill>
                  <a:srgbClr val="FFFFFF"/>
                </a:solidFill>
              </a:rPr>
              <a:t> period this day.</a:t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entury Gothic"/>
              <a:buNone/>
            </a:pPr>
            <a:r>
              <a:rPr lang="en-US" sz="5400"/>
              <a:t>JUNIOR COUNCIL INFO</a:t>
            </a:r>
            <a:endParaRPr sz="5400"/>
          </a:p>
        </p:txBody>
      </p:sp>
      <p:sp>
        <p:nvSpPr>
          <p:cNvPr id="191" name="Google Shape;191;p27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Council President &amp; Vice President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8"/>
          <p:cNvSpPr txBox="1"/>
          <p:nvPr>
            <p:ph type="title"/>
          </p:nvPr>
        </p:nvSpPr>
        <p:spPr>
          <a:xfrm>
            <a:off x="684212" y="1698172"/>
            <a:ext cx="8534400" cy="42962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entury Gothic"/>
              <a:buNone/>
            </a:pPr>
            <a:r>
              <a:rPr b="1" lang="en-US" sz="6000"/>
              <a:t>YEARBOOK UPDATES</a:t>
            </a:r>
            <a:br>
              <a:rPr b="1" lang="en-US" sz="4800"/>
            </a:br>
            <a:br>
              <a:rPr b="1" lang="en-US" sz="4800"/>
            </a:br>
            <a:r>
              <a:rPr lang="en-US" sz="4800"/>
              <a:t>MS. HICKS 1-234</a:t>
            </a:r>
            <a:endParaRPr sz="4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9"/>
          <p:cNvSpPr txBox="1"/>
          <p:nvPr>
            <p:ph type="title"/>
          </p:nvPr>
        </p:nvSpPr>
        <p:spPr>
          <a:xfrm>
            <a:off x="684200" y="404374"/>
            <a:ext cx="8534400" cy="559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F486F"/>
                </a:solidFill>
              </a:rPr>
              <a:t>Order online</a:t>
            </a:r>
            <a:endParaRPr sz="2000">
              <a:solidFill>
                <a:srgbClr val="0F486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None/>
            </a:pPr>
            <a:r>
              <a:rPr lang="en-US">
                <a:solidFill>
                  <a:srgbClr val="0F486F"/>
                </a:solidFill>
              </a:rPr>
              <a:t>   - ybpay.lifetouch.com</a:t>
            </a:r>
            <a:endParaRPr sz="2000">
              <a:solidFill>
                <a:srgbClr val="0F486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lang="en-US">
                <a:solidFill>
                  <a:srgbClr val="0F486F"/>
                </a:solidFill>
              </a:rPr>
              <a:t>	- ID CODE: 13268420</a:t>
            </a:r>
            <a:endParaRPr>
              <a:solidFill>
                <a:srgbClr val="0F486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t/>
            </a:r>
            <a:endParaRPr sz="4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lang="en-US">
                <a:solidFill>
                  <a:srgbClr val="0F486F"/>
                </a:solidFill>
              </a:rPr>
              <a:t>Bring cash, check, or money order to </a:t>
            </a:r>
            <a:endParaRPr>
              <a:solidFill>
                <a:srgbClr val="0F486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lang="en-US">
                <a:solidFill>
                  <a:srgbClr val="0F486F"/>
                </a:solidFill>
              </a:rPr>
              <a:t>Ms. Hicks’ room (1-234)</a:t>
            </a:r>
            <a:br>
              <a:rPr lang="en-US" sz="4400"/>
            </a:br>
            <a:endParaRPr sz="4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1" lang="en-US" sz="4400" u="sng">
                <a:highlight>
                  <a:srgbClr val="000000"/>
                </a:highlight>
              </a:rPr>
              <a:t>BUY A YEARBOOK!!!</a:t>
            </a:r>
            <a:endParaRPr b="1" sz="4400" u="sng">
              <a:highlight>
                <a:srgbClr val="000000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/>
          <p:nvPr>
            <p:ph type="title"/>
          </p:nvPr>
        </p:nvSpPr>
        <p:spPr>
          <a:xfrm>
            <a:off x="272350" y="187650"/>
            <a:ext cx="5042400" cy="150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lang="en-US"/>
              <a:t>SENIOR PAGE RATES</a:t>
            </a:r>
            <a:endParaRPr/>
          </a:p>
        </p:txBody>
      </p:sp>
      <p:sp>
        <p:nvSpPr>
          <p:cNvPr id="207" name="Google Shape;207;p30"/>
          <p:cNvSpPr txBox="1"/>
          <p:nvPr>
            <p:ph idx="1" type="body"/>
          </p:nvPr>
        </p:nvSpPr>
        <p:spPr>
          <a:xfrm>
            <a:off x="272350" y="1544075"/>
            <a:ext cx="67929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559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▶"/>
            </a:pPr>
            <a:r>
              <a:rPr lang="en-US" sz="2400"/>
              <a:t>Quarter Page		$90.00      1-2 Photos</a:t>
            </a:r>
            <a:endParaRPr sz="2400"/>
          </a:p>
          <a:p>
            <a:pPr indent="-275590" lvl="0" marL="285750" rtl="0" algn="l">
              <a:lnSpc>
                <a:spcPct val="100000"/>
              </a:lnSpc>
              <a:spcBef>
                <a:spcPts val="1240"/>
              </a:spcBef>
              <a:spcAft>
                <a:spcPts val="0"/>
              </a:spcAft>
              <a:buSzPts val="2400"/>
              <a:buChar char="▶"/>
            </a:pPr>
            <a:r>
              <a:rPr lang="en-US" sz="2400"/>
              <a:t>	½ Page				$125.00	 5 Photos</a:t>
            </a:r>
            <a:endParaRPr sz="2400"/>
          </a:p>
          <a:p>
            <a:pPr indent="-275590" lvl="0" marL="285750" rtl="0" algn="l">
              <a:lnSpc>
                <a:spcPct val="100000"/>
              </a:lnSpc>
              <a:spcBef>
                <a:spcPts val="1240"/>
              </a:spcBef>
              <a:spcAft>
                <a:spcPts val="0"/>
              </a:spcAft>
              <a:buSzPts val="2400"/>
              <a:buChar char="▶"/>
            </a:pPr>
            <a:r>
              <a:rPr lang="en-US" sz="2400"/>
              <a:t>	Full Page			     $250.00	 10 Photos</a:t>
            </a:r>
            <a:endParaRPr sz="2400"/>
          </a:p>
          <a:p>
            <a:pPr indent="-1841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pic>
        <p:nvPicPr>
          <p:cNvPr id="208" name="Google Shape;208;p30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97676" y="462975"/>
            <a:ext cx="4425900" cy="59013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30"/>
          <p:cNvSpPr txBox="1"/>
          <p:nvPr>
            <p:ph idx="1" type="body"/>
          </p:nvPr>
        </p:nvSpPr>
        <p:spPr>
          <a:xfrm>
            <a:off x="272350" y="4246650"/>
            <a:ext cx="6985800" cy="150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40"/>
              </a:spcBef>
              <a:spcAft>
                <a:spcPts val="0"/>
              </a:spcAft>
              <a:buNone/>
            </a:pPr>
            <a:r>
              <a:rPr lang="en-US" sz="3000"/>
              <a:t>Last day to buy a senior dedication page is </a:t>
            </a:r>
            <a:r>
              <a:rPr b="1" lang="en-US" sz="3000"/>
              <a:t>February 21st </a:t>
            </a:r>
            <a:endParaRPr b="1" sz="30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-1841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1"/>
          <p:cNvSpPr txBox="1"/>
          <p:nvPr>
            <p:ph type="title"/>
          </p:nvPr>
        </p:nvSpPr>
        <p:spPr>
          <a:xfrm>
            <a:off x="750225" y="198075"/>
            <a:ext cx="8534400" cy="107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lang="en-US"/>
              <a:t>CAP AND GOWN</a:t>
            </a:r>
            <a:endParaRPr/>
          </a:p>
        </p:txBody>
      </p:sp>
      <p:sp>
        <p:nvSpPr>
          <p:cNvPr id="215" name="Google Shape;215;p31"/>
          <p:cNvSpPr txBox="1"/>
          <p:nvPr>
            <p:ph idx="1" type="body"/>
          </p:nvPr>
        </p:nvSpPr>
        <p:spPr>
          <a:xfrm>
            <a:off x="750225" y="1865950"/>
            <a:ext cx="8534400" cy="431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30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▶"/>
            </a:pPr>
            <a:r>
              <a:rPr lang="en-US" sz="3000"/>
              <a:t>Last day on campus to take cap and gown photos is February 5th in the auditorium.</a:t>
            </a:r>
            <a:endParaRPr sz="30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2730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▶"/>
            </a:pPr>
            <a:r>
              <a:rPr lang="en-US" sz="3000"/>
              <a:t>It is NOT a retake day for seniors who have not been photographed.  We encourage those who did not take senior photos to take a picture on this day.</a:t>
            </a:r>
            <a:endParaRPr sz="30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2730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▶"/>
            </a:pPr>
            <a:r>
              <a:rPr lang="en-US" sz="3000"/>
              <a:t>There will be a sign up sheet outside on Ms. Hicks’ door starting TODAY, first come first serve.</a:t>
            </a:r>
            <a:endParaRPr sz="3000"/>
          </a:p>
          <a:p>
            <a:pPr indent="0" lvl="0" marL="10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/>
          <p:nvPr>
            <p:ph type="title"/>
          </p:nvPr>
        </p:nvSpPr>
        <p:spPr>
          <a:xfrm>
            <a:off x="688225" y="698000"/>
            <a:ext cx="8534400" cy="73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lang="en-US"/>
              <a:t>SENIOR 	QUOTES</a:t>
            </a:r>
            <a:endParaRPr/>
          </a:p>
        </p:txBody>
      </p:sp>
      <p:sp>
        <p:nvSpPr>
          <p:cNvPr id="221" name="Google Shape;221;p32"/>
          <p:cNvSpPr txBox="1"/>
          <p:nvPr>
            <p:ph idx="1" type="body"/>
          </p:nvPr>
        </p:nvSpPr>
        <p:spPr>
          <a:xfrm>
            <a:off x="646975" y="1242575"/>
            <a:ext cx="8534400" cy="50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Char char="▶"/>
            </a:pPr>
            <a:r>
              <a:rPr lang="en-US"/>
              <a:t>Quote slips will be available for pickup at lunch TODAY </a:t>
            </a:r>
            <a:r>
              <a:rPr b="1" lang="en-US"/>
              <a:t>ONLY</a:t>
            </a:r>
            <a:endParaRPr b="1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Char char="▶"/>
            </a:pPr>
            <a:r>
              <a:rPr lang="en-US"/>
              <a:t>Quote Submission- On Friday January 31st in Ms. Hicks’ room 1-234 all day long </a:t>
            </a:r>
            <a:endParaRPr/>
          </a:p>
          <a:p>
            <a:pPr indent="-355600" lvl="0" marL="457200" rtl="0" algn="l">
              <a:lnSpc>
                <a:spcPct val="80000"/>
              </a:lnSpc>
              <a:spcBef>
                <a:spcPts val="1280"/>
              </a:spcBef>
              <a:spcAft>
                <a:spcPts val="0"/>
              </a:spcAft>
              <a:buSzPts val="2000"/>
              <a:buChar char="▶"/>
            </a:pPr>
            <a:r>
              <a:rPr lang="en-US"/>
              <a:t>If there are more than 3 inappropriate quotes Ms. Hicks will delete them all. </a:t>
            </a:r>
            <a:endParaRPr/>
          </a:p>
          <a:p>
            <a:pPr indent="-355600" lvl="0" marL="457200" rtl="0" algn="l">
              <a:lnSpc>
                <a:spcPct val="80000"/>
              </a:lnSpc>
              <a:spcBef>
                <a:spcPts val="1280"/>
              </a:spcBef>
              <a:spcAft>
                <a:spcPts val="0"/>
              </a:spcAft>
              <a:buSzPts val="2000"/>
              <a:buChar char="▶"/>
            </a:pPr>
            <a:r>
              <a:rPr lang="en-US"/>
              <a:t>If you submit an inappropriate quote, it will be reported.</a:t>
            </a:r>
            <a:endParaRPr/>
          </a:p>
          <a:p>
            <a:pPr indent="-355600" lvl="0" marL="457200" rtl="0" algn="l">
              <a:lnSpc>
                <a:spcPct val="80000"/>
              </a:lnSpc>
              <a:spcBef>
                <a:spcPts val="1280"/>
              </a:spcBef>
              <a:spcAft>
                <a:spcPts val="0"/>
              </a:spcAft>
              <a:buSzPts val="2000"/>
              <a:buFont typeface="Century Gothic"/>
              <a:buChar char="▶"/>
            </a:pPr>
            <a:r>
              <a:rPr lang="en-US"/>
              <a:t>All quotes must be limited to 64 characters/spaces total. </a:t>
            </a:r>
            <a:endParaRPr/>
          </a:p>
          <a:p>
            <a:pPr indent="0" lvl="0" marL="457200" rtl="0" algn="l">
              <a:lnSpc>
                <a:spcPct val="80000"/>
              </a:lnSpc>
              <a:spcBef>
                <a:spcPts val="1280"/>
              </a:spcBef>
              <a:spcAft>
                <a:spcPts val="0"/>
              </a:spcAft>
              <a:buNone/>
            </a:pPr>
            <a:r>
              <a:rPr lang="en-US"/>
              <a:t>Yes, spaces between words count and need to be included.</a:t>
            </a:r>
            <a:endParaRPr/>
          </a:p>
          <a:p>
            <a:pPr indent="-355600" lvl="0" marL="457200" rtl="0" algn="l">
              <a:lnSpc>
                <a:spcPct val="80000"/>
              </a:lnSpc>
              <a:spcBef>
                <a:spcPts val="1280"/>
              </a:spcBef>
              <a:spcAft>
                <a:spcPts val="0"/>
              </a:spcAft>
              <a:buSzPts val="2000"/>
              <a:buFont typeface="Century Gothic"/>
              <a:buChar char="▶"/>
            </a:pPr>
            <a:r>
              <a:rPr b="1" lang="en-US"/>
              <a:t>NO profanity.  NO acronyms.  NO gang-affiliated words or phrases.  NO drug or alcohol references. </a:t>
            </a:r>
            <a:endParaRPr/>
          </a:p>
          <a:p>
            <a:pPr indent="-355600" lvl="0" marL="457200" rtl="0" algn="l">
              <a:lnSpc>
                <a:spcPct val="80000"/>
              </a:lnSpc>
              <a:spcBef>
                <a:spcPts val="1280"/>
              </a:spcBef>
              <a:spcAft>
                <a:spcPts val="0"/>
              </a:spcAft>
              <a:buSzPts val="2000"/>
              <a:buFont typeface="Century Gothic"/>
              <a:buChar char="▶"/>
            </a:pPr>
            <a:r>
              <a:rPr b="1" lang="en-US"/>
              <a:t>NO derogatory comments  about other students or staff members.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940"/>
              </a:spcBef>
              <a:spcAft>
                <a:spcPts val="0"/>
              </a:spcAft>
              <a:buSzPts val="1360"/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3"/>
          <p:cNvSpPr txBox="1"/>
          <p:nvPr>
            <p:ph type="title"/>
          </p:nvPr>
        </p:nvSpPr>
        <p:spPr>
          <a:xfrm>
            <a:off x="684213" y="685800"/>
            <a:ext cx="10058400" cy="12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1" lang="en-US" sz="4400"/>
              <a:t>SENIOR IDs</a:t>
            </a:r>
            <a:endParaRPr/>
          </a:p>
        </p:txBody>
      </p:sp>
      <p:sp>
        <p:nvSpPr>
          <p:cNvPr id="227" name="Google Shape;227;p33"/>
          <p:cNvSpPr txBox="1"/>
          <p:nvPr>
            <p:ph idx="1" type="body"/>
          </p:nvPr>
        </p:nvSpPr>
        <p:spPr>
          <a:xfrm>
            <a:off x="626438" y="1618664"/>
            <a:ext cx="11339400" cy="406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20"/>
              <a:buChar char="▶"/>
            </a:pPr>
            <a:r>
              <a:rPr lang="en-US" sz="3400"/>
              <a:t>Senior IDS will be available for pick up on friday when you hand in your senior quote slip </a:t>
            </a:r>
            <a:endParaRPr sz="34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/>
          </a:p>
          <a:p>
            <a:pPr indent="-32893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400"/>
              <a:buChar char="▶"/>
            </a:pPr>
            <a:r>
              <a:rPr lang="en-US" sz="3400"/>
              <a:t>You’ll only have a senior ID if you took your senior portrait already</a:t>
            </a:r>
            <a:endParaRPr sz="3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4"/>
          <p:cNvSpPr txBox="1"/>
          <p:nvPr>
            <p:ph type="title"/>
          </p:nvPr>
        </p:nvSpPr>
        <p:spPr>
          <a:xfrm>
            <a:off x="675963" y="685800"/>
            <a:ext cx="10058400" cy="12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1" lang="en-US" sz="4400"/>
              <a:t>SENIOR </a:t>
            </a:r>
            <a:r>
              <a:rPr b="1" lang="en-US" sz="4400"/>
              <a:t>PANORAMIC</a:t>
            </a:r>
            <a:r>
              <a:rPr b="1" lang="en-US" sz="4400"/>
              <a:t> </a:t>
            </a:r>
            <a:endParaRPr/>
          </a:p>
        </p:txBody>
      </p:sp>
      <p:sp>
        <p:nvSpPr>
          <p:cNvPr id="233" name="Google Shape;233;p34"/>
          <p:cNvSpPr txBox="1"/>
          <p:nvPr>
            <p:ph idx="1" type="body"/>
          </p:nvPr>
        </p:nvSpPr>
        <p:spPr>
          <a:xfrm>
            <a:off x="626438" y="1618664"/>
            <a:ext cx="11339400" cy="406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2893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400"/>
              <a:buChar char="▶"/>
            </a:pPr>
            <a:r>
              <a:rPr lang="en-US" sz="3400"/>
              <a:t>Senior panoramic picture will be on Friday, February 7th in the gym.</a:t>
            </a:r>
            <a:endParaRPr sz="34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/>
          </a:p>
          <a:p>
            <a:pPr indent="-32893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400"/>
              <a:buChar char="▶"/>
            </a:pPr>
            <a:r>
              <a:rPr lang="en-US" sz="3400"/>
              <a:t> Time TBA</a:t>
            </a:r>
            <a:endParaRPr sz="3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5"/>
          <p:cNvSpPr txBox="1"/>
          <p:nvPr>
            <p:ph type="title"/>
          </p:nvPr>
        </p:nvSpPr>
        <p:spPr>
          <a:xfrm>
            <a:off x="626438" y="677550"/>
            <a:ext cx="10058400" cy="12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1" lang="en-US" sz="4400"/>
              <a:t>SUPERLATIVE PHOTOS</a:t>
            </a:r>
            <a:endParaRPr/>
          </a:p>
        </p:txBody>
      </p:sp>
      <p:sp>
        <p:nvSpPr>
          <p:cNvPr id="239" name="Google Shape;239;p35"/>
          <p:cNvSpPr txBox="1"/>
          <p:nvPr>
            <p:ph idx="1" type="body"/>
          </p:nvPr>
        </p:nvSpPr>
        <p:spPr>
          <a:xfrm>
            <a:off x="626438" y="1618664"/>
            <a:ext cx="11339400" cy="406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</a:rPr>
              <a:t>There will be 3 separate days to take pictures of the superlative winners during 4th period </a:t>
            </a:r>
            <a:r>
              <a:rPr b="1" lang="en-US" sz="3600">
                <a:solidFill>
                  <a:schemeClr val="lt1"/>
                </a:solidFill>
              </a:rPr>
              <a:t>only</a:t>
            </a:r>
            <a:r>
              <a:rPr b="1" lang="en-US" sz="2800">
                <a:solidFill>
                  <a:schemeClr val="lt1"/>
                </a:solidFill>
              </a:rPr>
              <a:t> in Ms. Hicks room 1-234</a:t>
            </a:r>
            <a:endParaRPr b="1" sz="2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</a:rPr>
              <a:t>The days are February 6th, 11th, and 13th.</a:t>
            </a:r>
            <a:endParaRPr sz="3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entury Gothic"/>
              <a:buNone/>
            </a:pPr>
            <a:r>
              <a:rPr b="1" lang="en-US" sz="5400" u="sng"/>
              <a:t>SENIOR CLASS SPONSORS</a:t>
            </a:r>
            <a:endParaRPr b="1" sz="5400" u="sng"/>
          </a:p>
        </p:txBody>
      </p:sp>
      <p:sp>
        <p:nvSpPr>
          <p:cNvPr id="130" name="Google Shape;130;p18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▶"/>
            </a:pPr>
            <a:r>
              <a:rPr lang="en-US" sz="4000">
                <a:solidFill>
                  <a:schemeClr val="lt1"/>
                </a:solidFill>
              </a:rPr>
              <a:t>Ms. Parks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3200"/>
              <a:buChar char="▶"/>
            </a:pPr>
            <a:r>
              <a:rPr lang="en-US" sz="4000" u="sng">
                <a:solidFill>
                  <a:schemeClr val="hlink"/>
                </a:solidFill>
                <a:hlinkClick r:id="rId3"/>
              </a:rPr>
              <a:t>parksk@pcsb.org</a:t>
            </a:r>
            <a:endParaRPr sz="4000">
              <a:solidFill>
                <a:schemeClr val="lt1"/>
              </a:solidFill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3200"/>
              <a:buChar char="▶"/>
            </a:pPr>
            <a:r>
              <a:rPr lang="en-US" sz="4000">
                <a:solidFill>
                  <a:schemeClr val="lt1"/>
                </a:solidFill>
              </a:rPr>
              <a:t>Rm – 2-110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31" name="Google Shape;131;p18"/>
          <p:cNvSpPr txBox="1"/>
          <p:nvPr>
            <p:ph idx="2" type="body"/>
          </p:nvPr>
        </p:nvSpPr>
        <p:spPr>
          <a:xfrm>
            <a:off x="5808133" y="844825"/>
            <a:ext cx="5098406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▶"/>
            </a:pPr>
            <a:r>
              <a:rPr lang="en-US" sz="4000">
                <a:solidFill>
                  <a:schemeClr val="lt1"/>
                </a:solidFill>
              </a:rPr>
              <a:t>Mrs. Kessler</a:t>
            </a:r>
            <a:endParaRPr sz="4000">
              <a:solidFill>
                <a:schemeClr val="lt1"/>
              </a:solidFill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3200"/>
              <a:buChar char="▶"/>
            </a:pPr>
            <a:r>
              <a:rPr lang="en-US" sz="4000" u="sng">
                <a:solidFill>
                  <a:schemeClr val="hlink"/>
                </a:solidFill>
                <a:hlinkClick r:id="rId4"/>
              </a:rPr>
              <a:t>kesslerp@pcsb.org</a:t>
            </a:r>
            <a:endParaRPr sz="4000">
              <a:solidFill>
                <a:schemeClr val="lt1"/>
              </a:solidFill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3200"/>
              <a:buChar char="▶"/>
            </a:pPr>
            <a:r>
              <a:rPr lang="en-US" sz="4000">
                <a:solidFill>
                  <a:schemeClr val="lt1"/>
                </a:solidFill>
              </a:rPr>
              <a:t>Rm – 2-106</a:t>
            </a:r>
            <a:endParaRPr sz="4000">
              <a:solidFill>
                <a:schemeClr val="lt1"/>
              </a:solidFill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6"/>
          <p:cNvSpPr txBox="1"/>
          <p:nvPr>
            <p:ph type="title"/>
          </p:nvPr>
        </p:nvSpPr>
        <p:spPr>
          <a:xfrm>
            <a:off x="1319662" y="1021182"/>
            <a:ext cx="8534400" cy="150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</a:pPr>
            <a:r>
              <a:rPr b="1" lang="en-US" sz="4800"/>
              <a:t>QUESTIONS?</a:t>
            </a:r>
            <a:endParaRPr b="1" sz="4800"/>
          </a:p>
        </p:txBody>
      </p:sp>
      <p:sp>
        <p:nvSpPr>
          <p:cNvPr id="245" name="Google Shape;245;p36"/>
          <p:cNvSpPr txBox="1"/>
          <p:nvPr>
            <p:ph idx="1" type="body"/>
          </p:nvPr>
        </p:nvSpPr>
        <p:spPr>
          <a:xfrm>
            <a:off x="964812" y="2388100"/>
            <a:ext cx="8534400" cy="361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▶"/>
            </a:pPr>
            <a:r>
              <a:rPr lang="en-US" sz="3600"/>
              <a:t>Please come see Ms. Hicks’ before school, during lunch, or after school.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sz="3600"/>
          </a:p>
          <a:p>
            <a:pPr indent="-285750" lvl="0" marL="285750" rtl="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SzPts val="2880"/>
              <a:buChar char="▶"/>
            </a:pPr>
            <a:r>
              <a:rPr lang="en-US" sz="3600"/>
              <a:t>Email: hickska@pcsb.org</a:t>
            </a:r>
            <a:endParaRPr sz="3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7"/>
          <p:cNvSpPr txBox="1"/>
          <p:nvPr>
            <p:ph type="title"/>
          </p:nvPr>
        </p:nvSpPr>
        <p:spPr>
          <a:xfrm>
            <a:off x="749438" y="1446600"/>
            <a:ext cx="10058400" cy="2743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/>
              <a:t>SENIOR SUPERLATIVES!</a:t>
            </a:r>
            <a:endParaRPr b="1" sz="6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8"/>
          <p:cNvSpPr txBox="1"/>
          <p:nvPr>
            <p:ph idx="1" type="body"/>
          </p:nvPr>
        </p:nvSpPr>
        <p:spPr>
          <a:xfrm>
            <a:off x="367800" y="1794375"/>
            <a:ext cx="11737800" cy="3615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FFFFFF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Best Dressed</a:t>
            </a:r>
            <a:r>
              <a:rPr b="1" lang="en-US" sz="3000">
                <a:solidFill>
                  <a:schemeClr val="lt1"/>
                </a:solidFill>
              </a:rPr>
              <a:t>: Khaishef Edwards + Leonela Gonzalez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Senior Snack</a:t>
            </a:r>
            <a:r>
              <a:rPr b="1" lang="en-US" sz="3000">
                <a:solidFill>
                  <a:schemeClr val="lt1"/>
                </a:solidFill>
              </a:rPr>
              <a:t>: Carlos Franklin + Brielle Bender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Beauty&amp;Brains</a:t>
            </a:r>
            <a:r>
              <a:rPr b="1" lang="en-US" sz="3000">
                <a:solidFill>
                  <a:schemeClr val="lt1"/>
                </a:solidFill>
              </a:rPr>
              <a:t>: Teo Couedelo + Katerina Nasto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Most Changed</a:t>
            </a:r>
            <a:r>
              <a:rPr b="1" lang="en-US" sz="3000">
                <a:solidFill>
                  <a:schemeClr val="lt1"/>
                </a:solidFill>
              </a:rPr>
              <a:t>: John Ozack + Amaziah Gilbert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Best Couple that Never Dated</a:t>
            </a:r>
            <a:r>
              <a:rPr b="1" lang="en-US" sz="3000">
                <a:solidFill>
                  <a:srgbClr val="FFFFFF"/>
                </a:solidFill>
              </a:rPr>
              <a:t>: Skylar McPherson + Madison Geary</a:t>
            </a:r>
            <a:endParaRPr b="1" sz="3000">
              <a:solidFill>
                <a:srgbClr val="FFFF00"/>
              </a:solidFill>
            </a:endParaRPr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9"/>
          <p:cNvSpPr txBox="1"/>
          <p:nvPr>
            <p:ph idx="1" type="body"/>
          </p:nvPr>
        </p:nvSpPr>
        <p:spPr>
          <a:xfrm>
            <a:off x="580950" y="2208475"/>
            <a:ext cx="11524800" cy="34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Most likely to be Famous</a:t>
            </a:r>
            <a:r>
              <a:rPr b="1" lang="en-US" sz="3000">
                <a:solidFill>
                  <a:schemeClr val="lt1"/>
                </a:solidFill>
              </a:rPr>
              <a:t>: Skylar McPherson + Sam Lopez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Bromance</a:t>
            </a:r>
            <a:r>
              <a:rPr b="1" lang="en-US" sz="3000">
                <a:solidFill>
                  <a:schemeClr val="lt1"/>
                </a:solidFill>
              </a:rPr>
              <a:t>: Zuri McClary + Jayden Hayes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Sismance</a:t>
            </a:r>
            <a:r>
              <a:rPr b="1" lang="en-US" sz="3000">
                <a:solidFill>
                  <a:schemeClr val="lt1"/>
                </a:solidFill>
              </a:rPr>
              <a:t>: Angelica Alvarez + Melissa Pena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Worst</a:t>
            </a:r>
            <a:r>
              <a:rPr b="1" lang="en-US" sz="3000">
                <a:solidFill>
                  <a:schemeClr val="lt1"/>
                </a:solidFill>
              </a:rPr>
              <a:t> </a:t>
            </a:r>
            <a:r>
              <a:rPr b="1" lang="en-US" sz="3000">
                <a:solidFill>
                  <a:srgbClr val="FFFF00"/>
                </a:solidFill>
              </a:rPr>
              <a:t>Driver</a:t>
            </a:r>
            <a:r>
              <a:rPr b="1" lang="en-US" sz="3000">
                <a:solidFill>
                  <a:schemeClr val="lt1"/>
                </a:solidFill>
              </a:rPr>
              <a:t>: Justin Driver + Rachel Silverboard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Power Couple</a:t>
            </a:r>
            <a:r>
              <a:rPr b="1" lang="en-US" sz="3000">
                <a:solidFill>
                  <a:schemeClr val="lt1"/>
                </a:solidFill>
              </a:rPr>
              <a:t>: Riley Rawe + Brianna James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Worst Case of Senioritis</a:t>
            </a:r>
            <a:r>
              <a:rPr b="1" lang="en-US" sz="3000">
                <a:solidFill>
                  <a:schemeClr val="lt1"/>
                </a:solidFill>
              </a:rPr>
              <a:t>: Eli Chihani + Pulonga Maafu</a:t>
            </a:r>
            <a:endParaRPr b="1" sz="30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0"/>
          <p:cNvSpPr txBox="1"/>
          <p:nvPr>
            <p:ph idx="1" type="body"/>
          </p:nvPr>
        </p:nvSpPr>
        <p:spPr>
          <a:xfrm>
            <a:off x="454200" y="2109575"/>
            <a:ext cx="11737800" cy="3615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2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Most Athletic</a:t>
            </a:r>
            <a:r>
              <a:rPr b="1" lang="en-US" sz="3000">
                <a:solidFill>
                  <a:srgbClr val="FFFFFF"/>
                </a:solidFill>
              </a:rPr>
              <a:t>: Quavon Matthews + Julia Violante</a:t>
            </a:r>
            <a:endParaRPr b="1" sz="3000">
              <a:solidFill>
                <a:schemeClr val="accent2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Biggest Flirt:</a:t>
            </a:r>
            <a:r>
              <a:rPr b="1" lang="en-US" sz="3000">
                <a:solidFill>
                  <a:srgbClr val="FFFFFF"/>
                </a:solidFill>
              </a:rPr>
              <a:t> Dee Jean-Pierre + Lucy Cantrell</a:t>
            </a:r>
            <a:endParaRPr b="1" sz="3000">
              <a:solidFill>
                <a:srgbClr val="FFFFFF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Best Smile</a:t>
            </a:r>
            <a:r>
              <a:rPr b="1" lang="en-US" sz="3000">
                <a:solidFill>
                  <a:srgbClr val="FFFFFF"/>
                </a:solidFill>
              </a:rPr>
              <a:t>: Dorantaye Merrill + Janiyah Jones</a:t>
            </a:r>
            <a:endParaRPr b="1" sz="3000">
              <a:solidFill>
                <a:srgbClr val="FFFFFF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Class Clown</a:t>
            </a:r>
            <a:r>
              <a:rPr b="1" lang="en-US" sz="3000">
                <a:solidFill>
                  <a:srgbClr val="FFFFFF"/>
                </a:solidFill>
              </a:rPr>
              <a:t>: Jayden Hayes + Hailey Winder</a:t>
            </a:r>
            <a:endParaRPr b="1" sz="3000">
              <a:solidFill>
                <a:srgbClr val="FFFF00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Most Likely to be LATE Graduation</a:t>
            </a:r>
            <a:r>
              <a:rPr b="1" lang="en-US" sz="3000">
                <a:solidFill>
                  <a:srgbClr val="FFFFFF"/>
                </a:solidFill>
              </a:rPr>
              <a:t>: Corey Robinson + Riley Moore</a:t>
            </a:r>
            <a:endParaRPr b="1" sz="3000">
              <a:solidFill>
                <a:srgbClr val="FFFF00"/>
              </a:solidFill>
            </a:endParaRPr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1"/>
          <p:cNvSpPr txBox="1"/>
          <p:nvPr>
            <p:ph idx="1" type="body"/>
          </p:nvPr>
        </p:nvSpPr>
        <p:spPr>
          <a:xfrm>
            <a:off x="461400" y="2165000"/>
            <a:ext cx="11524800" cy="34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Most Unforgettable</a:t>
            </a:r>
            <a:r>
              <a:rPr b="1" lang="en-US" sz="3000">
                <a:solidFill>
                  <a:schemeClr val="lt1"/>
                </a:solidFill>
              </a:rPr>
              <a:t>: Jayion McCluster + Ashanti Crawford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Most Likely to be President:</a:t>
            </a:r>
            <a:r>
              <a:rPr b="1" lang="en-US" sz="3000">
                <a:solidFill>
                  <a:schemeClr val="lt1"/>
                </a:solidFill>
              </a:rPr>
              <a:t> Josh Mott + Elena Villamagna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Best Laugh</a:t>
            </a:r>
            <a:r>
              <a:rPr b="1" lang="en-US" sz="3000">
                <a:solidFill>
                  <a:schemeClr val="lt1"/>
                </a:solidFill>
              </a:rPr>
              <a:t>: Zachary Dermody + Kylah Faye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Social Butterfly</a:t>
            </a:r>
            <a:r>
              <a:rPr b="1" lang="en-US" sz="3000">
                <a:solidFill>
                  <a:schemeClr val="lt1"/>
                </a:solidFill>
              </a:rPr>
              <a:t>: Kamari Battle + Maria Olivera</a:t>
            </a:r>
            <a:endParaRPr b="1"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b="1" lang="en-US" sz="3000">
                <a:solidFill>
                  <a:srgbClr val="FFFF00"/>
                </a:solidFill>
              </a:rPr>
              <a:t>Most Likely to be Successful</a:t>
            </a:r>
            <a:r>
              <a:rPr b="1" lang="en-US" sz="3000">
                <a:solidFill>
                  <a:srgbClr val="FFFFFF"/>
                </a:solidFill>
              </a:rPr>
              <a:t>: Jacob Harrison + Besarba Myrtaj</a:t>
            </a:r>
            <a:endParaRPr b="1" sz="30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2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</a:pPr>
            <a:r>
              <a:rPr b="1" lang="en-US" sz="4800"/>
              <a:t>TO PAY FOR FEES PLEASE VISIT ONE OF THE TABLES</a:t>
            </a:r>
            <a:endParaRPr b="1" sz="4800"/>
          </a:p>
        </p:txBody>
      </p:sp>
      <p:sp>
        <p:nvSpPr>
          <p:cNvPr id="276" name="Google Shape;276;p42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2800">
                <a:solidFill>
                  <a:schemeClr val="lt1"/>
                </a:solidFill>
              </a:rPr>
              <a:t>THANK YOU FOR YOUR ATTENTION! </a:t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684212" y="4593348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entury Gothic"/>
              <a:buNone/>
            </a:pPr>
            <a:r>
              <a:rPr b="1" lang="en-US" sz="6000" u="sng"/>
              <a:t>GRADUATION FEES</a:t>
            </a:r>
            <a:endParaRPr b="1" sz="6000" u="sng"/>
          </a:p>
        </p:txBody>
      </p:sp>
      <p:sp>
        <p:nvSpPr>
          <p:cNvPr id="137" name="Google Shape;137;p19"/>
          <p:cNvSpPr txBox="1"/>
          <p:nvPr>
            <p:ph idx="1" type="body"/>
          </p:nvPr>
        </p:nvSpPr>
        <p:spPr>
          <a:xfrm>
            <a:off x="684212" y="685800"/>
            <a:ext cx="8534400" cy="4389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  <a:buChar char="▶"/>
            </a:pPr>
            <a:r>
              <a:rPr lang="en-US" sz="3200">
                <a:solidFill>
                  <a:schemeClr val="lt1"/>
                </a:solidFill>
              </a:rPr>
              <a:t>Graduation Fees - $90 due </a:t>
            </a:r>
            <a:r>
              <a:rPr b="1" lang="en-US" sz="3200">
                <a:solidFill>
                  <a:srgbClr val="FFFF00"/>
                </a:solidFill>
              </a:rPr>
              <a:t>April 1st</a:t>
            </a:r>
            <a:endParaRPr b="1" sz="3200">
              <a:solidFill>
                <a:srgbClr val="FFFF00"/>
              </a:solidFill>
            </a:endParaRPr>
          </a:p>
          <a:p>
            <a:pPr indent="-285750" lvl="0" marL="285750" rtl="0" algn="l">
              <a:lnSpc>
                <a:spcPct val="90000"/>
              </a:lnSpc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>
                <a:solidFill>
                  <a:schemeClr val="lt1"/>
                </a:solidFill>
              </a:rPr>
              <a:t>Payments accepted via cash or check made out to Largo High with student name and “graduation fees” written in the memo.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>
                <a:solidFill>
                  <a:schemeClr val="lt1"/>
                </a:solidFill>
              </a:rPr>
              <a:t>Pay Monday – Friday during lunch and before school ONLY!!</a:t>
            </a:r>
            <a:endParaRPr sz="3200">
              <a:solidFill>
                <a:schemeClr val="lt1"/>
              </a:solidFill>
            </a:endParaRPr>
          </a:p>
          <a:p>
            <a:pPr indent="-1841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</a:pPr>
            <a:r>
              <a:rPr b="1" lang="en-US" sz="4800"/>
              <a:t>GRADUATION</a:t>
            </a:r>
            <a:endParaRPr b="1" sz="4800"/>
          </a:p>
        </p:txBody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1785224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rPr b="1" lang="en-US" sz="3600">
                <a:solidFill>
                  <a:srgbClr val="FFFF00"/>
                </a:solidFill>
              </a:rPr>
              <a:t>Largo High School’s</a:t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SzPts val="2880"/>
              <a:buNone/>
            </a:pPr>
            <a:r>
              <a:rPr b="1" lang="en-US" sz="3600">
                <a:solidFill>
                  <a:srgbClr val="FFFF00"/>
                </a:solidFill>
              </a:rPr>
              <a:t>2020 Graduation Ceremony</a:t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SzPts val="2880"/>
              <a:buNone/>
            </a:pPr>
            <a:r>
              <a:rPr b="1" lang="en-US" sz="3600">
                <a:solidFill>
                  <a:srgbClr val="FFFF00"/>
                </a:solidFill>
              </a:rPr>
              <a:t>Saturday, May  23</a:t>
            </a:r>
            <a:r>
              <a:rPr b="1" baseline="30000" lang="en-US" sz="3600">
                <a:solidFill>
                  <a:srgbClr val="FFFF00"/>
                </a:solidFill>
              </a:rPr>
              <a:t>rd</a:t>
            </a:r>
            <a:r>
              <a:rPr b="1" lang="en-US" sz="3600">
                <a:solidFill>
                  <a:srgbClr val="FFFF00"/>
                </a:solidFill>
              </a:rPr>
              <a:t>, 2019</a:t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SzPts val="2880"/>
              <a:buNone/>
            </a:pPr>
            <a:r>
              <a:rPr b="1" lang="en-US" sz="3600">
                <a:solidFill>
                  <a:srgbClr val="FFFF00"/>
                </a:solidFill>
              </a:rPr>
              <a:t>Tropicana Field</a:t>
            </a:r>
            <a:endParaRPr>
              <a:solidFill>
                <a:srgbClr val="FFFF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SzPts val="2880"/>
              <a:buNone/>
            </a:pPr>
            <a:r>
              <a:rPr b="1" lang="en-US" sz="3600">
                <a:solidFill>
                  <a:srgbClr val="FFFF00"/>
                </a:solidFill>
              </a:rPr>
              <a:t>4:15 pm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44" name="Google Shape;144;p20"/>
          <p:cNvSpPr txBox="1"/>
          <p:nvPr>
            <p:ph idx="4294967295" type="body"/>
          </p:nvPr>
        </p:nvSpPr>
        <p:spPr>
          <a:xfrm>
            <a:off x="7258050" y="685800"/>
            <a:ext cx="4933950" cy="3614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-1841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pic>
        <p:nvPicPr>
          <p:cNvPr id="145" name="Google Shape;14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56816" y="4300538"/>
            <a:ext cx="3619569" cy="2449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entury Gothic"/>
              <a:buNone/>
            </a:pPr>
            <a:r>
              <a:rPr b="1" lang="en-US" sz="5400" u="sng"/>
              <a:t>REMIND &amp; SOCIAL MEDIA</a:t>
            </a:r>
            <a:endParaRPr b="1" sz="5400" u="sng"/>
          </a:p>
        </p:txBody>
      </p:sp>
      <p:pic>
        <p:nvPicPr>
          <p:cNvPr id="151" name="Google Shape;151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0904" y="972857"/>
            <a:ext cx="4622983" cy="3514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1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Char char="▶"/>
            </a:pPr>
            <a:r>
              <a:rPr lang="en-US" sz="3200">
                <a:solidFill>
                  <a:schemeClr val="lt1"/>
                </a:solidFill>
              </a:rPr>
              <a:t>Follow your senior council for updates…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b="1" lang="en-US" sz="2800">
                <a:solidFill>
                  <a:schemeClr val="lt1"/>
                </a:solidFill>
              </a:rPr>
              <a:t>Instagram</a:t>
            </a:r>
            <a:r>
              <a:rPr lang="en-US" sz="2800">
                <a:solidFill>
                  <a:schemeClr val="lt1"/>
                </a:solidFill>
              </a:rPr>
              <a:t>: Largo2020</a:t>
            </a:r>
            <a:endParaRPr sz="2800">
              <a:solidFill>
                <a:schemeClr val="lt1"/>
              </a:solidFill>
            </a:endParaRPr>
          </a:p>
          <a:p>
            <a:pPr indent="-321310" lvl="1" marL="742950" rtl="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ts val="2800"/>
              <a:buChar char="▶"/>
            </a:pPr>
            <a:r>
              <a:rPr b="1" lang="en-US" sz="2800">
                <a:solidFill>
                  <a:schemeClr val="lt1"/>
                </a:solidFill>
              </a:rPr>
              <a:t>Remind</a:t>
            </a:r>
            <a:r>
              <a:rPr lang="en-US" sz="2800">
                <a:solidFill>
                  <a:schemeClr val="lt1"/>
                </a:solidFill>
              </a:rPr>
              <a:t>: @b6bh2d</a:t>
            </a:r>
            <a:endParaRPr sz="28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53" name="Google Shape;153;p21"/>
          <p:cNvSpPr/>
          <p:nvPr/>
        </p:nvSpPr>
        <p:spPr>
          <a:xfrm>
            <a:off x="2085025" y="3524375"/>
            <a:ext cx="1662900" cy="336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1"/>
          <p:cNvSpPr txBox="1"/>
          <p:nvPr/>
        </p:nvSpPr>
        <p:spPr>
          <a:xfrm>
            <a:off x="2014375" y="3459125"/>
            <a:ext cx="18042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Century Gothic"/>
                <a:ea typeface="Century Gothic"/>
                <a:cs typeface="Century Gothic"/>
                <a:sym typeface="Century Gothic"/>
              </a:rPr>
              <a:t>@b6bh2d</a:t>
            </a:r>
            <a:endParaRPr b="1" sz="2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b="1" lang="en-US"/>
              <a:t>GRAD BASH – FRIDAY, 4/03/20</a:t>
            </a:r>
            <a:endParaRPr b="1"/>
          </a:p>
        </p:txBody>
      </p:sp>
      <p:sp>
        <p:nvSpPr>
          <p:cNvPr id="160" name="Google Shape;160;p22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5433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▶"/>
            </a:pPr>
            <a:r>
              <a:rPr lang="en-US" sz="3000">
                <a:solidFill>
                  <a:schemeClr val="lt1"/>
                </a:solidFill>
              </a:rPr>
              <a:t>Grad Bash tickets are still on sale!!!</a:t>
            </a:r>
            <a:endParaRPr sz="3000">
              <a:solidFill>
                <a:schemeClr val="lt1"/>
              </a:solidFill>
            </a:endParaRPr>
          </a:p>
          <a:p>
            <a:pPr indent="-354330" lvl="0" marL="28575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3000"/>
              <a:buChar char="▶"/>
            </a:pPr>
            <a:r>
              <a:rPr lang="en-US" sz="3000">
                <a:solidFill>
                  <a:schemeClr val="lt1"/>
                </a:solidFill>
              </a:rPr>
              <a:t>First come first serve basis</a:t>
            </a:r>
            <a:endParaRPr sz="3000"/>
          </a:p>
          <a:p>
            <a:pPr indent="-354330" lvl="0" marL="28575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3000"/>
              <a:buChar char="▶"/>
            </a:pPr>
            <a:r>
              <a:rPr lang="en-US" sz="3000">
                <a:solidFill>
                  <a:schemeClr val="lt1"/>
                </a:solidFill>
              </a:rPr>
              <a:t>Must have fees and permission slip</a:t>
            </a:r>
            <a:endParaRPr sz="3000">
              <a:solidFill>
                <a:schemeClr val="lt1"/>
              </a:solidFill>
            </a:endParaRPr>
          </a:p>
          <a:p>
            <a:pPr indent="-354330" lvl="0" marL="28575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3000"/>
              <a:buChar char="▶"/>
            </a:pPr>
            <a:r>
              <a:rPr lang="en-US" sz="3000">
                <a:solidFill>
                  <a:schemeClr val="lt1"/>
                </a:solidFill>
              </a:rPr>
              <a:t>Cost is $135</a:t>
            </a:r>
            <a:endParaRPr sz="3000">
              <a:solidFill>
                <a:schemeClr val="lt1"/>
              </a:solidFill>
            </a:endParaRPr>
          </a:p>
          <a:p>
            <a:pPr indent="-354330" lvl="0" marL="28575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lt1"/>
              </a:buClr>
              <a:buSzPts val="3000"/>
              <a:buChar char="▶"/>
            </a:pPr>
            <a:r>
              <a:rPr lang="en-US" sz="3000">
                <a:solidFill>
                  <a:schemeClr val="lt1"/>
                </a:solidFill>
              </a:rPr>
              <a:t>Pay in room 2-110</a:t>
            </a:r>
            <a:endParaRPr sz="3000">
              <a:solidFill>
                <a:schemeClr val="lt1"/>
              </a:solidFill>
            </a:endParaRPr>
          </a:p>
          <a:p>
            <a:pPr indent="-354330" lvl="0" marL="28575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3000"/>
              <a:buChar char="▶"/>
            </a:pPr>
            <a:r>
              <a:rPr lang="en-US" sz="3000">
                <a:solidFill>
                  <a:schemeClr val="lt1"/>
                </a:solidFill>
              </a:rPr>
              <a:t>Final date to pay is February 14th!!!</a:t>
            </a:r>
            <a:endParaRPr sz="3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/>
          <p:nvPr>
            <p:ph type="title"/>
          </p:nvPr>
        </p:nvSpPr>
        <p:spPr>
          <a:xfrm>
            <a:off x="684188" y="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1" lang="en-US" u="sng"/>
              <a:t>SENIOR COOKOUT &amp; OLYMPICS:</a:t>
            </a:r>
            <a:r>
              <a:rPr b="1" lang="en-US"/>
              <a:t> THURSDAY, MARCH 12</a:t>
            </a:r>
            <a:r>
              <a:rPr b="1" baseline="30000" lang="en-US"/>
              <a:t>TH</a:t>
            </a:r>
            <a:endParaRPr b="1" u="sng"/>
          </a:p>
        </p:txBody>
      </p:sp>
      <p:sp>
        <p:nvSpPr>
          <p:cNvPr id="166" name="Google Shape;166;p23"/>
          <p:cNvSpPr txBox="1"/>
          <p:nvPr>
            <p:ph idx="1" type="body"/>
          </p:nvPr>
        </p:nvSpPr>
        <p:spPr>
          <a:xfrm>
            <a:off x="684200" y="2571750"/>
            <a:ext cx="8920200" cy="368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556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oto Sans Symbols"/>
              <a:buChar char="➢"/>
            </a:pPr>
            <a:r>
              <a:rPr b="1" lang="en-US" sz="2200">
                <a:solidFill>
                  <a:schemeClr val="lt1"/>
                </a:solidFill>
              </a:rPr>
              <a:t>During 7</a:t>
            </a:r>
            <a:r>
              <a:rPr b="1" baseline="30000" lang="en-US" sz="2200">
                <a:solidFill>
                  <a:schemeClr val="lt1"/>
                </a:solidFill>
              </a:rPr>
              <a:t>th</a:t>
            </a:r>
            <a:r>
              <a:rPr b="1" lang="en-US" sz="2200">
                <a:solidFill>
                  <a:schemeClr val="lt1"/>
                </a:solidFill>
              </a:rPr>
              <a:t> period @ the Football Field (ONLY)</a:t>
            </a:r>
            <a:endParaRPr sz="2200"/>
          </a:p>
          <a:p>
            <a:pPr indent="-398018" lvl="1" marL="800100" rtl="0" algn="l">
              <a:lnSpc>
                <a:spcPct val="90000"/>
              </a:lnSpc>
              <a:spcBef>
                <a:spcPts val="933"/>
              </a:spcBef>
              <a:spcAft>
                <a:spcPts val="0"/>
              </a:spcAft>
              <a:buSzPts val="2200"/>
              <a:buFont typeface="Noto Sans Symbols"/>
              <a:buChar char="➢"/>
            </a:pPr>
            <a:r>
              <a:rPr b="1" lang="en-US" sz="2200">
                <a:solidFill>
                  <a:schemeClr val="lt1"/>
                </a:solidFill>
              </a:rPr>
              <a:t>Wait for the all call to be dismissed</a:t>
            </a:r>
            <a:endParaRPr sz="2200"/>
          </a:p>
          <a:p>
            <a:pPr indent="-355600" lvl="0" marL="342900" rtl="0" algn="l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SzPts val="2200"/>
              <a:buFont typeface="Noto Sans Symbols"/>
              <a:buChar char="➢"/>
            </a:pPr>
            <a:r>
              <a:rPr b="1" lang="en-US" sz="2200">
                <a:solidFill>
                  <a:schemeClr val="lt1"/>
                </a:solidFill>
              </a:rPr>
              <a:t>During lunch get a WRISTBAND: won’t be allowed in without one</a:t>
            </a:r>
            <a:endParaRPr sz="2200"/>
          </a:p>
          <a:p>
            <a:pPr indent="-355600" lvl="0" marL="342900" rtl="0" algn="l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SzPts val="2200"/>
              <a:buFont typeface="Noto Sans Symbols"/>
              <a:buChar char="➢"/>
            </a:pPr>
            <a:r>
              <a:rPr b="1" lang="en-US" sz="2200">
                <a:solidFill>
                  <a:schemeClr val="lt1"/>
                </a:solidFill>
              </a:rPr>
              <a:t>Senior Olympics to follow after school</a:t>
            </a:r>
            <a:endParaRPr sz="2200"/>
          </a:p>
          <a:p>
            <a:pPr indent="-355600" lvl="0" marL="342900" rtl="0" algn="l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SzPts val="2200"/>
              <a:buFont typeface="Noto Sans Symbols"/>
              <a:buChar char="➢"/>
            </a:pPr>
            <a:r>
              <a:rPr b="1" lang="en-US" sz="2200">
                <a:solidFill>
                  <a:schemeClr val="lt1"/>
                </a:solidFill>
              </a:rPr>
              <a:t>BYOB: flag football, kickball and corn-hole with music</a:t>
            </a:r>
            <a:endParaRPr sz="2200"/>
          </a:p>
          <a:p>
            <a:pPr indent="-355600" lvl="0" marL="342900" rtl="0" algn="l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SzPts val="2200"/>
              <a:buFont typeface="Noto Sans Symbols"/>
              <a:buChar char="➢"/>
            </a:pPr>
            <a:r>
              <a:rPr b="1" lang="en-US" sz="2200">
                <a:solidFill>
                  <a:schemeClr val="lt1"/>
                </a:solidFill>
              </a:rPr>
              <a:t>One free meal includes: Hamburger, black bean burger </a:t>
            </a:r>
            <a:r>
              <a:rPr b="1" lang="en-US" sz="2200" u="sng">
                <a:solidFill>
                  <a:schemeClr val="lt1"/>
                </a:solidFill>
              </a:rPr>
              <a:t>OR</a:t>
            </a:r>
            <a:r>
              <a:rPr b="1" lang="en-US" sz="2200">
                <a:solidFill>
                  <a:schemeClr val="lt1"/>
                </a:solidFill>
              </a:rPr>
              <a:t> hotdog, chips and water with a soda</a:t>
            </a:r>
            <a:endParaRPr sz="2200"/>
          </a:p>
          <a:p>
            <a:pPr indent="-398018" lvl="1" marL="800100" rtl="0" algn="l">
              <a:lnSpc>
                <a:spcPct val="90000"/>
              </a:lnSpc>
              <a:spcBef>
                <a:spcPts val="933"/>
              </a:spcBef>
              <a:spcAft>
                <a:spcPts val="0"/>
              </a:spcAft>
              <a:buSzPts val="2200"/>
              <a:buFont typeface="Noto Sans Symbols"/>
              <a:buChar char="➢"/>
            </a:pPr>
            <a:r>
              <a:rPr b="1" lang="en-US" sz="2200">
                <a:solidFill>
                  <a:schemeClr val="lt1"/>
                </a:solidFill>
              </a:rPr>
              <a:t>Additional food or drinks, you will have to purchased:</a:t>
            </a:r>
            <a:br>
              <a:rPr b="1" lang="en-US" sz="2200">
                <a:solidFill>
                  <a:schemeClr val="lt1"/>
                </a:solidFill>
              </a:rPr>
            </a:br>
            <a:r>
              <a:rPr b="1" lang="en-US" sz="2200">
                <a:solidFill>
                  <a:schemeClr val="lt1"/>
                </a:solidFill>
              </a:rPr>
              <a:t>Hotdogs, hamburgers &amp; water: $1         Chips &amp; soda: $0.50</a:t>
            </a:r>
            <a:endParaRPr sz="2200"/>
          </a:p>
          <a:p>
            <a:pPr indent="-248920" lvl="0" marL="342900" rtl="0" algn="l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SzPts val="1480"/>
              <a:buFont typeface="Noto Sans Symbols"/>
              <a:buNone/>
            </a:pPr>
            <a:r>
              <a:t/>
            </a:r>
            <a:endParaRPr b="1">
              <a:solidFill>
                <a:schemeClr val="lt1"/>
              </a:solidFill>
            </a:endParaRPr>
          </a:p>
          <a:p>
            <a:pPr indent="-248920" lvl="0" marL="342900" rtl="0" algn="l">
              <a:lnSpc>
                <a:spcPct val="90000"/>
              </a:lnSpc>
              <a:spcBef>
                <a:spcPts val="970"/>
              </a:spcBef>
              <a:spcAft>
                <a:spcPts val="0"/>
              </a:spcAft>
              <a:buSzPts val="1480"/>
              <a:buFont typeface="Noto Sans Symbols"/>
              <a:buNone/>
            </a:pPr>
            <a:r>
              <a:t/>
            </a:r>
            <a:endParaRPr b="1" sz="185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type="title"/>
          </p:nvPr>
        </p:nvSpPr>
        <p:spPr>
          <a:xfrm>
            <a:off x="670025" y="-322775"/>
            <a:ext cx="10058400" cy="34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en-US" sz="3600"/>
              <a:t>MR. &amp; MISS LARGO PACKER GAMES</a:t>
            </a:r>
            <a:endParaRPr b="1" sz="3600"/>
          </a:p>
        </p:txBody>
      </p:sp>
      <p:sp>
        <p:nvSpPr>
          <p:cNvPr id="172" name="Google Shape;172;p24"/>
          <p:cNvSpPr txBox="1"/>
          <p:nvPr>
            <p:ph idx="1" type="body"/>
          </p:nvPr>
        </p:nvSpPr>
        <p:spPr>
          <a:xfrm>
            <a:off x="670037" y="2950775"/>
            <a:ext cx="8535900" cy="18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lang="en-US" sz="3000">
                <a:solidFill>
                  <a:schemeClr val="lt1"/>
                </a:solidFill>
              </a:rPr>
              <a:t>Competing </a:t>
            </a:r>
            <a:r>
              <a:rPr lang="en-US" sz="3000">
                <a:solidFill>
                  <a:schemeClr val="lt1"/>
                </a:solidFill>
              </a:rPr>
              <a:t>for the title of Mr. &amp; Miss Largo</a:t>
            </a:r>
            <a:endParaRPr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lang="en-US" sz="3000">
                <a:solidFill>
                  <a:schemeClr val="lt1"/>
                </a:solidFill>
              </a:rPr>
              <a:t>Winners are allowed to wear crown &amp; sash @ Prom</a:t>
            </a:r>
            <a:endParaRPr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lang="en-US" sz="3000">
                <a:solidFill>
                  <a:schemeClr val="lt1"/>
                </a:solidFill>
              </a:rPr>
              <a:t>Prize: </a:t>
            </a:r>
            <a:r>
              <a:rPr b="1" lang="en-US" sz="3000">
                <a:solidFill>
                  <a:schemeClr val="lt1"/>
                </a:solidFill>
              </a:rPr>
              <a:t>Free</a:t>
            </a:r>
            <a:r>
              <a:rPr lang="en-US" sz="3000">
                <a:solidFill>
                  <a:schemeClr val="lt1"/>
                </a:solidFill>
              </a:rPr>
              <a:t> admission to Senior Brunch</a:t>
            </a:r>
            <a:endParaRPr sz="30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lang="en-US" sz="3000" u="sng">
                <a:solidFill>
                  <a:schemeClr val="lt1"/>
                </a:solidFill>
              </a:rPr>
              <a:t>Homecoming Queen &amp; King are not allowed to run</a:t>
            </a:r>
            <a:endParaRPr sz="3000" u="sng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➢"/>
            </a:pPr>
            <a:r>
              <a:rPr lang="en-US" sz="3000" u="sng">
                <a:solidFill>
                  <a:schemeClr val="lt1"/>
                </a:solidFill>
              </a:rPr>
              <a:t>Winners are not allowed to run for Prom Queen &amp; King</a:t>
            </a:r>
            <a:endParaRPr sz="3000" u="sng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>
            <p:ph type="title"/>
          </p:nvPr>
        </p:nvSpPr>
        <p:spPr>
          <a:xfrm>
            <a:off x="159505" y="4376200"/>
            <a:ext cx="5268900" cy="148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3800"/>
              <a:t>SENIOR BRUNCH</a:t>
            </a:r>
            <a:endParaRPr b="1" sz="3800"/>
          </a:p>
        </p:txBody>
      </p:sp>
      <p:pic>
        <p:nvPicPr>
          <p:cNvPr descr="Image result for banquet masters" id="178" name="Google Shape;17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9505" y="272478"/>
            <a:ext cx="5602476" cy="3412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11024" y="2612894"/>
            <a:ext cx="4708208" cy="35266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