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4"/>
  </p:notesMasterIdLst>
  <p:sldIdLst>
    <p:sldId id="256" r:id="rId7"/>
    <p:sldId id="257" r:id="rId8"/>
    <p:sldId id="258" r:id="rId9"/>
    <p:sldId id="259" r:id="rId10"/>
    <p:sldId id="260" r:id="rId11"/>
    <p:sldId id="1178" r:id="rId12"/>
    <p:sldId id="963" r:id="rId13"/>
    <p:sldId id="966" r:id="rId14"/>
    <p:sldId id="1174" r:id="rId15"/>
    <p:sldId id="969" r:id="rId16"/>
    <p:sldId id="1168" r:id="rId17"/>
    <p:sldId id="1171" r:id="rId18"/>
    <p:sldId id="309" r:id="rId19"/>
    <p:sldId id="310" r:id="rId20"/>
    <p:sldId id="1179" r:id="rId21"/>
    <p:sldId id="1181" r:id="rId22"/>
    <p:sldId id="11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BC09C-ABF6-4832-9CDA-9EDD7E925CBA}" v="3" dt="2022-08-30T17:32:03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Jennifer" userId="bc41f5d2-f00c-4ec6-bebc-6995702987bb" providerId="ADAL" clId="{8B7BC09C-ABF6-4832-9CDA-9EDD7E925CBA}"/>
    <pc:docChg chg="custSel modSld">
      <pc:chgData name="Gil Jennifer" userId="bc41f5d2-f00c-4ec6-bebc-6995702987bb" providerId="ADAL" clId="{8B7BC09C-ABF6-4832-9CDA-9EDD7E925CBA}" dt="2022-08-30T17:32:09.261" v="46" actId="27636"/>
      <pc:docMkLst>
        <pc:docMk/>
      </pc:docMkLst>
      <pc:sldChg chg="modSp">
        <pc:chgData name="Gil Jennifer" userId="bc41f5d2-f00c-4ec6-bebc-6995702987bb" providerId="ADAL" clId="{8B7BC09C-ABF6-4832-9CDA-9EDD7E925CBA}" dt="2022-08-30T17:32:09.261" v="46" actId="27636"/>
        <pc:sldMkLst>
          <pc:docMk/>
          <pc:sldMk cId="2965733377" sldId="256"/>
        </pc:sldMkLst>
        <pc:spChg chg="mod">
          <ac:chgData name="Gil Jennifer" userId="bc41f5d2-f00c-4ec6-bebc-6995702987bb" providerId="ADAL" clId="{8B7BC09C-ABF6-4832-9CDA-9EDD7E925CBA}" dt="2022-08-30T17:32:03.643" v="44"/>
          <ac:spMkLst>
            <pc:docMk/>
            <pc:sldMk cId="2965733377" sldId="256"/>
            <ac:spMk id="2" creationId="{EA4A6D70-1822-4A18-868A-E411BE8D3E25}"/>
          </ac:spMkLst>
        </pc:spChg>
        <pc:spChg chg="mod">
          <ac:chgData name="Gil Jennifer" userId="bc41f5d2-f00c-4ec6-bebc-6995702987bb" providerId="ADAL" clId="{8B7BC09C-ABF6-4832-9CDA-9EDD7E925CBA}" dt="2022-08-30T17:32:09.261" v="46" actId="27636"/>
          <ac:spMkLst>
            <pc:docMk/>
            <pc:sldMk cId="2965733377" sldId="256"/>
            <ac:spMk id="3" creationId="{1000E4F8-AA24-43CF-9640-2BB5B5D5E6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2708-DD07-4EFA-8B4E-9F3B3A4AFA1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8B017-8468-412E-A7A1-C887F30C1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7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F83AE-F6C1-4B27-BA4E-A0F804FFB3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67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CB8FF-4632-4B74-83FA-4B2150381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58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712C-F2AA-4BE2-A4DD-DD2D452F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47C41-34F0-40BC-BEBF-42ED58E77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A48C0-F15F-4F0D-B859-2E17D0C6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0C4D6-0412-472F-9557-A72AF5CC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DC354-0CC0-41B0-A852-2E1360E5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5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36EF-757B-4A5E-9419-E97DC968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FA832-EE13-404E-BC4C-822FDD979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875E-6D3F-4E33-A61B-621A5275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40D5B-E86F-48D3-B43A-1C059EFF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77F36-8BE1-4FB0-B452-E7EEADE0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D1ED36-C809-4519-81D9-BC60C7A58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29D50-1047-414C-B098-AF4555F74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4E3F-B692-4F7C-826B-263D9416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F1328-3E40-4024-82DE-C7DD801D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236AD-E4A4-40CB-A4D3-986D10B9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7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9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2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2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03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52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FC05-DD46-4C42-BF0B-EA68BB75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0D8E-4707-4799-B4A0-EF7E04E3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3D27-AAC2-4AC5-84E5-53242B36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288B-52B7-4779-939D-2DF7D17B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0A1F8-9127-4533-95D8-1D59E4F0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8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20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3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6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87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4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9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7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5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64B9-E0D4-4760-9799-83CD55DF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7D3D1-D3E0-4D35-85B5-B805EFCE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983C-70EE-4388-958F-F2674DC3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F30B9-045E-4902-BF64-1F546024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287C-89BE-4B75-A19C-11E9E4A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7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88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91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91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FB7A-D00B-40F4-98B1-6D46628C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C777-6EB2-4558-BF46-71ED6DCE1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7C0A9-88C4-4FA7-A9B7-DCEB9404F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15744-FD70-4EFB-9D2D-B2AF4B93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00603-41A3-416F-80C8-48A2B2D8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430A6-C644-44CE-8CFF-BB365DBD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D8F1-1977-4A60-89E6-6501843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9A726-3148-4EED-A159-C6D5D6F6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03947-5452-41AE-B3A4-24B653A9D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69F03-76D2-4C71-8610-FF7C04923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8852B-A3EF-4125-B4AA-B8EB7927A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965F8-B69C-4B31-A0B7-C7F908C3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30003-0C0F-4607-B838-6C1D0345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5544E-035F-49C1-8FA0-E7463480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6FA1-2E9B-4622-9D4E-24B65543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249EB-6A8E-40A3-9B18-94719960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848A8-066E-4DC9-B173-9D87E0B7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F97CF-6702-4050-97BC-46455C9A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D1460-DBC8-46C8-954A-7D43D3AE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6B4E8-1CB8-4C33-A587-7067C27E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6BA5-D1B8-42D1-A600-CC05E650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EFB1-710B-41B7-AB7E-71A871F6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FEBD-E36F-4EB6-9800-9AEAA18D3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FBF3B-8CE0-4753-8E29-399C95132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FD8F8-283F-43FA-A263-6FA44653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AB78C-D6DB-453D-90F9-1A440D10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80BC7-61F6-4813-84E4-78B9BBDC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EE87-E33B-43A4-B550-A0AE50ED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BF088-A19B-49A5-817F-2FA341154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2B479-6A68-43FF-AC73-88FCDACE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71D94-F519-485E-B0D6-8C53E9FE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60265-6029-4207-AF68-1178B1CB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26CC-0B71-4BFA-BF39-AC2AF4EF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0EAE0-78C7-4E58-8290-4AD7DDAB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A4351-CB93-4156-9FAE-E3623623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3258-19B7-4DA4-8A69-A1AFEB8B3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17E3-6295-46BB-8D6B-9209E8FBC36E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A13C2-A6BF-4566-ABB8-F96192200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9C3C5-6012-494A-BD22-A60AB8499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178F-B76E-4F0E-B2D9-5F1DADD0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52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AAB0-0451-460B-AF04-591D31F0141D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0552-829D-4616-8A5A-B20BAE9B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lje@pcsb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ochranr@pcsb.org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clipart.net/clipart/category/money-clip-ar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2D02F-E4BE-4320-B60B-D96DA2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8" r="-1" b="1175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A6D70-1822-4A18-868A-E411BE8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0E4F8-AA24-43CF-9640-2BB5B5D5E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185460" cy="14973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</a:rPr>
              <a:t>School Advisory Council</a:t>
            </a:r>
          </a:p>
          <a:p>
            <a:pPr algn="l"/>
            <a:r>
              <a:rPr lang="en-US" sz="2000" dirty="0"/>
              <a:t>Jennifer Gil </a:t>
            </a:r>
          </a:p>
          <a:p>
            <a:pPr algn="l"/>
            <a:r>
              <a:rPr lang="en-US" sz="2000" dirty="0"/>
              <a:t>Principal</a:t>
            </a:r>
          </a:p>
          <a:p>
            <a:pPr algn="l"/>
            <a:r>
              <a:rPr lang="en-US" sz="2000" dirty="0">
                <a:hlinkClick r:id="rId3"/>
              </a:rPr>
              <a:t>gilje@pcsb.org</a:t>
            </a:r>
            <a:r>
              <a:rPr lang="en-US" sz="20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7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DA54-C061-425B-9B4C-57C6BC82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22-23 Instructional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0959-D4B1-42A3-81E3-89399A0F8BE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</a:rPr>
              <a:t>Expansion of the following AVID WICOR strategies across all contents: Focused-Note Taking, Socratic Seminars with anchor text and the AVID Binder. </a:t>
            </a:r>
            <a:r>
              <a:rPr lang="en-US" sz="3600" b="1" dirty="0"/>
              <a:t>	</a:t>
            </a:r>
            <a:endParaRPr lang="en-US" sz="3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BA9D2-40D9-4CE6-838F-157CC2C4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532" y="3261324"/>
            <a:ext cx="4796615" cy="335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060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DA54-C061-425B-9B4C-57C6BC82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22-23 Instructional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0959-D4B1-42A3-81E3-89399A0F8BE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sz="3200" b="1" dirty="0"/>
              <a:t>Daily </a:t>
            </a:r>
            <a:r>
              <a:rPr lang="en-US" sz="3200" b="1" u="sng" dirty="0">
                <a:solidFill>
                  <a:srgbClr val="FF0000"/>
                </a:solidFill>
              </a:rPr>
              <a:t>authentic</a:t>
            </a:r>
            <a:r>
              <a:rPr lang="en-US" sz="3200" b="1" dirty="0"/>
              <a:t> use of learning goals and scales for identifying critical content and as a means of tracking and monitoring student progress.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22AB2-EECC-4BBA-B919-8407AE1DAA03}"/>
              </a:ext>
            </a:extLst>
          </p:cNvPr>
          <p:cNvSpPr/>
          <p:nvPr/>
        </p:nvSpPr>
        <p:spPr>
          <a:xfrm>
            <a:off x="889209" y="4417171"/>
            <a:ext cx="9881572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Compliance vs Authentic</a:t>
            </a:r>
          </a:p>
        </p:txBody>
      </p:sp>
    </p:spTree>
    <p:extLst>
      <p:ext uri="{BB962C8B-B14F-4D97-AF65-F5344CB8AC3E}">
        <p14:creationId xmlns:p14="http://schemas.microsoft.com/office/powerpoint/2010/main" val="294505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DA54-C061-425B-9B4C-57C6BC82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22-23 Instructional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0959-D4B1-42A3-81E3-89399A0F8BEF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sz="3200" b="1" dirty="0"/>
              <a:t>The use of digital tools for the purpose of learning through student engagement and collaboration.</a:t>
            </a:r>
          </a:p>
          <a:p>
            <a:pPr marL="0" indent="0">
              <a:buClr>
                <a:schemeClr val="accent4"/>
              </a:buClr>
              <a:buNone/>
            </a:pP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1849C3-6022-49BC-B596-4F2686598385}"/>
              </a:ext>
            </a:extLst>
          </p:cNvPr>
          <p:cNvSpPr/>
          <p:nvPr/>
        </p:nvSpPr>
        <p:spPr>
          <a:xfrm>
            <a:off x="4423143" y="4417171"/>
            <a:ext cx="5528931" cy="1200329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Neither death by worksheet nor death by digital worksheet will entice students to come to school. </a:t>
            </a:r>
          </a:p>
        </p:txBody>
      </p:sp>
    </p:spTree>
    <p:extLst>
      <p:ext uri="{BB962C8B-B14F-4D97-AF65-F5344CB8AC3E}">
        <p14:creationId xmlns:p14="http://schemas.microsoft.com/office/powerpoint/2010/main" val="238614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E3DDF-9840-435D-87A0-7F7C7D46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869025"/>
            <a:ext cx="2586162" cy="1800165"/>
          </a:xfrm>
        </p:spPr>
        <p:txBody>
          <a:bodyPr anchor="t">
            <a:normAutofit/>
          </a:bodyPr>
          <a:lstStyle/>
          <a:p>
            <a:pPr algn="r"/>
            <a:r>
              <a:rPr lang="en-US" sz="3500"/>
              <a:t>Wall-to-Wall Academy </a:t>
            </a:r>
            <a:br>
              <a:rPr lang="en-US" sz="3500"/>
            </a:br>
            <a:r>
              <a:rPr lang="en-US" sz="3500"/>
              <a:t>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37C1B-49D1-45D2-8F95-CDECFACF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1" y="3863966"/>
            <a:ext cx="5571877" cy="1800164"/>
          </a:xfrm>
        </p:spPr>
        <p:txBody>
          <a:bodyPr anchor="t">
            <a:noAutofit/>
          </a:bodyPr>
          <a:lstStyle/>
          <a:p>
            <a:r>
              <a:rPr lang="en-US" sz="2400"/>
              <a:t>Center for Wellness &amp; Medical Professions</a:t>
            </a:r>
          </a:p>
          <a:p>
            <a:r>
              <a:rPr lang="en-US" sz="2400"/>
              <a:t>The Academy of Creators, Scholars &amp; Leaders</a:t>
            </a:r>
          </a:p>
          <a:p>
            <a:r>
              <a:rPr lang="en-US" sz="2400"/>
              <a:t>The Fundamental Program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10476" y="6406116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A9D3504-1618-4DDB-8D10-33023A11D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07" y="616327"/>
            <a:ext cx="9144000" cy="25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6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4000">
              <a:srgbClr val="002060"/>
            </a:gs>
            <a:gs pos="83000">
              <a:srgbClr val="00206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F743-04BB-4146-AA9A-0A057822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What does it mean to be a wall-to-wall academy model school?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FF41B-81B6-4E65-B16B-1AF7538F3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Small Learning Community with like-minded peers</a:t>
            </a:r>
          </a:p>
          <a:p>
            <a:r>
              <a:rPr lang="en-US">
                <a:solidFill>
                  <a:schemeClr val="bg1"/>
                </a:solidFill>
              </a:rPr>
              <a:t>Course alignment with student interests</a:t>
            </a:r>
          </a:p>
          <a:p>
            <a:r>
              <a:rPr lang="en-US">
                <a:solidFill>
                  <a:schemeClr val="bg1"/>
                </a:solidFill>
              </a:rPr>
              <a:t>College credit &amp; industry certifications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BE4C9A-B20C-41C1-AE29-7CCEF6588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1"/>
            <a:ext cx="4432528" cy="173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A7F9C20-C64F-4F03-8B54-5FB84254C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6" y="4403534"/>
            <a:ext cx="4400683" cy="131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1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8DE40-02EF-42D5-8FB8-E794FA61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Controversial Materials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90328-54E9-438D-82B2-44DB9B1B3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the committee is to review any objections to library, classroom or instructional materials brought to a teacher and administration. </a:t>
            </a:r>
          </a:p>
          <a:p>
            <a:r>
              <a:rPr lang="en-US" dirty="0"/>
              <a:t>This committee only meets if there is an objection to an instructional or library media material.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Library Media Specialist: Rebecca Cochran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cochranr@pcsb.org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08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8ABE50-C674-445F-A94F-41C672795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/>
              <a:t>Good of the School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4F76FF-AD05-472C-AFDE-E7F96AB24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/>
              <a:t>August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5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65C0A-C69D-4DA2-8BE3-E65F08DA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F03372-DC34-44DC-9E2B-6FBFB8D9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 you!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3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AE55B7-86B6-4F35-9D7F-43E18C91A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8" b="756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65EB8-1283-46CE-AE4C-78ACFD95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Agenda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7125-D3BE-49BC-9F7E-D6236A2A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lvl="1"/>
            <a:r>
              <a:rPr lang="en-US" sz="1500"/>
              <a:t>Purpose of the School Advisory Council</a:t>
            </a:r>
          </a:p>
          <a:p>
            <a:pPr marL="1371600" lvl="2"/>
            <a:r>
              <a:rPr lang="en-US" sz="1500"/>
              <a:t>Make-up of council</a:t>
            </a:r>
          </a:p>
          <a:p>
            <a:pPr marL="1371600" lvl="2"/>
            <a:r>
              <a:rPr lang="en-US" sz="1500"/>
              <a:t>Meeting times/dates</a:t>
            </a:r>
          </a:p>
          <a:p>
            <a:pPr marL="1371600" lvl="2"/>
            <a:r>
              <a:rPr lang="en-US" sz="1500"/>
              <a:t>Informational Videos</a:t>
            </a:r>
          </a:p>
          <a:p>
            <a:pPr marL="914400" lvl="1"/>
            <a:r>
              <a:rPr lang="en-US" sz="1500"/>
              <a:t>SAC Funds</a:t>
            </a:r>
          </a:p>
          <a:p>
            <a:pPr marL="914400" lvl="1"/>
            <a:r>
              <a:rPr lang="en-US" sz="1500"/>
              <a:t>2021-2022 Achievement Data</a:t>
            </a:r>
          </a:p>
          <a:p>
            <a:pPr marL="914400" lvl="1"/>
            <a:r>
              <a:rPr lang="en-US" sz="1500"/>
              <a:t>School Improvement Plan Goals</a:t>
            </a:r>
          </a:p>
          <a:p>
            <a:pPr marL="914400" lvl="1"/>
            <a:r>
              <a:rPr lang="en-US" sz="1500"/>
              <a:t>Controversial Materials Committee</a:t>
            </a:r>
          </a:p>
          <a:p>
            <a:pPr marL="914400" lvl="1"/>
            <a:r>
              <a:rPr lang="en-US" sz="1500"/>
              <a:t>Open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9582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4">
                <a:lumMod val="67000"/>
              </a:schemeClr>
            </a:gs>
            <a:gs pos="67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2DB7-7457-455A-A2D6-99D0A6E2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Advisory Council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B1C24-4797-4615-8138-C85B78D5E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2060"/>
                </a:solidFill>
              </a:rPr>
              <a:t>Purpose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B4C43-6BCB-4239-9CD3-EADBE196E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The purpose of the SAC is to </a:t>
            </a:r>
            <a:r>
              <a:rPr lang="en-US" i="1" dirty="0">
                <a:solidFill>
                  <a:srgbClr val="002060"/>
                </a:solidFill>
              </a:rPr>
              <a:t>assist the principal in developing and evaluating the results of the School Improvement Plan and the management of school improvement and state recognitions funds</a:t>
            </a:r>
            <a:r>
              <a:rPr lang="en-US" dirty="0">
                <a:solidFill>
                  <a:srgbClr val="002060"/>
                </a:solidFill>
              </a:rPr>
              <a:t>.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252171-6063-4902-9482-A2FA0DC4E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626" y="1065769"/>
            <a:ext cx="5183188" cy="823912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Make-Up and Meeting 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C810A1-29F1-4EF9-BF17-8CC7D5037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930480"/>
            <a:ext cx="5183188" cy="4404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Parents, staff members, community members &amp; students.</a:t>
            </a:r>
          </a:p>
          <a:p>
            <a:r>
              <a:rPr lang="en-US" dirty="0">
                <a:solidFill>
                  <a:schemeClr val="bg1"/>
                </a:solidFill>
              </a:rPr>
              <a:t>Board Members</a:t>
            </a:r>
          </a:p>
          <a:p>
            <a:r>
              <a:rPr lang="en-US" dirty="0">
                <a:solidFill>
                  <a:schemeClr val="bg1"/>
                </a:solidFill>
              </a:rPr>
              <a:t>Representative of the school/community demographics</a:t>
            </a:r>
          </a:p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Monday of the month at 6 p.m. </a:t>
            </a:r>
          </a:p>
        </p:txBody>
      </p:sp>
    </p:spTree>
    <p:extLst>
      <p:ext uri="{BB962C8B-B14F-4D97-AF65-F5344CB8AC3E}">
        <p14:creationId xmlns:p14="http://schemas.microsoft.com/office/powerpoint/2010/main" val="108969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3B4714-A747-43C6-AF08-973BCFD5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Informational SAC Videos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A87E18-C5F7-474D-B8B8-33A4D504B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881" y="1127760"/>
            <a:ext cx="7360062" cy="44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9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C2334-3229-4F62-A100-8C57EEDB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SAC Funds</a:t>
            </a:r>
          </a:p>
        </p:txBody>
      </p:sp>
      <p:sp>
        <p:nvSpPr>
          <p:cNvPr id="32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CC56A-6401-4E19-8382-E073A1D31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Teachers submit request to principal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Principal will present request to SAC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SAC members vote to approve request</a:t>
            </a:r>
          </a:p>
          <a:p>
            <a:endParaRPr lang="en-US" sz="2200" dirty="0"/>
          </a:p>
          <a:p>
            <a:r>
              <a:rPr lang="en-US" sz="2200" i="1" dirty="0">
                <a:solidFill>
                  <a:srgbClr val="C00000"/>
                </a:solidFill>
              </a:rPr>
              <a:t>Examples: science lab materials, AP writing grading system, t-shirts, band equipment, etc.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D64D3C9-C3B6-4E85-A4CD-4C442B126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2209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88E7C6-638B-4AD3-9C69-40976B39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BCHS Demographics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2697E-CAC3-4914-BEED-BCFCB9DA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85" y="2052947"/>
            <a:ext cx="7353629" cy="42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2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74173A-023F-400E-816D-5FC02159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07" y="-71871"/>
            <a:ext cx="9920177" cy="7001741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76254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D3BE-5E96-40B1-98EA-0C2F1617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56087-18C2-44C9-900B-EE0CFCBE1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51" y="2572349"/>
            <a:ext cx="3383936" cy="24476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0B48-D7F4-444C-8F4F-A6B3ADB8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136" y="1137920"/>
            <a:ext cx="6789044" cy="37661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badi" panose="020B0604020104020204" pitchFamily="34" charset="0"/>
              </a:rPr>
              <a:t>ESE ESSA Federal Student index increased from 29%-39%.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badi" panose="020B0604020104020204" pitchFamily="34" charset="0"/>
              </a:rPr>
              <a:t>9</a:t>
            </a:r>
            <a:r>
              <a:rPr lang="en-US" sz="2800" baseline="30000" dirty="0">
                <a:latin typeface="Abadi" panose="020B0604020104020204" pitchFamily="34" charset="0"/>
              </a:rPr>
              <a:t>th</a:t>
            </a:r>
            <a:r>
              <a:rPr lang="en-US" sz="2800" dirty="0">
                <a:latin typeface="Abadi" panose="020B0604020104020204" pitchFamily="34" charset="0"/>
              </a:rPr>
              <a:t> Grade ELA proficiency scores increased12 points.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badi" panose="020B0604020104020204" pitchFamily="34" charset="0"/>
              </a:rPr>
              <a:t>Biology proficiency scores increased 8 points.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badi" panose="020B0604020104020204" pitchFamily="34" charset="0"/>
              </a:rPr>
              <a:t>Geometry proficiency scores increased 9 points.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badi" panose="020B0604020104020204" pitchFamily="34" charset="0"/>
              </a:rPr>
              <a:t>Among the highest math learning gains in the district.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latin typeface="Abadi" panose="020B0604020104020204" pitchFamily="34" charset="0"/>
              </a:rPr>
              <a:t>Overall improved 66 points or 4% points away from a grade B</a:t>
            </a:r>
          </a:p>
        </p:txBody>
      </p:sp>
    </p:spTree>
    <p:extLst>
      <p:ext uri="{BB962C8B-B14F-4D97-AF65-F5344CB8AC3E}">
        <p14:creationId xmlns:p14="http://schemas.microsoft.com/office/powerpoint/2010/main" val="17741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DB567-C5F4-4F34-A765-8F1AD4DB0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190" y="2721789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US" sz="2800" b="1" u="sng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 Highlights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9C7B1B4-050D-465B-AFB5-2EDCFF266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5860" y="4161701"/>
            <a:ext cx="2700944" cy="659993"/>
          </a:xfrm>
          <a:noFill/>
        </p:spPr>
        <p:txBody>
          <a:bodyPr>
            <a:normAutofit/>
          </a:bodyPr>
          <a:lstStyle/>
          <a:p>
            <a:endParaRPr lang="en-US" sz="1600">
              <a:solidFill>
                <a:srgbClr val="080808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2EF655-C744-45C2-81AA-A380CECF39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74244" y="0"/>
            <a:ext cx="5999606" cy="67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6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FFC000"/>
      </a:accent2>
      <a:accent3>
        <a:srgbClr val="C9C9C9"/>
      </a:accent3>
      <a:accent4>
        <a:srgbClr val="FF0000"/>
      </a:accent4>
      <a:accent5>
        <a:srgbClr val="034A90"/>
      </a:accent5>
      <a:accent6>
        <a:srgbClr val="FFD965"/>
      </a:accent6>
      <a:hlink>
        <a:srgbClr val="FF0000"/>
      </a:hlink>
      <a:folHlink>
        <a:srgbClr val="C0000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1C6A0E18A1C419AC779B93391CDA4" ma:contentTypeVersion="29" ma:contentTypeDescription="Create a new document." ma:contentTypeScope="" ma:versionID="11dac873a5497d6bc906bd53fbf114e3">
  <xsd:schema xmlns:xsd="http://www.w3.org/2001/XMLSchema" xmlns:xs="http://www.w3.org/2001/XMLSchema" xmlns:p="http://schemas.microsoft.com/office/2006/metadata/properties" xmlns:ns3="596c7be1-aa4d-4415-993b-e33ae0cf75ba" xmlns:ns4="57478795-7b8f-40da-ba8f-d9ff71fbe25b" targetNamespace="http://schemas.microsoft.com/office/2006/metadata/properties" ma:root="true" ma:fieldsID="501a6e625ff37ed723b5f0d76f087d49" ns3:_="" ns4:_="">
    <xsd:import namespace="596c7be1-aa4d-4415-993b-e33ae0cf75ba"/>
    <xsd:import namespace="57478795-7b8f-40da-ba8f-d9ff71fbe2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c7be1-aa4d-4415-993b-e33ae0cf75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78795-7b8f-40da-ba8f-d9ff71fbe25b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57478795-7b8f-40da-ba8f-d9ff71fbe25b" xsi:nil="true"/>
    <Student_Groups xmlns="57478795-7b8f-40da-ba8f-d9ff71fbe25b">
      <UserInfo>
        <DisplayName/>
        <AccountId xsi:nil="true"/>
        <AccountType/>
      </UserInfo>
    </Student_Groups>
    <Has_Teacher_Only_SectionGroup xmlns="57478795-7b8f-40da-ba8f-d9ff71fbe25b" xsi:nil="true"/>
    <CultureName xmlns="57478795-7b8f-40da-ba8f-d9ff71fbe25b" xsi:nil="true"/>
    <Invited_Teachers xmlns="57478795-7b8f-40da-ba8f-d9ff71fbe25b" xsi:nil="true"/>
    <Invited_Students xmlns="57478795-7b8f-40da-ba8f-d9ff71fbe25b" xsi:nil="true"/>
    <Is_Collaboration_Space_Locked xmlns="57478795-7b8f-40da-ba8f-d9ff71fbe25b" xsi:nil="true"/>
    <FolderType xmlns="57478795-7b8f-40da-ba8f-d9ff71fbe25b" xsi:nil="true"/>
    <Owner xmlns="57478795-7b8f-40da-ba8f-d9ff71fbe25b">
      <UserInfo>
        <DisplayName/>
        <AccountId xsi:nil="true"/>
        <AccountType/>
      </UserInfo>
    </Owner>
    <Teachers xmlns="57478795-7b8f-40da-ba8f-d9ff71fbe25b">
      <UserInfo>
        <DisplayName/>
        <AccountId xsi:nil="true"/>
        <AccountType/>
      </UserInfo>
    </Teachers>
    <AppVersion xmlns="57478795-7b8f-40da-ba8f-d9ff71fbe25b" xsi:nil="true"/>
    <DefaultSectionNames xmlns="57478795-7b8f-40da-ba8f-d9ff71fbe25b" xsi:nil="true"/>
    <NotebookType xmlns="57478795-7b8f-40da-ba8f-d9ff71fbe25b" xsi:nil="true"/>
    <Templates xmlns="57478795-7b8f-40da-ba8f-d9ff71fbe25b" xsi:nil="true"/>
    <Students xmlns="57478795-7b8f-40da-ba8f-d9ff71fbe25b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2886DA0D-A6EA-4C67-9063-D47ED6EDF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6c7be1-aa4d-4415-993b-e33ae0cf75ba"/>
    <ds:schemaRef ds:uri="57478795-7b8f-40da-ba8f-d9ff71fbe2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E550BB-6127-44FC-A3DC-8C9AD05C7F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DDF38A-A322-4226-A29F-51ED4D4A87C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7478795-7b8f-40da-ba8f-d9ff71fbe25b"/>
    <ds:schemaRef ds:uri="596c7be1-aa4d-4415-993b-e33ae0cf75ba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365</Words>
  <Application>Microsoft Office PowerPoint</Application>
  <PresentationFormat>Widescreen</PresentationFormat>
  <Paragraphs>66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Abadi</vt:lpstr>
      <vt:lpstr>Aharoni</vt:lpstr>
      <vt:lpstr>Arial</vt:lpstr>
      <vt:lpstr>Calibri</vt:lpstr>
      <vt:lpstr>Calibri Light</vt:lpstr>
      <vt:lpstr>Wingdings</vt:lpstr>
      <vt:lpstr>Office Theme</vt:lpstr>
      <vt:lpstr>Metropolitan</vt:lpstr>
      <vt:lpstr>1_Office Theme</vt:lpstr>
      <vt:lpstr>SAC</vt:lpstr>
      <vt:lpstr>Agenda</vt:lpstr>
      <vt:lpstr>School Advisory Council </vt:lpstr>
      <vt:lpstr>Informational SAC Videos</vt:lpstr>
      <vt:lpstr>SAC Funds</vt:lpstr>
      <vt:lpstr>BCHS Demographics</vt:lpstr>
      <vt:lpstr>PowerPoint Presentation</vt:lpstr>
      <vt:lpstr>Highlights</vt:lpstr>
      <vt:lpstr>SIP Highlights</vt:lpstr>
      <vt:lpstr>22-23 Instructional Focus</vt:lpstr>
      <vt:lpstr>22-23 Instructional Focus</vt:lpstr>
      <vt:lpstr>22-23 Instructional Focus</vt:lpstr>
      <vt:lpstr>Wall-to-Wall Academy  Model</vt:lpstr>
      <vt:lpstr>What does it mean to be a wall-to-wall academy model school?</vt:lpstr>
      <vt:lpstr>Controversial Materials Committee</vt:lpstr>
      <vt:lpstr>Good of the School Report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</dc:title>
  <dc:creator>Gil Jennifer</dc:creator>
  <cp:lastModifiedBy>Gil Jennifer</cp:lastModifiedBy>
  <cp:revision>1</cp:revision>
  <dcterms:created xsi:type="dcterms:W3CDTF">2022-08-30T17:30:43Z</dcterms:created>
  <dcterms:modified xsi:type="dcterms:W3CDTF">2022-08-30T17:32:13Z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0x010100B751C6A0E18A1C419AC779B93391CDA4</vt:lpwstr>
  </property>
</Properties>
</file>