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8288000" cy="10287000"/>
  <p:notesSz cx="6858000" cy="9144000"/>
  <p:embeddedFontLst>
    <p:embeddedFont>
      <p:font typeface="Bernoru SemiCondensed" panose="020B0604020202020204" charset="0"/>
      <p:regular r:id="rId25"/>
    </p:embeddedFont>
    <p:embeddedFont>
      <p:font typeface="Caladea" panose="020B0604020202020204" charset="0"/>
      <p:regular r:id="rId26"/>
    </p:embeddedFont>
    <p:embeddedFont>
      <p:font typeface="Caladea Bold" panose="020B0604020202020204" charset="0"/>
      <p:regular r:id="rId27"/>
    </p:embeddedFont>
    <p:embeddedFont>
      <p:font typeface="Marykate" panose="020B0604020202020204" charset="0"/>
      <p:regular r:id="rId28"/>
    </p:embeddedFont>
    <p:embeddedFont>
      <p:font typeface="Nunito" panose="020F0502020204030204" pitchFamily="2" charset="0"/>
      <p:regular r:id="rId29"/>
    </p:embeddedFont>
    <p:embeddedFont>
      <p:font typeface="Nunito Bold" panose="020B0604020202020204" charset="0"/>
      <p:regular r:id="rId30"/>
    </p:embeddedFont>
    <p:embeddedFont>
      <p:font typeface="Oswald" panose="020F0502020204030204" pitchFamily="2" charset="0"/>
      <p:regular r:id="rId31"/>
    </p:embeddedFont>
    <p:embeddedFont>
      <p:font typeface="Rosario" panose="020B0604020202020204" charset="0"/>
      <p:regular r:id="rId32"/>
    </p:embeddedFont>
    <p:embeddedFont>
      <p:font typeface="Rosario Bold"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08.09.2025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Evidence: Upload completed presentation and recorded feedback as part of the evidence to support the Annual Meeting Materials. Do not forget the sign-in sheets, and survey/feedback that you receive throughout the meeting. ​</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Please insert the an example of your updated school compact. Highlight any things that unique to your school’s compact. </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Provide information on the specific committees that parents can be involved. Include the purpose, date and time of meetings. ​</a:t>
            </a:r>
          </a:p>
          <a:p>
            <a:endParaRPr lang="en-US"/>
          </a:p>
          <a:p>
            <a:r>
              <a:rPr lang="en-US"/>
              <a:t>Explain the PFEP and its purpose. ​</a:t>
            </a:r>
          </a:p>
          <a:p>
            <a:endParaRPr lang="en-US"/>
          </a:p>
          <a:p>
            <a:r>
              <a:rPr lang="en-US"/>
              <a:t>Consider the evidence related Title I Crate, Sample of Evidence, </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All curriculum, instruction and assessments are based on student-centered expectations. </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This slide is optional if this will be discussed with classroom teacher ​</a:t>
            </a:r>
          </a:p>
          <a:p>
            <a:endParaRPr lang="en-US"/>
          </a:p>
          <a:p>
            <a:r>
              <a:rPr lang="en-US"/>
              <a:t>School’s Curriculum​</a:t>
            </a:r>
          </a:p>
          <a:p>
            <a:endParaRPr lang="en-US"/>
          </a:p>
          <a:p>
            <a:r>
              <a:rPr lang="en-US"/>
              <a:t>Describe and explain the curriculum (Specific names of texts)​</a:t>
            </a:r>
          </a:p>
          <a:p>
            <a:endParaRPr lang="en-US"/>
          </a:p>
          <a:p>
            <a:r>
              <a:rPr lang="en-US"/>
              <a:t>​</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Please add your PAC representative in slide and share with your Title I Specialist. ​</a:t>
            </a:r>
          </a:p>
          <a:p>
            <a:endParaRPr lang="en-US"/>
          </a:p>
          <a:p>
            <a:r>
              <a:rPr lang="en-US"/>
              <a:t>​https://forms.office.com/Pages/ResponsePage.aspx?id=BZM8c9c5GkaGb_3ye_PH_ywWjljlMQdDv9wc58mKxfhUMlBCTlJTQkVCUkNDTjNIUTBaQTZSSDI1My4u</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Do you have a calendar of key events that are included in  your PFEP. ​</a:t>
            </a:r>
          </a:p>
          <a:p>
            <a:endParaRPr lang="en-US"/>
          </a:p>
          <a:p>
            <a:r>
              <a:rPr lang="en-US"/>
              <a:t>​</a:t>
            </a:r>
          </a:p>
          <a:p>
            <a:endParaRPr lang="en-US"/>
          </a:p>
          <a:p>
            <a:r>
              <a:rPr lang="en-US"/>
              <a:t>Evidence – Consider this as evidence to include to support Family Engagement. </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Please insert the school contact information and the best way to reach out to the school. </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Please duplicate Microsoft Forms provided or create school survey. To generate a QR code hover over your school’s survey and  right click.  Create QR code for this page will be an option.​</a:t>
            </a:r>
          </a:p>
          <a:p>
            <a:endParaRPr lang="en-US"/>
          </a:p>
          <a:p>
            <a:r>
              <a:rPr lang="en-US"/>
              <a:t>​</a:t>
            </a:r>
          </a:p>
          <a:p>
            <a:endParaRPr lang="en-US"/>
          </a:p>
          <a:p>
            <a:r>
              <a:rPr lang="en-US"/>
              <a:t>https://forms.office.com/Pages/ResponsePage.aspx?id=BZM8c9c5GkaGb_3ye_PH_ywWjljlMQdDv9wc58mKxfhUNUlRMzRNRDRTVEdXS1JCUzZMQ01MR0VXTy4u</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Highlight the Title I Program here in Pinellas County.</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The Florida Department of Education receives funds from the federal government. Districts receive Title I funds from Department of Education, and the school district distributes these funds to schools based on the percentage of children eligible for free/reduced price lunch; however, students do not have to be from low-income families to receive help.  ​</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Evidence: Upload completed presentation and recorded feedback as part of the evidence to support the Annual Meeting Materials. Do not forget the sign-in sheets, and survey/feedback that you receive throughout the meeting. ​</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Use additional slides if necessary.  This is where you want to really highlight Title I funding and how it positively impacts your scholars! Additional supplemental personnel (add specific positions)​</a:t>
            </a:r>
          </a:p>
          <a:p>
            <a:endParaRPr lang="en-US"/>
          </a:p>
          <a:p>
            <a:r>
              <a:rPr lang="en-US"/>
              <a:t>If there are connections that they can make, they call it out!</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Evidence for input  – input from school can be a survey or notes, which include quotes related to what was shared as feedback AND how this input will be used to inform the PFEP and future engagement activities. ​</a:t>
            </a:r>
          </a:p>
          <a:p>
            <a:endParaRPr lang="en-US"/>
          </a:p>
          <a:p>
            <a:r>
              <a:rPr lang="en-US"/>
              <a:t>​</a:t>
            </a:r>
          </a:p>
          <a:p>
            <a:endParaRPr lang="en-US"/>
          </a:p>
          <a:p>
            <a:r>
              <a:rPr lang="en-US"/>
              <a:t>Evidence of Attendance – please include attendance of DIVERSE stakeholder group/s.</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change ALL in red to reflect your school </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As a Title I parent you have the right to be involved in the development of the following plans and documents for our school which can be found on our website (insert website) to view as well as in the Parent Station located (insert location here). ​</a:t>
            </a:r>
          </a:p>
          <a:p>
            <a:endParaRPr lang="en-US"/>
          </a:p>
          <a:p>
            <a:r>
              <a:rPr lang="en-US"/>
              <a:t>​</a:t>
            </a:r>
          </a:p>
          <a:p>
            <a:endParaRPr lang="en-US"/>
          </a:p>
          <a:p>
            <a:r>
              <a:rPr lang="en-US"/>
              <a:t>Our school’s Title I Parent Station is located (insert location or photo of Title I Parent Station- front office and on the webpage). Please include photo as part of the evidence monitoring. ​</a:t>
            </a:r>
          </a:p>
          <a:p>
            <a:endParaRPr lang="en-US"/>
          </a:p>
          <a:p>
            <a:r>
              <a:rPr lang="en-US"/>
              <a:t>​</a:t>
            </a:r>
          </a:p>
          <a:p>
            <a:endParaRPr lang="en-US"/>
          </a:p>
          <a:p>
            <a:r>
              <a:rPr lang="en-US"/>
              <a:t>You will find a copy of our School Improvement Plan, Title I Schoolwide Plan, School’s PFEP, the School District’s PFEP, Parent’s Right to Know Memo, Upcoming Events, Compact, (insert other documents at your station)​</a:t>
            </a:r>
          </a:p>
          <a:p>
            <a:endParaRPr lang="en-US"/>
          </a:p>
          <a:p>
            <a:r>
              <a:rPr lang="en-US"/>
              <a:t>​</a:t>
            </a:r>
          </a:p>
          <a:p>
            <a:endParaRPr lang="en-US"/>
          </a:p>
          <a:p>
            <a:r>
              <a:rPr lang="en-US"/>
              <a:t>School Improvement Plan (SIP)​</a:t>
            </a:r>
          </a:p>
          <a:p>
            <a:endParaRPr lang="en-US"/>
          </a:p>
          <a:p>
            <a:r>
              <a:rPr lang="en-US"/>
              <a:t>​</a:t>
            </a:r>
          </a:p>
          <a:p>
            <a:endParaRPr lang="en-US"/>
          </a:p>
          <a:p>
            <a:r>
              <a:rPr lang="en-US"/>
              <a:t>Parent and Family Engagement Plan ​</a:t>
            </a:r>
          </a:p>
          <a:p>
            <a:endParaRPr lang="en-US"/>
          </a:p>
          <a:p>
            <a:r>
              <a:rPr lang="en-US"/>
              <a:t>​</a:t>
            </a:r>
          </a:p>
          <a:p>
            <a:endParaRPr lang="en-US"/>
          </a:p>
          <a:p>
            <a:r>
              <a:rPr lang="en-US"/>
              <a:t>Title I Schoolwide Plan ​</a:t>
            </a:r>
          </a:p>
          <a:p>
            <a:endParaRPr lang="en-US"/>
          </a:p>
          <a:p>
            <a:r>
              <a:rPr lang="en-US"/>
              <a:t>​</a:t>
            </a:r>
          </a:p>
          <a:p>
            <a:endParaRPr lang="en-US"/>
          </a:p>
          <a:p>
            <a:r>
              <a:rPr lang="en-US"/>
              <a:t>School-Parent-Student Compact​</a:t>
            </a:r>
          </a:p>
          <a:p>
            <a:endParaRPr lang="en-US"/>
          </a:p>
          <a:p>
            <a:r>
              <a:rPr lang="en-US"/>
              <a:t>​</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At the elementary level, school compacts are used as a progress monitoring tool through the year during parent teacher conferences.</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www.fldoe.org" TargetMode="Externa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5.png"/><Relationship Id="rId7" Type="http://schemas.openxmlformats.org/officeDocument/2006/relationships/image" Target="../media/image36.svg"/><Relationship Id="rId12"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hyperlink" Target="https://edudata.fldoe.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www.pcsb.org/titleone" TargetMode="Externa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pcsb.org/Page/418" TargetMode="External"/><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hyperlink" Target="https://www.pcsb.org/Page/26534" TargetMode="External"/><Relationship Id="rId5" Type="http://schemas.openxmlformats.org/officeDocument/2006/relationships/hyperlink" Target="https://www.pcsb.org/Page/459" TargetMode="External"/><Relationship Id="rId4" Type="http://schemas.openxmlformats.org/officeDocument/2006/relationships/hyperlink" Target="https://www.pcsb.org/Page/32836"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notesSlide" Target="../notesSlides/notesSlide16.xml"/><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3.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sv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jpeg"/><Relationship Id="rId7"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6.sv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726751" y="8780015"/>
            <a:ext cx="3456840" cy="1506985"/>
            <a:chOff x="0" y="0"/>
            <a:chExt cx="4609120" cy="2009313"/>
          </a:xfrm>
        </p:grpSpPr>
        <p:sp>
          <p:nvSpPr>
            <p:cNvPr id="3" name="Freeform 3"/>
            <p:cNvSpPr/>
            <p:nvPr/>
          </p:nvSpPr>
          <p:spPr>
            <a:xfrm>
              <a:off x="0" y="0"/>
              <a:ext cx="4609084" cy="2009267"/>
            </a:xfrm>
            <a:custGeom>
              <a:avLst/>
              <a:gdLst/>
              <a:ahLst/>
              <a:cxnLst/>
              <a:rect l="l" t="t" r="r" b="b"/>
              <a:pathLst>
                <a:path w="4609084" h="2009267">
                  <a:moveTo>
                    <a:pt x="0" y="0"/>
                  </a:moveTo>
                  <a:lnTo>
                    <a:pt x="4609084" y="0"/>
                  </a:lnTo>
                  <a:lnTo>
                    <a:pt x="4609084" y="2009267"/>
                  </a:lnTo>
                  <a:lnTo>
                    <a:pt x="0" y="2009267"/>
                  </a:lnTo>
                  <a:lnTo>
                    <a:pt x="0" y="0"/>
                  </a:lnTo>
                  <a:close/>
                </a:path>
              </a:pathLst>
            </a:custGeom>
            <a:blipFill>
              <a:blip r:embed="rId3"/>
              <a:stretch>
                <a:fillRect b="-2"/>
              </a:stretch>
            </a:blipFill>
          </p:spPr>
          <p:txBody>
            <a:bodyPr/>
            <a:lstStyle/>
            <a:p>
              <a:endParaRPr lang="en-US"/>
            </a:p>
          </p:txBody>
        </p:sp>
      </p:grpSp>
      <p:sp>
        <p:nvSpPr>
          <p:cNvPr id="4" name="Freeform 4"/>
          <p:cNvSpPr/>
          <p:nvPr/>
        </p:nvSpPr>
        <p:spPr>
          <a:xfrm>
            <a:off x="310020" y="464678"/>
            <a:ext cx="3553055" cy="2982204"/>
          </a:xfrm>
          <a:custGeom>
            <a:avLst/>
            <a:gdLst/>
            <a:ahLst/>
            <a:cxnLst/>
            <a:rect l="l" t="t" r="r" b="b"/>
            <a:pathLst>
              <a:path w="3553055" h="2982204">
                <a:moveTo>
                  <a:pt x="0" y="0"/>
                </a:moveTo>
                <a:lnTo>
                  <a:pt x="3553055" y="0"/>
                </a:lnTo>
                <a:lnTo>
                  <a:pt x="3553055" y="2982204"/>
                </a:lnTo>
                <a:lnTo>
                  <a:pt x="0" y="2982204"/>
                </a:lnTo>
                <a:lnTo>
                  <a:pt x="0" y="0"/>
                </a:lnTo>
                <a:close/>
              </a:path>
            </a:pathLst>
          </a:custGeom>
          <a:blipFill>
            <a:blip r:embed="rId4"/>
            <a:stretch>
              <a:fillRect/>
            </a:stretch>
          </a:blipFill>
        </p:spPr>
        <p:txBody>
          <a:bodyPr/>
          <a:lstStyle/>
          <a:p>
            <a:endParaRPr lang="en-US"/>
          </a:p>
        </p:txBody>
      </p:sp>
      <p:sp>
        <p:nvSpPr>
          <p:cNvPr id="5" name="Freeform 5"/>
          <p:cNvSpPr/>
          <p:nvPr/>
        </p:nvSpPr>
        <p:spPr>
          <a:xfrm>
            <a:off x="14615690" y="464678"/>
            <a:ext cx="3524045" cy="3168252"/>
          </a:xfrm>
          <a:custGeom>
            <a:avLst/>
            <a:gdLst/>
            <a:ahLst/>
            <a:cxnLst/>
            <a:rect l="l" t="t" r="r" b="b"/>
            <a:pathLst>
              <a:path w="3524045" h="3168252">
                <a:moveTo>
                  <a:pt x="0" y="0"/>
                </a:moveTo>
                <a:lnTo>
                  <a:pt x="3524044" y="0"/>
                </a:lnTo>
                <a:lnTo>
                  <a:pt x="3524044" y="3168251"/>
                </a:lnTo>
                <a:lnTo>
                  <a:pt x="0" y="3168251"/>
                </a:lnTo>
                <a:lnTo>
                  <a:pt x="0" y="0"/>
                </a:lnTo>
                <a:close/>
              </a:path>
            </a:pathLst>
          </a:custGeom>
          <a:blipFill>
            <a:blip r:embed="rId5"/>
            <a:stretch>
              <a:fillRect/>
            </a:stretch>
          </a:blipFill>
        </p:spPr>
        <p:txBody>
          <a:bodyPr/>
          <a:lstStyle/>
          <a:p>
            <a:endParaRPr lang="en-US"/>
          </a:p>
        </p:txBody>
      </p:sp>
      <p:sp>
        <p:nvSpPr>
          <p:cNvPr id="6" name="TextBox 6"/>
          <p:cNvSpPr txBox="1"/>
          <p:nvPr/>
        </p:nvSpPr>
        <p:spPr>
          <a:xfrm>
            <a:off x="3358385" y="2971368"/>
            <a:ext cx="11571231" cy="1398702"/>
          </a:xfrm>
          <a:prstGeom prst="rect">
            <a:avLst/>
          </a:prstGeom>
        </p:spPr>
        <p:txBody>
          <a:bodyPr lIns="0" tIns="0" rIns="0" bIns="0" rtlCol="0" anchor="t">
            <a:spAutoFit/>
          </a:bodyPr>
          <a:lstStyle/>
          <a:p>
            <a:pPr algn="ctr">
              <a:lnSpc>
                <a:spcPts val="9724"/>
              </a:lnSpc>
            </a:pPr>
            <a:r>
              <a:rPr lang="en-US" sz="12157" spc="-243">
                <a:solidFill>
                  <a:srgbClr val="000000"/>
                </a:solidFill>
                <a:latin typeface="Bernoru SemiCondensed"/>
                <a:ea typeface="Bernoru SemiCondensed"/>
                <a:cs typeface="Bernoru SemiCondensed"/>
                <a:sym typeface="Bernoru SemiCondensed"/>
              </a:rPr>
              <a:t>Parent Meeting</a:t>
            </a:r>
          </a:p>
        </p:txBody>
      </p:sp>
      <p:sp>
        <p:nvSpPr>
          <p:cNvPr id="7" name="TextBox 7"/>
          <p:cNvSpPr txBox="1"/>
          <p:nvPr/>
        </p:nvSpPr>
        <p:spPr>
          <a:xfrm>
            <a:off x="4358375" y="958310"/>
            <a:ext cx="9571250" cy="1155808"/>
          </a:xfrm>
          <a:prstGeom prst="rect">
            <a:avLst/>
          </a:prstGeom>
        </p:spPr>
        <p:txBody>
          <a:bodyPr lIns="0" tIns="0" rIns="0" bIns="0" rtlCol="0" anchor="t">
            <a:spAutoFit/>
          </a:bodyPr>
          <a:lstStyle/>
          <a:p>
            <a:pPr algn="ctr">
              <a:lnSpc>
                <a:spcPts val="8000"/>
              </a:lnSpc>
            </a:pPr>
            <a:r>
              <a:rPr lang="en-US" sz="10001" spc="-199">
                <a:solidFill>
                  <a:srgbClr val="506E9A"/>
                </a:solidFill>
                <a:latin typeface="Bernoru SemiCondensed"/>
                <a:ea typeface="Bernoru SemiCondensed"/>
                <a:cs typeface="Bernoru SemiCondensed"/>
                <a:sym typeface="Bernoru SemiCondensed"/>
              </a:rPr>
              <a:t>Title I Annual </a:t>
            </a:r>
          </a:p>
        </p:txBody>
      </p:sp>
      <p:sp>
        <p:nvSpPr>
          <p:cNvPr id="8" name="TextBox 8"/>
          <p:cNvSpPr txBox="1"/>
          <p:nvPr/>
        </p:nvSpPr>
        <p:spPr>
          <a:xfrm>
            <a:off x="4701407" y="4877765"/>
            <a:ext cx="9571250" cy="626720"/>
          </a:xfrm>
          <a:prstGeom prst="rect">
            <a:avLst/>
          </a:prstGeom>
        </p:spPr>
        <p:txBody>
          <a:bodyPr lIns="0" tIns="0" rIns="0" bIns="0" rtlCol="0" anchor="t">
            <a:spAutoFit/>
          </a:bodyPr>
          <a:lstStyle/>
          <a:p>
            <a:pPr algn="ctr">
              <a:lnSpc>
                <a:spcPts val="4798"/>
              </a:lnSpc>
            </a:pPr>
            <a:r>
              <a:rPr lang="en-US" sz="4798">
                <a:solidFill>
                  <a:srgbClr val="000000"/>
                </a:solidFill>
                <a:latin typeface="Rosario"/>
                <a:ea typeface="Rosario"/>
                <a:cs typeface="Rosario"/>
                <a:sym typeface="Rosario"/>
              </a:rPr>
              <a:t>Wednesday August 27, 2025</a:t>
            </a:r>
          </a:p>
        </p:txBody>
      </p:sp>
      <p:sp>
        <p:nvSpPr>
          <p:cNvPr id="9" name="TextBox 9"/>
          <p:cNvSpPr txBox="1"/>
          <p:nvPr/>
        </p:nvSpPr>
        <p:spPr>
          <a:xfrm>
            <a:off x="4701407" y="6953145"/>
            <a:ext cx="9571250" cy="1826870"/>
          </a:xfrm>
          <a:prstGeom prst="rect">
            <a:avLst/>
          </a:prstGeom>
        </p:spPr>
        <p:txBody>
          <a:bodyPr lIns="0" tIns="0" rIns="0" bIns="0" rtlCol="0" anchor="t">
            <a:spAutoFit/>
          </a:bodyPr>
          <a:lstStyle/>
          <a:p>
            <a:pPr algn="ctr">
              <a:lnSpc>
                <a:spcPts val="4799"/>
              </a:lnSpc>
            </a:pPr>
            <a:r>
              <a:rPr lang="en-US" sz="4799">
                <a:solidFill>
                  <a:srgbClr val="000000"/>
                </a:solidFill>
                <a:latin typeface="Rosario"/>
                <a:ea typeface="Rosario"/>
                <a:cs typeface="Rosario"/>
                <a:sym typeface="Rosario"/>
              </a:rPr>
              <a:t>Mildred Helms Elementary School</a:t>
            </a:r>
          </a:p>
          <a:p>
            <a:pPr algn="ctr">
              <a:lnSpc>
                <a:spcPts val="4799"/>
              </a:lnSpc>
            </a:pPr>
            <a:r>
              <a:rPr lang="en-US" sz="4799">
                <a:solidFill>
                  <a:srgbClr val="000000"/>
                </a:solidFill>
                <a:latin typeface="Rosario"/>
                <a:ea typeface="Rosario"/>
                <a:cs typeface="Rosario"/>
                <a:sym typeface="Rosario"/>
              </a:rPr>
              <a:t>Principal:  Shannon Brennan</a:t>
            </a:r>
          </a:p>
          <a:p>
            <a:pPr algn="ctr">
              <a:lnSpc>
                <a:spcPts val="4798"/>
              </a:lnSpc>
            </a:pPr>
            <a:r>
              <a:rPr lang="en-US" sz="4798">
                <a:solidFill>
                  <a:srgbClr val="000000"/>
                </a:solidFill>
                <a:latin typeface="Rosario"/>
                <a:ea typeface="Rosario"/>
                <a:cs typeface="Rosario"/>
                <a:sym typeface="Rosario"/>
              </a:rPr>
              <a:t>Asst. Principal : Katrina Schneider</a:t>
            </a:r>
          </a:p>
        </p:txBody>
      </p:sp>
      <p:sp>
        <p:nvSpPr>
          <p:cNvPr id="10" name="Freeform 10"/>
          <p:cNvSpPr/>
          <p:nvPr/>
        </p:nvSpPr>
        <p:spPr>
          <a:xfrm>
            <a:off x="14763955" y="464678"/>
            <a:ext cx="3524045" cy="3168252"/>
          </a:xfrm>
          <a:custGeom>
            <a:avLst/>
            <a:gdLst/>
            <a:ahLst/>
            <a:cxnLst/>
            <a:rect l="l" t="t" r="r" b="b"/>
            <a:pathLst>
              <a:path w="3524045" h="3168252">
                <a:moveTo>
                  <a:pt x="0" y="0"/>
                </a:moveTo>
                <a:lnTo>
                  <a:pt x="3524045" y="0"/>
                </a:lnTo>
                <a:lnTo>
                  <a:pt x="3524045" y="3168251"/>
                </a:lnTo>
                <a:lnTo>
                  <a:pt x="0" y="3168251"/>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3481900" y="1123950"/>
            <a:ext cx="11324200" cy="656588"/>
          </a:xfrm>
          <a:prstGeom prst="rect">
            <a:avLst/>
          </a:prstGeom>
        </p:spPr>
        <p:txBody>
          <a:bodyPr lIns="0" tIns="0" rIns="0" bIns="0" rtlCol="0" anchor="t">
            <a:spAutoFit/>
          </a:bodyPr>
          <a:lstStyle/>
          <a:p>
            <a:pPr algn="ctr">
              <a:lnSpc>
                <a:spcPts val="5598"/>
              </a:lnSpc>
            </a:pPr>
            <a:r>
              <a:rPr lang="en-US" sz="5599">
                <a:solidFill>
                  <a:srgbClr val="000000"/>
                </a:solidFill>
                <a:latin typeface="Marykate"/>
                <a:ea typeface="Marykate"/>
                <a:cs typeface="Marykate"/>
                <a:sym typeface="Marykate"/>
              </a:rPr>
              <a:t>Parent - School - Student Compact </a:t>
            </a:r>
          </a:p>
        </p:txBody>
      </p:sp>
      <p:sp>
        <p:nvSpPr>
          <p:cNvPr id="3" name="TextBox 3"/>
          <p:cNvSpPr txBox="1"/>
          <p:nvPr/>
        </p:nvSpPr>
        <p:spPr>
          <a:xfrm>
            <a:off x="1273839" y="2149474"/>
            <a:ext cx="6821765" cy="6155026"/>
          </a:xfrm>
          <a:prstGeom prst="rect">
            <a:avLst/>
          </a:prstGeom>
        </p:spPr>
        <p:txBody>
          <a:bodyPr lIns="0" tIns="0" rIns="0" bIns="0" rtlCol="0" anchor="t">
            <a:spAutoFit/>
          </a:bodyPr>
          <a:lstStyle/>
          <a:p>
            <a:pPr algn="l">
              <a:lnSpc>
                <a:spcPts val="4498"/>
              </a:lnSpc>
            </a:pPr>
            <a:r>
              <a:rPr lang="en-US" sz="4498" b="1">
                <a:solidFill>
                  <a:srgbClr val="000000"/>
                </a:solidFill>
                <a:latin typeface="Caladea Bold"/>
                <a:ea typeface="Caladea Bold"/>
                <a:cs typeface="Caladea Bold"/>
                <a:sym typeface="Caladea Bold"/>
              </a:rPr>
              <a:t>The purpose of the compact is to foster student achievement. </a:t>
            </a:r>
          </a:p>
          <a:p>
            <a:pPr algn="l">
              <a:lnSpc>
                <a:spcPts val="4498"/>
              </a:lnSpc>
            </a:pPr>
            <a:endParaRPr lang="en-US" sz="4498" b="1">
              <a:solidFill>
                <a:srgbClr val="000000"/>
              </a:solidFill>
              <a:latin typeface="Caladea Bold"/>
              <a:ea typeface="Caladea Bold"/>
              <a:cs typeface="Caladea Bold"/>
              <a:sym typeface="Caladea Bold"/>
            </a:endParaRPr>
          </a:p>
          <a:p>
            <a:pPr algn="l">
              <a:lnSpc>
                <a:spcPts val="3898"/>
              </a:lnSpc>
            </a:pPr>
            <a:r>
              <a:rPr lang="en-US" sz="3898">
                <a:solidFill>
                  <a:srgbClr val="000000"/>
                </a:solidFill>
                <a:latin typeface="Caladea"/>
                <a:ea typeface="Caladea"/>
                <a:cs typeface="Caladea"/>
                <a:sym typeface="Caladea"/>
              </a:rPr>
              <a:t>By signing the Parent - School - Student Compact, Mildred Helms Elementary, teachers, staff, parents and students agree to work together to share the responsibility of helping students meet or exceed state, district and school academic goals. </a:t>
            </a:r>
          </a:p>
        </p:txBody>
      </p:sp>
      <p:sp>
        <p:nvSpPr>
          <p:cNvPr id="4" name="TextBox 4"/>
          <p:cNvSpPr txBox="1"/>
          <p:nvPr/>
        </p:nvSpPr>
        <p:spPr>
          <a:xfrm>
            <a:off x="9144000" y="2531703"/>
            <a:ext cx="7823008" cy="3112829"/>
          </a:xfrm>
          <a:prstGeom prst="rect">
            <a:avLst/>
          </a:prstGeom>
        </p:spPr>
        <p:txBody>
          <a:bodyPr lIns="0" tIns="0" rIns="0" bIns="0" rtlCol="0" anchor="t">
            <a:spAutoFit/>
          </a:bodyPr>
          <a:lstStyle/>
          <a:p>
            <a:pPr algn="ctr">
              <a:lnSpc>
                <a:spcPts val="4052"/>
              </a:lnSpc>
            </a:pPr>
            <a:r>
              <a:rPr lang="en-US" sz="4052">
                <a:solidFill>
                  <a:srgbClr val="000000"/>
                </a:solidFill>
                <a:latin typeface="Caladea"/>
                <a:ea typeface="Caladea"/>
                <a:cs typeface="Caladea"/>
                <a:sym typeface="Caladea"/>
              </a:rPr>
              <a:t>The Parent - School - Student Compact is updated every year to include parent, student, teacher and staff input. Parent, Student, Teacher and Staff comments are welcome at any time during the year. </a:t>
            </a:r>
          </a:p>
        </p:txBody>
      </p:sp>
      <p:sp>
        <p:nvSpPr>
          <p:cNvPr id="5" name="TextBox 5"/>
          <p:cNvSpPr txBox="1"/>
          <p:nvPr/>
        </p:nvSpPr>
        <p:spPr>
          <a:xfrm>
            <a:off x="7476083" y="7848299"/>
            <a:ext cx="10239210" cy="1470635"/>
          </a:xfrm>
          <a:prstGeom prst="rect">
            <a:avLst/>
          </a:prstGeom>
        </p:spPr>
        <p:txBody>
          <a:bodyPr lIns="0" tIns="0" rIns="0" bIns="0" rtlCol="0" anchor="t">
            <a:spAutoFit/>
          </a:bodyPr>
          <a:lstStyle/>
          <a:p>
            <a:pPr algn="ctr">
              <a:lnSpc>
                <a:spcPts val="3898"/>
              </a:lnSpc>
            </a:pPr>
            <a:r>
              <a:rPr lang="en-US" sz="3898">
                <a:solidFill>
                  <a:srgbClr val="0000FF"/>
                </a:solidFill>
                <a:latin typeface="Oswald"/>
                <a:ea typeface="Oswald"/>
                <a:cs typeface="Oswald"/>
                <a:sym typeface="Oswald"/>
              </a:rPr>
              <a:t>Please review and sign your child’s Compact. </a:t>
            </a:r>
          </a:p>
          <a:p>
            <a:pPr algn="ctr">
              <a:lnSpc>
                <a:spcPts val="3898"/>
              </a:lnSpc>
            </a:pPr>
            <a:endParaRPr lang="en-US" sz="3898">
              <a:solidFill>
                <a:srgbClr val="0000FF"/>
              </a:solidFill>
              <a:latin typeface="Oswald"/>
              <a:ea typeface="Oswald"/>
              <a:cs typeface="Oswald"/>
              <a:sym typeface="Oswald"/>
            </a:endParaRPr>
          </a:p>
          <a:p>
            <a:pPr algn="ctr">
              <a:lnSpc>
                <a:spcPts val="3898"/>
              </a:lnSpc>
            </a:pPr>
            <a:r>
              <a:rPr lang="en-US" sz="3898">
                <a:solidFill>
                  <a:srgbClr val="0000FF"/>
                </a:solidFill>
                <a:latin typeface="Oswald"/>
                <a:ea typeface="Oswald"/>
                <a:cs typeface="Oswald"/>
                <a:sym typeface="Oswald"/>
              </a:rPr>
              <a:t>Our GOAL is to receive 100% signed compacts! </a:t>
            </a:r>
          </a:p>
        </p:txBody>
      </p:sp>
      <p:sp>
        <p:nvSpPr>
          <p:cNvPr id="6" name="Freeform 6"/>
          <p:cNvSpPr/>
          <p:nvPr/>
        </p:nvSpPr>
        <p:spPr>
          <a:xfrm>
            <a:off x="17171929" y="126102"/>
            <a:ext cx="949195" cy="902598"/>
          </a:xfrm>
          <a:custGeom>
            <a:avLst/>
            <a:gdLst/>
            <a:ahLst/>
            <a:cxnLst/>
            <a:rect l="l" t="t" r="r" b="b"/>
            <a:pathLst>
              <a:path w="949195" h="902598">
                <a:moveTo>
                  <a:pt x="0" y="0"/>
                </a:moveTo>
                <a:lnTo>
                  <a:pt x="949195" y="0"/>
                </a:lnTo>
                <a:lnTo>
                  <a:pt x="949195" y="902598"/>
                </a:lnTo>
                <a:lnTo>
                  <a:pt x="0" y="902598"/>
                </a:lnTo>
                <a:lnTo>
                  <a:pt x="0" y="0"/>
                </a:lnTo>
                <a:close/>
              </a:path>
            </a:pathLst>
          </a:custGeom>
          <a:blipFill>
            <a:blip r:embed="rId3">
              <a:extLst>
                <a:ext uri="{96DAC541-7B7A-43D3-8B79-37D633B846F1}">
                  <asvg:svgBlip xmlns:asvg="http://schemas.microsoft.com/office/drawing/2016/SVG/main" r:embed="rId4"/>
                </a:ext>
              </a:extLst>
            </a:blip>
            <a:stretch>
              <a:fillRect l="-47" r="-47"/>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405401" y="2257271"/>
            <a:ext cx="11477198" cy="7690636"/>
          </a:xfrm>
          <a:custGeom>
            <a:avLst/>
            <a:gdLst/>
            <a:ahLst/>
            <a:cxnLst/>
            <a:rect l="l" t="t" r="r" b="b"/>
            <a:pathLst>
              <a:path w="11477198" h="7690636">
                <a:moveTo>
                  <a:pt x="0" y="0"/>
                </a:moveTo>
                <a:lnTo>
                  <a:pt x="11477198" y="0"/>
                </a:lnTo>
                <a:lnTo>
                  <a:pt x="11477198" y="7690636"/>
                </a:lnTo>
                <a:lnTo>
                  <a:pt x="0" y="7690636"/>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4846838" y="1133475"/>
            <a:ext cx="7638339" cy="800075"/>
          </a:xfrm>
          <a:prstGeom prst="rect">
            <a:avLst/>
          </a:prstGeom>
        </p:spPr>
        <p:txBody>
          <a:bodyPr lIns="0" tIns="0" rIns="0" bIns="0" rtlCol="0" anchor="t">
            <a:spAutoFit/>
          </a:bodyPr>
          <a:lstStyle/>
          <a:p>
            <a:pPr algn="ctr">
              <a:lnSpc>
                <a:spcPts val="5998"/>
              </a:lnSpc>
            </a:pPr>
            <a:r>
              <a:rPr lang="en-US" sz="5998">
                <a:solidFill>
                  <a:srgbClr val="000000"/>
                </a:solidFill>
                <a:latin typeface="Marykate"/>
                <a:ea typeface="Marykate"/>
                <a:cs typeface="Marykate"/>
                <a:sym typeface="Marykate"/>
              </a:rPr>
              <a:t>Mildred Helms COMPACT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2100866"/>
            <a:ext cx="10287000" cy="14488732"/>
          </a:xfrm>
          <a:custGeom>
            <a:avLst/>
            <a:gdLst/>
            <a:ahLst/>
            <a:cxnLst/>
            <a:rect l="l" t="t" r="r" b="b"/>
            <a:pathLst>
              <a:path w="10287000" h="14488732">
                <a:moveTo>
                  <a:pt x="0" y="0"/>
                </a:moveTo>
                <a:lnTo>
                  <a:pt x="10287000" y="0"/>
                </a:lnTo>
                <a:lnTo>
                  <a:pt x="10287000" y="14488732"/>
                </a:lnTo>
                <a:lnTo>
                  <a:pt x="0" y="14488732"/>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4733881" y="2492989"/>
            <a:ext cx="11455653" cy="1113412"/>
          </a:xfrm>
          <a:prstGeom prst="rect">
            <a:avLst/>
          </a:prstGeom>
        </p:spPr>
        <p:txBody>
          <a:bodyPr lIns="0" tIns="0" rIns="0" bIns="0" rtlCol="0" anchor="t">
            <a:spAutoFit/>
          </a:bodyPr>
          <a:lstStyle/>
          <a:p>
            <a:pPr algn="ctr">
              <a:lnSpc>
                <a:spcPts val="7783"/>
              </a:lnSpc>
            </a:pPr>
            <a:r>
              <a:rPr lang="en-US" sz="9729" spc="-194">
                <a:solidFill>
                  <a:srgbClr val="004AAD"/>
                </a:solidFill>
                <a:latin typeface="Marykate"/>
                <a:ea typeface="Marykate"/>
                <a:cs typeface="Marykate"/>
                <a:sym typeface="Marykate"/>
              </a:rPr>
              <a:t>Engagement Plan (PFEP)</a:t>
            </a:r>
          </a:p>
        </p:txBody>
      </p:sp>
      <p:sp>
        <p:nvSpPr>
          <p:cNvPr id="4" name="TextBox 4"/>
          <p:cNvSpPr txBox="1"/>
          <p:nvPr/>
        </p:nvSpPr>
        <p:spPr>
          <a:xfrm>
            <a:off x="2573394" y="936622"/>
            <a:ext cx="7888313" cy="1121432"/>
          </a:xfrm>
          <a:prstGeom prst="rect">
            <a:avLst/>
          </a:prstGeom>
        </p:spPr>
        <p:txBody>
          <a:bodyPr lIns="0" tIns="0" rIns="0" bIns="0" rtlCol="0" anchor="t">
            <a:spAutoFit/>
          </a:bodyPr>
          <a:lstStyle/>
          <a:p>
            <a:pPr algn="ctr">
              <a:lnSpc>
                <a:spcPts val="7760"/>
              </a:lnSpc>
            </a:pPr>
            <a:r>
              <a:rPr lang="en-US" sz="9700" spc="-194">
                <a:solidFill>
                  <a:srgbClr val="004AAD"/>
                </a:solidFill>
                <a:latin typeface="Marykate"/>
                <a:ea typeface="Marykate"/>
                <a:cs typeface="Marykate"/>
                <a:sym typeface="Marykate"/>
              </a:rPr>
              <a:t>Parent and Family</a:t>
            </a:r>
          </a:p>
        </p:txBody>
      </p:sp>
      <p:sp>
        <p:nvSpPr>
          <p:cNvPr id="5" name="TextBox 5"/>
          <p:cNvSpPr txBox="1"/>
          <p:nvPr/>
        </p:nvSpPr>
        <p:spPr>
          <a:xfrm>
            <a:off x="3576071" y="4065057"/>
            <a:ext cx="9934461" cy="4981574"/>
          </a:xfrm>
          <a:prstGeom prst="rect">
            <a:avLst/>
          </a:prstGeom>
        </p:spPr>
        <p:txBody>
          <a:bodyPr lIns="0" tIns="0" rIns="0" bIns="0" rtlCol="0" anchor="t">
            <a:spAutoFit/>
          </a:bodyPr>
          <a:lstStyle/>
          <a:p>
            <a:pPr algn="ctr">
              <a:lnSpc>
                <a:spcPts val="3898"/>
              </a:lnSpc>
            </a:pPr>
            <a:r>
              <a:rPr lang="en-US" sz="3898">
                <a:solidFill>
                  <a:srgbClr val="000000"/>
                </a:solidFill>
                <a:latin typeface="Nunito"/>
                <a:ea typeface="Nunito"/>
                <a:cs typeface="Nunito"/>
                <a:sym typeface="Nunito"/>
              </a:rPr>
              <a:t>The PFEP Sections include information about the following: </a:t>
            </a:r>
          </a:p>
          <a:p>
            <a:pPr algn="ctr">
              <a:lnSpc>
                <a:spcPts val="3898"/>
              </a:lnSpc>
            </a:pPr>
            <a:endParaRPr lang="en-US" sz="3898">
              <a:solidFill>
                <a:srgbClr val="000000"/>
              </a:solidFill>
              <a:latin typeface="Nunito"/>
              <a:ea typeface="Nunito"/>
              <a:cs typeface="Nunito"/>
              <a:sym typeface="Nunito"/>
            </a:endParaRPr>
          </a:p>
          <a:p>
            <a:pPr marL="822836" lvl="2" indent="-274279" algn="l">
              <a:lnSpc>
                <a:spcPts val="3598"/>
              </a:lnSpc>
              <a:buFont typeface="Arial"/>
              <a:buChar char="⚬"/>
            </a:pPr>
            <a:r>
              <a:rPr lang="en-US" sz="3598">
                <a:solidFill>
                  <a:srgbClr val="000000"/>
                </a:solidFill>
                <a:latin typeface="Nunito"/>
                <a:ea typeface="Nunito"/>
                <a:cs typeface="Nunito"/>
                <a:sym typeface="Nunito"/>
              </a:rPr>
              <a:t>Parent trainings to increase student achievement</a:t>
            </a:r>
          </a:p>
          <a:p>
            <a:pPr marL="822836" lvl="2" indent="-274279" algn="l">
              <a:lnSpc>
                <a:spcPts val="3598"/>
              </a:lnSpc>
              <a:buFont typeface="Arial"/>
              <a:buChar char="⚬"/>
            </a:pPr>
            <a:r>
              <a:rPr lang="en-US" sz="3598">
                <a:solidFill>
                  <a:srgbClr val="000000"/>
                </a:solidFill>
                <a:latin typeface="Nunito"/>
                <a:ea typeface="Nunito"/>
                <a:cs typeface="Nunito"/>
                <a:sym typeface="Nunito"/>
              </a:rPr>
              <a:t>Staff trainings for engaging parents</a:t>
            </a:r>
          </a:p>
          <a:p>
            <a:pPr marL="822836" lvl="2" indent="-274279" algn="l">
              <a:lnSpc>
                <a:spcPts val="3598"/>
              </a:lnSpc>
              <a:buFont typeface="Arial"/>
              <a:buChar char="⚬"/>
            </a:pPr>
            <a:r>
              <a:rPr lang="en-US" sz="3598">
                <a:solidFill>
                  <a:srgbClr val="000000"/>
                </a:solidFill>
                <a:latin typeface="Nunito"/>
                <a:ea typeface="Nunito"/>
                <a:cs typeface="Nunito"/>
                <a:sym typeface="Nunito"/>
              </a:rPr>
              <a:t>Communication methods between home and school</a:t>
            </a:r>
          </a:p>
          <a:p>
            <a:pPr marL="822836" lvl="2" indent="-274279" algn="l">
              <a:lnSpc>
                <a:spcPts val="3598"/>
              </a:lnSpc>
              <a:buFont typeface="Arial"/>
              <a:buChar char="⚬"/>
            </a:pPr>
            <a:r>
              <a:rPr lang="en-US" sz="3598">
                <a:solidFill>
                  <a:srgbClr val="000000"/>
                </a:solidFill>
                <a:latin typeface="Nunito"/>
                <a:ea typeface="Nunito"/>
                <a:cs typeface="Nunito"/>
                <a:sym typeface="Nunito"/>
              </a:rPr>
              <a:t>Flexible meeting times</a:t>
            </a:r>
          </a:p>
          <a:p>
            <a:pPr marL="822836" lvl="2" indent="-274279" algn="l">
              <a:lnSpc>
                <a:spcPts val="3598"/>
              </a:lnSpc>
              <a:buFont typeface="Arial"/>
              <a:buChar char="⚬"/>
            </a:pPr>
            <a:r>
              <a:rPr lang="en-US" sz="3598">
                <a:solidFill>
                  <a:srgbClr val="000000"/>
                </a:solidFill>
                <a:latin typeface="Nunito"/>
                <a:ea typeface="Nunito"/>
                <a:cs typeface="Nunito"/>
                <a:sym typeface="Nunito"/>
              </a:rPr>
              <a:t>Accessibility for parents</a:t>
            </a:r>
          </a:p>
          <a:p>
            <a:pPr marL="822836" lvl="2" indent="-274279" algn="l">
              <a:lnSpc>
                <a:spcPts val="3598"/>
              </a:lnSpc>
              <a:buFont typeface="Arial"/>
              <a:buChar char="⚬"/>
            </a:pPr>
            <a:r>
              <a:rPr lang="en-US" sz="3598">
                <a:solidFill>
                  <a:srgbClr val="000000"/>
                </a:solidFill>
                <a:latin typeface="Nunito"/>
                <a:ea typeface="Nunito"/>
                <a:cs typeface="Nunito"/>
                <a:sym typeface="Nunito"/>
              </a:rPr>
              <a:t>Coordinating with other Federal Programs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65494" y="2673684"/>
            <a:ext cx="3896125" cy="4218361"/>
            <a:chOff x="0" y="0"/>
            <a:chExt cx="6883081" cy="7452359"/>
          </a:xfrm>
        </p:grpSpPr>
        <p:sp>
          <p:nvSpPr>
            <p:cNvPr id="3" name="Freeform 3"/>
            <p:cNvSpPr/>
            <p:nvPr/>
          </p:nvSpPr>
          <p:spPr>
            <a:xfrm>
              <a:off x="0" y="0"/>
              <a:ext cx="6883019" cy="7452360"/>
            </a:xfrm>
            <a:custGeom>
              <a:avLst/>
              <a:gdLst/>
              <a:ahLst/>
              <a:cxnLst/>
              <a:rect l="l" t="t" r="r" b="b"/>
              <a:pathLst>
                <a:path w="6883019" h="7452360">
                  <a:moveTo>
                    <a:pt x="0" y="0"/>
                  </a:moveTo>
                  <a:lnTo>
                    <a:pt x="6883019" y="0"/>
                  </a:lnTo>
                  <a:lnTo>
                    <a:pt x="6883019" y="7452360"/>
                  </a:lnTo>
                  <a:lnTo>
                    <a:pt x="0" y="7452360"/>
                  </a:lnTo>
                  <a:lnTo>
                    <a:pt x="0" y="0"/>
                  </a:lnTo>
                  <a:close/>
                </a:path>
              </a:pathLst>
            </a:custGeom>
            <a:blipFill>
              <a:blip r:embed="rId3"/>
              <a:stretch>
                <a:fillRect/>
              </a:stretch>
            </a:blipFill>
          </p:spPr>
          <p:txBody>
            <a:bodyPr/>
            <a:lstStyle/>
            <a:p>
              <a:endParaRPr lang="en-US"/>
            </a:p>
          </p:txBody>
        </p:sp>
      </p:grpSp>
      <p:sp>
        <p:nvSpPr>
          <p:cNvPr id="4" name="Freeform 4"/>
          <p:cNvSpPr/>
          <p:nvPr/>
        </p:nvSpPr>
        <p:spPr>
          <a:xfrm rot="-5400000">
            <a:off x="5760281" y="-1131320"/>
            <a:ext cx="9194063" cy="12949385"/>
          </a:xfrm>
          <a:custGeom>
            <a:avLst/>
            <a:gdLst/>
            <a:ahLst/>
            <a:cxnLst/>
            <a:rect l="l" t="t" r="r" b="b"/>
            <a:pathLst>
              <a:path w="9194063" h="12949385">
                <a:moveTo>
                  <a:pt x="0" y="0"/>
                </a:moveTo>
                <a:lnTo>
                  <a:pt x="9194063" y="0"/>
                </a:lnTo>
                <a:lnTo>
                  <a:pt x="9194063" y="12949385"/>
                </a:lnTo>
                <a:lnTo>
                  <a:pt x="0" y="12949385"/>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8567159" y="3474447"/>
            <a:ext cx="7660105" cy="2702559"/>
          </a:xfrm>
          <a:prstGeom prst="rect">
            <a:avLst/>
          </a:prstGeom>
        </p:spPr>
        <p:txBody>
          <a:bodyPr lIns="0" tIns="0" rIns="0" bIns="0" rtlCol="0" anchor="t">
            <a:spAutoFit/>
          </a:bodyPr>
          <a:lstStyle/>
          <a:p>
            <a:pPr algn="ctr">
              <a:lnSpc>
                <a:spcPts val="4398"/>
              </a:lnSpc>
            </a:pPr>
            <a:r>
              <a:rPr lang="en-US" sz="4399">
                <a:solidFill>
                  <a:srgbClr val="000000"/>
                </a:solidFill>
                <a:latin typeface="Nunito"/>
                <a:ea typeface="Nunito"/>
                <a:cs typeface="Nunito"/>
                <a:sym typeface="Nunito"/>
              </a:rPr>
              <a:t>Florida Benchmark for Excellent Student Thinking Standards (B.E.S.T). You may read more information by visiting, </a:t>
            </a:r>
            <a:r>
              <a:rPr lang="en-US" sz="4399" u="sng">
                <a:solidFill>
                  <a:srgbClr val="0000FF"/>
                </a:solidFill>
                <a:latin typeface="Nunito"/>
                <a:ea typeface="Nunito"/>
                <a:cs typeface="Nunito"/>
                <a:sym typeface="Nunito"/>
                <a:hlinkClick r:id="rId5" tooltip="http://www.fldoe.org"/>
              </a:rPr>
              <a:t>www.fldoe.org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212311" y="-2014352"/>
            <a:ext cx="9863378" cy="13892082"/>
          </a:xfrm>
          <a:custGeom>
            <a:avLst/>
            <a:gdLst/>
            <a:ahLst/>
            <a:cxnLst/>
            <a:rect l="l" t="t" r="r" b="b"/>
            <a:pathLst>
              <a:path w="9863378" h="13892082">
                <a:moveTo>
                  <a:pt x="0" y="0"/>
                </a:moveTo>
                <a:lnTo>
                  <a:pt x="9863378" y="0"/>
                </a:lnTo>
                <a:lnTo>
                  <a:pt x="9863378" y="13892082"/>
                </a:lnTo>
                <a:lnTo>
                  <a:pt x="0" y="13892082"/>
                </a:lnTo>
                <a:lnTo>
                  <a:pt x="0" y="0"/>
                </a:lnTo>
                <a:close/>
              </a:path>
            </a:pathLst>
          </a:custGeom>
          <a:blipFill>
            <a:blip r:embed="rId3"/>
            <a:stretch>
              <a:fillRect/>
            </a:stretch>
          </a:blipFill>
        </p:spPr>
        <p:txBody>
          <a:bodyPr/>
          <a:lstStyle/>
          <a:p>
            <a:endParaRPr lang="en-US"/>
          </a:p>
        </p:txBody>
      </p:sp>
      <p:sp>
        <p:nvSpPr>
          <p:cNvPr id="3" name="Freeform 3"/>
          <p:cNvSpPr/>
          <p:nvPr/>
        </p:nvSpPr>
        <p:spPr>
          <a:xfrm>
            <a:off x="2698335" y="1488261"/>
            <a:ext cx="4038843" cy="1378255"/>
          </a:xfrm>
          <a:custGeom>
            <a:avLst/>
            <a:gdLst/>
            <a:ahLst/>
            <a:cxnLst/>
            <a:rect l="l" t="t" r="r" b="b"/>
            <a:pathLst>
              <a:path w="4038843" h="1378255">
                <a:moveTo>
                  <a:pt x="0" y="0"/>
                </a:moveTo>
                <a:lnTo>
                  <a:pt x="4038843" y="0"/>
                </a:lnTo>
                <a:lnTo>
                  <a:pt x="4038843" y="1378255"/>
                </a:lnTo>
                <a:lnTo>
                  <a:pt x="0" y="13782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8107822" y="6083538"/>
            <a:ext cx="7315200" cy="2368296"/>
          </a:xfrm>
          <a:custGeom>
            <a:avLst/>
            <a:gdLst/>
            <a:ahLst/>
            <a:cxnLst/>
            <a:rect l="l" t="t" r="r" b="b"/>
            <a:pathLst>
              <a:path w="7315200" h="2368296">
                <a:moveTo>
                  <a:pt x="0" y="0"/>
                </a:moveTo>
                <a:lnTo>
                  <a:pt x="7315200" y="0"/>
                </a:lnTo>
                <a:lnTo>
                  <a:pt x="7315200" y="2368296"/>
                </a:lnTo>
                <a:lnTo>
                  <a:pt x="0" y="23682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14580536" y="508557"/>
            <a:ext cx="3019011" cy="2626539"/>
          </a:xfrm>
          <a:custGeom>
            <a:avLst/>
            <a:gdLst/>
            <a:ahLst/>
            <a:cxnLst/>
            <a:rect l="l" t="t" r="r" b="b"/>
            <a:pathLst>
              <a:path w="3019011" h="2626539">
                <a:moveTo>
                  <a:pt x="0" y="0"/>
                </a:moveTo>
                <a:lnTo>
                  <a:pt x="3019010" y="0"/>
                </a:lnTo>
                <a:lnTo>
                  <a:pt x="3019010" y="2626540"/>
                </a:lnTo>
                <a:lnTo>
                  <a:pt x="0" y="26265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a:off x="523078" y="6613657"/>
            <a:ext cx="2893444" cy="1526292"/>
          </a:xfrm>
          <a:custGeom>
            <a:avLst/>
            <a:gdLst/>
            <a:ahLst/>
            <a:cxnLst/>
            <a:rect l="l" t="t" r="r" b="b"/>
            <a:pathLst>
              <a:path w="2893444" h="1526292">
                <a:moveTo>
                  <a:pt x="0" y="0"/>
                </a:moveTo>
                <a:lnTo>
                  <a:pt x="2893444" y="0"/>
                </a:lnTo>
                <a:lnTo>
                  <a:pt x="2893444" y="1526292"/>
                </a:lnTo>
                <a:lnTo>
                  <a:pt x="0" y="152629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p:cNvSpPr/>
          <p:nvPr/>
        </p:nvSpPr>
        <p:spPr>
          <a:xfrm>
            <a:off x="887248" y="3135097"/>
            <a:ext cx="2621422" cy="1068230"/>
          </a:xfrm>
          <a:custGeom>
            <a:avLst/>
            <a:gdLst/>
            <a:ahLst/>
            <a:cxnLst/>
            <a:rect l="l" t="t" r="r" b="b"/>
            <a:pathLst>
              <a:path w="2621422" h="1068230">
                <a:moveTo>
                  <a:pt x="0" y="0"/>
                </a:moveTo>
                <a:lnTo>
                  <a:pt x="2621422" y="0"/>
                </a:lnTo>
                <a:lnTo>
                  <a:pt x="2621422" y="1068229"/>
                </a:lnTo>
                <a:lnTo>
                  <a:pt x="0" y="106822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8" name="TextBox 8"/>
          <p:cNvSpPr txBox="1"/>
          <p:nvPr/>
        </p:nvSpPr>
        <p:spPr>
          <a:xfrm>
            <a:off x="6383302" y="1343025"/>
            <a:ext cx="5521396" cy="1033170"/>
          </a:xfrm>
          <a:prstGeom prst="rect">
            <a:avLst/>
          </a:prstGeom>
        </p:spPr>
        <p:txBody>
          <a:bodyPr lIns="0" tIns="0" rIns="0" bIns="0" rtlCol="0" anchor="t">
            <a:spAutoFit/>
          </a:bodyPr>
          <a:lstStyle/>
          <a:p>
            <a:pPr algn="ctr">
              <a:lnSpc>
                <a:spcPts val="7121"/>
              </a:lnSpc>
            </a:pPr>
            <a:r>
              <a:rPr lang="en-US" sz="8901" spc="-178">
                <a:solidFill>
                  <a:srgbClr val="004AAD"/>
                </a:solidFill>
                <a:latin typeface="Marykate"/>
                <a:ea typeface="Marykate"/>
                <a:cs typeface="Marykate"/>
                <a:sym typeface="Marykate"/>
              </a:rPr>
              <a:t>School’s </a:t>
            </a:r>
          </a:p>
        </p:txBody>
      </p:sp>
      <p:sp>
        <p:nvSpPr>
          <p:cNvPr id="9" name="TextBox 9"/>
          <p:cNvSpPr txBox="1"/>
          <p:nvPr/>
        </p:nvSpPr>
        <p:spPr>
          <a:xfrm>
            <a:off x="5821874" y="2749531"/>
            <a:ext cx="6979726" cy="1146327"/>
          </a:xfrm>
          <a:prstGeom prst="rect">
            <a:avLst/>
          </a:prstGeom>
        </p:spPr>
        <p:txBody>
          <a:bodyPr lIns="0" tIns="0" rIns="0" bIns="0" rtlCol="0" anchor="t">
            <a:spAutoFit/>
          </a:bodyPr>
          <a:lstStyle/>
          <a:p>
            <a:pPr algn="ctr">
              <a:lnSpc>
                <a:spcPts val="7999"/>
              </a:lnSpc>
            </a:pPr>
            <a:r>
              <a:rPr lang="en-US" sz="10001" spc="-199">
                <a:solidFill>
                  <a:srgbClr val="004AAD"/>
                </a:solidFill>
                <a:latin typeface="Marykate"/>
                <a:ea typeface="Marykate"/>
                <a:cs typeface="Marykate"/>
                <a:sym typeface="Marykate"/>
              </a:rPr>
              <a:t>Curriculum</a:t>
            </a:r>
          </a:p>
        </p:txBody>
      </p:sp>
      <p:sp>
        <p:nvSpPr>
          <p:cNvPr id="10" name="TextBox 10"/>
          <p:cNvSpPr txBox="1"/>
          <p:nvPr/>
        </p:nvSpPr>
        <p:spPr>
          <a:xfrm>
            <a:off x="3416522" y="4153033"/>
            <a:ext cx="11454957" cy="1250949"/>
          </a:xfrm>
          <a:prstGeom prst="rect">
            <a:avLst/>
          </a:prstGeom>
        </p:spPr>
        <p:txBody>
          <a:bodyPr lIns="0" tIns="0" rIns="0" bIns="0" rtlCol="0" anchor="t">
            <a:spAutoFit/>
          </a:bodyPr>
          <a:lstStyle/>
          <a:p>
            <a:pPr algn="ctr">
              <a:lnSpc>
                <a:spcPts val="3498"/>
              </a:lnSpc>
            </a:pPr>
            <a:r>
              <a:rPr lang="en-US" sz="3499">
                <a:solidFill>
                  <a:srgbClr val="000000"/>
                </a:solidFill>
                <a:latin typeface="Nunito"/>
                <a:ea typeface="Nunito"/>
                <a:cs typeface="Nunito"/>
                <a:sym typeface="Nunito"/>
              </a:rPr>
              <a:t>Florida Benchmark for Excellent Student Thinking Standards (B.E.S.T) form the framework of everything taught at school. </a:t>
            </a:r>
          </a:p>
        </p:txBody>
      </p:sp>
      <p:sp>
        <p:nvSpPr>
          <p:cNvPr id="11" name="TextBox 11"/>
          <p:cNvSpPr txBox="1"/>
          <p:nvPr/>
        </p:nvSpPr>
        <p:spPr>
          <a:xfrm>
            <a:off x="3416522" y="5670682"/>
            <a:ext cx="8116563" cy="3488029"/>
          </a:xfrm>
          <a:prstGeom prst="rect">
            <a:avLst/>
          </a:prstGeom>
        </p:spPr>
        <p:txBody>
          <a:bodyPr lIns="0" tIns="0" rIns="0" bIns="0" rtlCol="0" anchor="t">
            <a:spAutoFit/>
          </a:bodyPr>
          <a:lstStyle/>
          <a:p>
            <a:pPr algn="l">
              <a:lnSpc>
                <a:spcPts val="4198"/>
              </a:lnSpc>
            </a:pPr>
            <a:r>
              <a:rPr lang="en-US" sz="4198">
                <a:solidFill>
                  <a:srgbClr val="000000"/>
                </a:solidFill>
                <a:latin typeface="Nunito"/>
                <a:ea typeface="Nunito"/>
                <a:cs typeface="Nunito"/>
                <a:sym typeface="Nunito"/>
              </a:rPr>
              <a:t>Core Curriculum: </a:t>
            </a:r>
          </a:p>
          <a:p>
            <a:pPr algn="l">
              <a:lnSpc>
                <a:spcPts val="3498"/>
              </a:lnSpc>
            </a:pPr>
            <a:endParaRPr lang="en-US" sz="4198">
              <a:solidFill>
                <a:srgbClr val="000000"/>
              </a:solidFill>
              <a:latin typeface="Nunito"/>
              <a:ea typeface="Nunito"/>
              <a:cs typeface="Nunito"/>
              <a:sym typeface="Nunito"/>
            </a:endParaRPr>
          </a:p>
          <a:p>
            <a:pPr marL="800006" lvl="2" indent="-266669" algn="l">
              <a:lnSpc>
                <a:spcPts val="3498"/>
              </a:lnSpc>
              <a:buFont typeface="Arial"/>
              <a:buChar char="⚬"/>
            </a:pPr>
            <a:r>
              <a:rPr lang="en-US" sz="3498">
                <a:solidFill>
                  <a:srgbClr val="000000"/>
                </a:solidFill>
                <a:latin typeface="Nunito"/>
                <a:ea typeface="Nunito"/>
                <a:cs typeface="Nunito"/>
                <a:sym typeface="Nunito"/>
              </a:rPr>
              <a:t>Reading</a:t>
            </a:r>
          </a:p>
          <a:p>
            <a:pPr marL="800006" lvl="2" indent="-266669" algn="l">
              <a:lnSpc>
                <a:spcPts val="3498"/>
              </a:lnSpc>
              <a:buFont typeface="Arial"/>
              <a:buChar char="⚬"/>
            </a:pPr>
            <a:r>
              <a:rPr lang="en-US" sz="3498">
                <a:solidFill>
                  <a:srgbClr val="000000"/>
                </a:solidFill>
                <a:latin typeface="Nunito"/>
                <a:ea typeface="Nunito"/>
                <a:cs typeface="Nunito"/>
                <a:sym typeface="Nunito"/>
              </a:rPr>
              <a:t>Mathematics</a:t>
            </a:r>
          </a:p>
          <a:p>
            <a:pPr marL="800006" lvl="2" indent="-266669" algn="l">
              <a:lnSpc>
                <a:spcPts val="3498"/>
              </a:lnSpc>
              <a:buFont typeface="Arial"/>
              <a:buChar char="⚬"/>
            </a:pPr>
            <a:r>
              <a:rPr lang="en-US" sz="3498">
                <a:solidFill>
                  <a:srgbClr val="000000"/>
                </a:solidFill>
                <a:latin typeface="Nunito"/>
                <a:ea typeface="Nunito"/>
                <a:cs typeface="Nunito"/>
                <a:sym typeface="Nunito"/>
              </a:rPr>
              <a:t>Writing</a:t>
            </a:r>
          </a:p>
          <a:p>
            <a:pPr marL="800006" lvl="2" indent="-266669" algn="l">
              <a:lnSpc>
                <a:spcPts val="3498"/>
              </a:lnSpc>
              <a:buFont typeface="Arial"/>
              <a:buChar char="⚬"/>
            </a:pPr>
            <a:r>
              <a:rPr lang="en-US" sz="3498">
                <a:solidFill>
                  <a:srgbClr val="000000"/>
                </a:solidFill>
                <a:latin typeface="Nunito"/>
                <a:ea typeface="Nunito"/>
                <a:cs typeface="Nunito"/>
                <a:sym typeface="Nunito"/>
              </a:rPr>
              <a:t>Science</a:t>
            </a:r>
          </a:p>
          <a:p>
            <a:pPr marL="800006" lvl="2" indent="-266669" algn="l">
              <a:lnSpc>
                <a:spcPts val="3498"/>
              </a:lnSpc>
              <a:buFont typeface="Arial"/>
              <a:buChar char="⚬"/>
            </a:pPr>
            <a:r>
              <a:rPr lang="en-US" sz="3498">
                <a:solidFill>
                  <a:srgbClr val="000000"/>
                </a:solidFill>
                <a:latin typeface="Nunito"/>
                <a:ea typeface="Nunito"/>
                <a:cs typeface="Nunito"/>
                <a:sym typeface="Nunito"/>
              </a:rPr>
              <a:t>Social Studies</a:t>
            </a:r>
          </a:p>
          <a:p>
            <a:pPr marL="617098" lvl="2" indent="-205699" algn="l">
              <a:lnSpc>
                <a:spcPts val="2699"/>
              </a:lnSpc>
            </a:pPr>
            <a:endParaRPr lang="en-US" sz="3498">
              <a:solidFill>
                <a:srgbClr val="000000"/>
              </a:solidFill>
              <a:latin typeface="Nunito"/>
              <a:ea typeface="Nunito"/>
              <a:cs typeface="Nunito"/>
              <a:sym typeface="Nuni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en-US"/>
            </a:p>
          </p:txBody>
        </p:sp>
      </p:grpSp>
      <p:grpSp>
        <p:nvGrpSpPr>
          <p:cNvPr id="4" name="Group 4"/>
          <p:cNvGrpSpPr/>
          <p:nvPr/>
        </p:nvGrpSpPr>
        <p:grpSpPr>
          <a:xfrm>
            <a:off x="9144000" y="597762"/>
            <a:ext cx="4765866" cy="3371850"/>
            <a:chOff x="0" y="0"/>
            <a:chExt cx="6354488" cy="4495800"/>
          </a:xfrm>
        </p:grpSpPr>
        <p:sp>
          <p:nvSpPr>
            <p:cNvPr id="5" name="Freeform 5"/>
            <p:cNvSpPr/>
            <p:nvPr/>
          </p:nvSpPr>
          <p:spPr>
            <a:xfrm>
              <a:off x="0" y="0"/>
              <a:ext cx="6354445" cy="4495800"/>
            </a:xfrm>
            <a:custGeom>
              <a:avLst/>
              <a:gdLst/>
              <a:ahLst/>
              <a:cxnLst/>
              <a:rect l="l" t="t" r="r" b="b"/>
              <a:pathLst>
                <a:path w="6354445" h="4495800">
                  <a:moveTo>
                    <a:pt x="0" y="0"/>
                  </a:moveTo>
                  <a:lnTo>
                    <a:pt x="6354445" y="0"/>
                  </a:lnTo>
                  <a:lnTo>
                    <a:pt x="6354445" y="4495800"/>
                  </a:lnTo>
                  <a:lnTo>
                    <a:pt x="0" y="4495800"/>
                  </a:lnTo>
                  <a:lnTo>
                    <a:pt x="0" y="0"/>
                  </a:lnTo>
                  <a:close/>
                </a:path>
              </a:pathLst>
            </a:custGeom>
            <a:blipFill>
              <a:blip r:embed="rId3"/>
              <a:stretch>
                <a:fillRect l="-67" r="-67"/>
              </a:stretch>
            </a:blipFill>
          </p:spPr>
          <p:txBody>
            <a:bodyPr/>
            <a:lstStyle/>
            <a:p>
              <a:endParaRPr lang="en-US"/>
            </a:p>
          </p:txBody>
        </p:sp>
      </p:grpSp>
      <p:sp>
        <p:nvSpPr>
          <p:cNvPr id="6" name="TextBox 6"/>
          <p:cNvSpPr txBox="1"/>
          <p:nvPr/>
        </p:nvSpPr>
        <p:spPr>
          <a:xfrm>
            <a:off x="492712" y="2008115"/>
            <a:ext cx="8101875" cy="4587240"/>
          </a:xfrm>
          <a:prstGeom prst="rect">
            <a:avLst/>
          </a:prstGeom>
        </p:spPr>
        <p:txBody>
          <a:bodyPr lIns="0" tIns="0" rIns="0" bIns="0" rtlCol="0" anchor="t">
            <a:spAutoFit/>
          </a:bodyPr>
          <a:lstStyle/>
          <a:p>
            <a:pPr marL="548641" lvl="2" indent="-182880" algn="l">
              <a:lnSpc>
                <a:spcPts val="3359"/>
              </a:lnSpc>
              <a:buFont typeface="Arial"/>
              <a:buChar char="⚬"/>
            </a:pPr>
            <a:r>
              <a:rPr lang="en-US" sz="2399">
                <a:solidFill>
                  <a:srgbClr val="3C3C3C"/>
                </a:solidFill>
                <a:latin typeface="Nunito"/>
                <a:ea typeface="Nunito"/>
                <a:cs typeface="Nunito"/>
                <a:sym typeface="Nunito"/>
              </a:rPr>
              <a:t>School Grade and Overview</a:t>
            </a:r>
          </a:p>
          <a:p>
            <a:pPr marL="548641" lvl="2" indent="-182880" algn="l">
              <a:lnSpc>
                <a:spcPts val="3359"/>
              </a:lnSpc>
              <a:buFont typeface="Arial"/>
              <a:buChar char="⚬"/>
            </a:pPr>
            <a:r>
              <a:rPr lang="en-US" sz="2399">
                <a:solidFill>
                  <a:srgbClr val="3C3C3C"/>
                </a:solidFill>
                <a:latin typeface="Nunito"/>
                <a:ea typeface="Nunito"/>
                <a:cs typeface="Nunito"/>
                <a:sym typeface="Nunito"/>
              </a:rPr>
              <a:t>Population and Enrollment</a:t>
            </a:r>
          </a:p>
          <a:p>
            <a:pPr marL="548641" lvl="2" indent="-182880" algn="l">
              <a:lnSpc>
                <a:spcPts val="3359"/>
              </a:lnSpc>
              <a:buFont typeface="Arial"/>
              <a:buChar char="⚬"/>
            </a:pPr>
            <a:r>
              <a:rPr lang="en-US" sz="2399">
                <a:solidFill>
                  <a:srgbClr val="3C3C3C"/>
                </a:solidFill>
                <a:latin typeface="Nunito"/>
                <a:ea typeface="Nunito"/>
                <a:cs typeface="Nunito"/>
                <a:sym typeface="Nunito"/>
              </a:rPr>
              <a:t>Assessments- Academic Achievement, Growth, and Population </a:t>
            </a:r>
          </a:p>
          <a:p>
            <a:pPr marL="548641" lvl="2" indent="-182880" algn="l">
              <a:lnSpc>
                <a:spcPts val="3359"/>
              </a:lnSpc>
              <a:buFont typeface="Arial"/>
              <a:buChar char="⚬"/>
            </a:pPr>
            <a:r>
              <a:rPr lang="en-US" sz="2399">
                <a:solidFill>
                  <a:srgbClr val="3C3C3C"/>
                </a:solidFill>
                <a:latin typeface="Nunito"/>
                <a:ea typeface="Nunito"/>
                <a:cs typeface="Nunito"/>
                <a:sym typeface="Nunito"/>
              </a:rPr>
              <a:t>Assessments -English Language Learners</a:t>
            </a:r>
          </a:p>
          <a:p>
            <a:pPr marL="548641" lvl="2" indent="-182880" algn="l">
              <a:lnSpc>
                <a:spcPts val="3359"/>
              </a:lnSpc>
              <a:buFont typeface="Arial"/>
              <a:buChar char="⚬"/>
            </a:pPr>
            <a:r>
              <a:rPr lang="en-US" sz="2399">
                <a:solidFill>
                  <a:srgbClr val="3C3C3C"/>
                </a:solidFill>
                <a:latin typeface="Nunito"/>
                <a:ea typeface="Nunito"/>
                <a:cs typeface="Nunito"/>
                <a:sym typeface="Nunito"/>
              </a:rPr>
              <a:t>Graduation and Beyond</a:t>
            </a:r>
          </a:p>
          <a:p>
            <a:pPr marL="548641" lvl="2" indent="-182880" algn="l">
              <a:lnSpc>
                <a:spcPts val="3359"/>
              </a:lnSpc>
              <a:buFont typeface="Arial"/>
              <a:buChar char="⚬"/>
            </a:pPr>
            <a:r>
              <a:rPr lang="en-US" sz="2399">
                <a:solidFill>
                  <a:srgbClr val="3C3C3C"/>
                </a:solidFill>
                <a:latin typeface="Nunito"/>
                <a:ea typeface="Nunito"/>
                <a:cs typeface="Nunito"/>
                <a:sym typeface="Nunito"/>
              </a:rPr>
              <a:t>Educator Qualifications and Equity</a:t>
            </a:r>
          </a:p>
          <a:p>
            <a:pPr marL="548641" lvl="2" indent="-182880" algn="l">
              <a:lnSpc>
                <a:spcPts val="3359"/>
              </a:lnSpc>
              <a:buFont typeface="Arial"/>
              <a:buChar char="⚬"/>
            </a:pPr>
            <a:r>
              <a:rPr lang="en-US" sz="2399">
                <a:solidFill>
                  <a:srgbClr val="3C3C3C"/>
                </a:solidFill>
                <a:latin typeface="Nunito"/>
                <a:ea typeface="Nunito"/>
                <a:cs typeface="Nunito"/>
                <a:sym typeface="Nunito"/>
              </a:rPr>
              <a:t>Long-Term Goals and Interim Progress</a:t>
            </a:r>
          </a:p>
          <a:p>
            <a:pPr marL="548641" lvl="2" indent="-182880" algn="l">
              <a:lnSpc>
                <a:spcPts val="3359"/>
              </a:lnSpc>
              <a:buFont typeface="Arial"/>
              <a:buChar char="⚬"/>
            </a:pPr>
            <a:r>
              <a:rPr lang="en-US" sz="2399">
                <a:solidFill>
                  <a:srgbClr val="3C3C3C"/>
                </a:solidFill>
                <a:latin typeface="Nunito"/>
                <a:ea typeface="Nunito"/>
                <a:cs typeface="Nunito"/>
                <a:sym typeface="Nunito"/>
              </a:rPr>
              <a:t>Accelerated Course Enrollment</a:t>
            </a:r>
          </a:p>
          <a:p>
            <a:pPr marL="548641" lvl="2" indent="-182880" algn="l">
              <a:lnSpc>
                <a:spcPts val="3359"/>
              </a:lnSpc>
              <a:buFont typeface="Arial"/>
              <a:buChar char="⚬"/>
            </a:pPr>
            <a:r>
              <a:rPr lang="en-US" sz="2399">
                <a:solidFill>
                  <a:srgbClr val="3C3C3C"/>
                </a:solidFill>
                <a:latin typeface="Nunito"/>
                <a:ea typeface="Nunito"/>
                <a:cs typeface="Nunito"/>
                <a:sym typeface="Nunito"/>
              </a:rPr>
              <a:t>Per-Pupil Expenditures</a:t>
            </a:r>
          </a:p>
          <a:p>
            <a:pPr marL="548641" lvl="2" indent="-182880" algn="l">
              <a:lnSpc>
                <a:spcPts val="3359"/>
              </a:lnSpc>
              <a:buFont typeface="Arial"/>
              <a:buChar char="⚬"/>
            </a:pPr>
            <a:r>
              <a:rPr lang="en-US" sz="2399">
                <a:solidFill>
                  <a:srgbClr val="3C3C3C"/>
                </a:solidFill>
                <a:latin typeface="Nunito"/>
                <a:ea typeface="Nunito"/>
                <a:cs typeface="Nunito"/>
                <a:sym typeface="Nunito"/>
              </a:rPr>
              <a:t>National Data</a:t>
            </a:r>
          </a:p>
        </p:txBody>
      </p:sp>
      <p:sp>
        <p:nvSpPr>
          <p:cNvPr id="7" name="TextBox 7"/>
          <p:cNvSpPr txBox="1"/>
          <p:nvPr/>
        </p:nvSpPr>
        <p:spPr>
          <a:xfrm>
            <a:off x="492712" y="1500233"/>
            <a:ext cx="4429497" cy="473074"/>
          </a:xfrm>
          <a:prstGeom prst="rect">
            <a:avLst/>
          </a:prstGeom>
        </p:spPr>
        <p:txBody>
          <a:bodyPr lIns="0" tIns="0" rIns="0" bIns="0" rtlCol="0" anchor="t">
            <a:spAutoFit/>
          </a:bodyPr>
          <a:lstStyle/>
          <a:p>
            <a:pPr algn="l">
              <a:lnSpc>
                <a:spcPts val="3999"/>
              </a:lnSpc>
            </a:pPr>
            <a:r>
              <a:rPr lang="en-US" sz="3999">
                <a:solidFill>
                  <a:srgbClr val="3C3C3C"/>
                </a:solidFill>
                <a:latin typeface="Marykate"/>
                <a:ea typeface="Marykate"/>
                <a:cs typeface="Marykate"/>
                <a:sym typeface="Marykate"/>
              </a:rPr>
              <a:t>School Report Cards: </a:t>
            </a:r>
          </a:p>
        </p:txBody>
      </p:sp>
      <p:sp>
        <p:nvSpPr>
          <p:cNvPr id="8" name="TextBox 8"/>
          <p:cNvSpPr txBox="1"/>
          <p:nvPr/>
        </p:nvSpPr>
        <p:spPr>
          <a:xfrm>
            <a:off x="8261827" y="4387460"/>
            <a:ext cx="6921963" cy="473074"/>
          </a:xfrm>
          <a:prstGeom prst="rect">
            <a:avLst/>
          </a:prstGeom>
        </p:spPr>
        <p:txBody>
          <a:bodyPr lIns="0" tIns="0" rIns="0" bIns="0" rtlCol="0" anchor="t">
            <a:spAutoFit/>
          </a:bodyPr>
          <a:lstStyle/>
          <a:p>
            <a:pPr algn="l">
              <a:lnSpc>
                <a:spcPts val="3999"/>
              </a:lnSpc>
            </a:pPr>
            <a:r>
              <a:rPr lang="en-US" sz="3999">
                <a:solidFill>
                  <a:srgbClr val="3C3C3C"/>
                </a:solidFill>
                <a:latin typeface="Marykate"/>
                <a:ea typeface="Marykate"/>
                <a:cs typeface="Marykate"/>
                <a:sym typeface="Marykate"/>
              </a:rPr>
              <a:t>Available online at School Report Cards: </a:t>
            </a:r>
          </a:p>
        </p:txBody>
      </p:sp>
      <p:sp>
        <p:nvSpPr>
          <p:cNvPr id="9" name="TextBox 9"/>
          <p:cNvSpPr txBox="1"/>
          <p:nvPr/>
        </p:nvSpPr>
        <p:spPr>
          <a:xfrm>
            <a:off x="7671871" y="5105400"/>
            <a:ext cx="8101875" cy="4587240"/>
          </a:xfrm>
          <a:prstGeom prst="rect">
            <a:avLst/>
          </a:prstGeom>
        </p:spPr>
        <p:txBody>
          <a:bodyPr lIns="0" tIns="0" rIns="0" bIns="0" rtlCol="0" anchor="t">
            <a:spAutoFit/>
          </a:bodyPr>
          <a:lstStyle/>
          <a:p>
            <a:pPr marL="548641" lvl="2" indent="-182880" algn="l">
              <a:lnSpc>
                <a:spcPts val="3359"/>
              </a:lnSpc>
              <a:buFont typeface="Arial"/>
              <a:buChar char="⚬"/>
            </a:pPr>
            <a:r>
              <a:rPr lang="en-US" sz="2399">
                <a:solidFill>
                  <a:srgbClr val="3C3C3C"/>
                </a:solidFill>
                <a:latin typeface="Nunito"/>
                <a:ea typeface="Nunito"/>
                <a:cs typeface="Nunito"/>
                <a:sym typeface="Nunito"/>
              </a:rPr>
              <a:t>School Grade and Overview</a:t>
            </a:r>
          </a:p>
          <a:p>
            <a:pPr marL="548641" lvl="2" indent="-182880" algn="l">
              <a:lnSpc>
                <a:spcPts val="3359"/>
              </a:lnSpc>
              <a:buFont typeface="Arial"/>
              <a:buChar char="⚬"/>
            </a:pPr>
            <a:r>
              <a:rPr lang="en-US" sz="2399">
                <a:solidFill>
                  <a:srgbClr val="3C3C3C"/>
                </a:solidFill>
                <a:latin typeface="Nunito"/>
                <a:ea typeface="Nunito"/>
                <a:cs typeface="Nunito"/>
                <a:sym typeface="Nunito"/>
              </a:rPr>
              <a:t>Population and Enrollment</a:t>
            </a:r>
          </a:p>
          <a:p>
            <a:pPr marL="548641" lvl="2" indent="-182880" algn="l">
              <a:lnSpc>
                <a:spcPts val="3359"/>
              </a:lnSpc>
              <a:buFont typeface="Arial"/>
              <a:buChar char="⚬"/>
            </a:pPr>
            <a:r>
              <a:rPr lang="en-US" sz="2399">
                <a:solidFill>
                  <a:srgbClr val="3C3C3C"/>
                </a:solidFill>
                <a:latin typeface="Nunito"/>
                <a:ea typeface="Nunito"/>
                <a:cs typeface="Nunito"/>
                <a:sym typeface="Nunito"/>
              </a:rPr>
              <a:t>Assessments- Academic Achievement, Growth, and Population </a:t>
            </a:r>
          </a:p>
          <a:p>
            <a:pPr marL="548641" lvl="2" indent="-182880" algn="l">
              <a:lnSpc>
                <a:spcPts val="3359"/>
              </a:lnSpc>
              <a:buFont typeface="Arial"/>
              <a:buChar char="⚬"/>
            </a:pPr>
            <a:r>
              <a:rPr lang="en-US" sz="2399">
                <a:solidFill>
                  <a:srgbClr val="3C3C3C"/>
                </a:solidFill>
                <a:latin typeface="Nunito"/>
                <a:ea typeface="Nunito"/>
                <a:cs typeface="Nunito"/>
                <a:sym typeface="Nunito"/>
              </a:rPr>
              <a:t>Assessments -English Language Learners</a:t>
            </a:r>
          </a:p>
          <a:p>
            <a:pPr marL="548641" lvl="2" indent="-182880" algn="l">
              <a:lnSpc>
                <a:spcPts val="3359"/>
              </a:lnSpc>
              <a:buFont typeface="Arial"/>
              <a:buChar char="⚬"/>
            </a:pPr>
            <a:r>
              <a:rPr lang="en-US" sz="2399">
                <a:solidFill>
                  <a:srgbClr val="3C3C3C"/>
                </a:solidFill>
                <a:latin typeface="Nunito"/>
                <a:ea typeface="Nunito"/>
                <a:cs typeface="Nunito"/>
                <a:sym typeface="Nunito"/>
              </a:rPr>
              <a:t>Graduation and Beyond</a:t>
            </a:r>
          </a:p>
          <a:p>
            <a:pPr marL="548641" lvl="2" indent="-182880" algn="l">
              <a:lnSpc>
                <a:spcPts val="3359"/>
              </a:lnSpc>
              <a:buFont typeface="Arial"/>
              <a:buChar char="⚬"/>
            </a:pPr>
            <a:r>
              <a:rPr lang="en-US" sz="2399">
                <a:solidFill>
                  <a:srgbClr val="3C3C3C"/>
                </a:solidFill>
                <a:latin typeface="Nunito"/>
                <a:ea typeface="Nunito"/>
                <a:cs typeface="Nunito"/>
                <a:sym typeface="Nunito"/>
              </a:rPr>
              <a:t>Educator Qualifications and Equity</a:t>
            </a:r>
          </a:p>
          <a:p>
            <a:pPr marL="548641" lvl="2" indent="-182880" algn="l">
              <a:lnSpc>
                <a:spcPts val="3359"/>
              </a:lnSpc>
              <a:buFont typeface="Arial"/>
              <a:buChar char="⚬"/>
            </a:pPr>
            <a:r>
              <a:rPr lang="en-US" sz="2399">
                <a:solidFill>
                  <a:srgbClr val="3C3C3C"/>
                </a:solidFill>
                <a:latin typeface="Nunito"/>
                <a:ea typeface="Nunito"/>
                <a:cs typeface="Nunito"/>
                <a:sym typeface="Nunito"/>
              </a:rPr>
              <a:t>Long-Term Goals and Interim Progress</a:t>
            </a:r>
          </a:p>
          <a:p>
            <a:pPr marL="548641" lvl="2" indent="-182880" algn="l">
              <a:lnSpc>
                <a:spcPts val="3359"/>
              </a:lnSpc>
              <a:buFont typeface="Arial"/>
              <a:buChar char="⚬"/>
            </a:pPr>
            <a:r>
              <a:rPr lang="en-US" sz="2399">
                <a:solidFill>
                  <a:srgbClr val="3C3C3C"/>
                </a:solidFill>
                <a:latin typeface="Nunito"/>
                <a:ea typeface="Nunito"/>
                <a:cs typeface="Nunito"/>
                <a:sym typeface="Nunito"/>
              </a:rPr>
              <a:t>Accelerated Course Enrollment</a:t>
            </a:r>
          </a:p>
          <a:p>
            <a:pPr marL="548641" lvl="2" indent="-182880" algn="l">
              <a:lnSpc>
                <a:spcPts val="3359"/>
              </a:lnSpc>
              <a:buFont typeface="Arial"/>
              <a:buChar char="⚬"/>
            </a:pPr>
            <a:r>
              <a:rPr lang="en-US" sz="2399">
                <a:solidFill>
                  <a:srgbClr val="3C3C3C"/>
                </a:solidFill>
                <a:latin typeface="Nunito"/>
                <a:ea typeface="Nunito"/>
                <a:cs typeface="Nunito"/>
                <a:sym typeface="Nunito"/>
              </a:rPr>
              <a:t>Per-Pupil Expenditures</a:t>
            </a:r>
          </a:p>
          <a:p>
            <a:pPr marL="548641" lvl="2" indent="-182880" algn="l">
              <a:lnSpc>
                <a:spcPts val="3359"/>
              </a:lnSpc>
              <a:buFont typeface="Arial"/>
              <a:buChar char="⚬"/>
            </a:pPr>
            <a:r>
              <a:rPr lang="en-US" sz="2399">
                <a:solidFill>
                  <a:srgbClr val="3C3C3C"/>
                </a:solidFill>
                <a:latin typeface="Nunito"/>
                <a:ea typeface="Nunito"/>
                <a:cs typeface="Nunito"/>
                <a:sym typeface="Nunito"/>
              </a:rPr>
              <a:t>National Data</a:t>
            </a:r>
          </a:p>
        </p:txBody>
      </p:sp>
      <p:sp>
        <p:nvSpPr>
          <p:cNvPr id="10" name="TextBox 10"/>
          <p:cNvSpPr txBox="1"/>
          <p:nvPr/>
        </p:nvSpPr>
        <p:spPr>
          <a:xfrm>
            <a:off x="705028" y="7953603"/>
            <a:ext cx="5414921" cy="954405"/>
          </a:xfrm>
          <a:prstGeom prst="rect">
            <a:avLst/>
          </a:prstGeom>
        </p:spPr>
        <p:txBody>
          <a:bodyPr lIns="0" tIns="0" rIns="0" bIns="0" rtlCol="0" anchor="t">
            <a:spAutoFit/>
          </a:bodyPr>
          <a:lstStyle/>
          <a:p>
            <a:pPr algn="ctr">
              <a:lnSpc>
                <a:spcPts val="2699"/>
              </a:lnSpc>
            </a:pPr>
            <a:r>
              <a:rPr lang="en-US" sz="2699">
                <a:solidFill>
                  <a:srgbClr val="3C3C3C"/>
                </a:solidFill>
                <a:latin typeface="Nunito"/>
                <a:ea typeface="Nunito"/>
                <a:cs typeface="Nunito"/>
                <a:sym typeface="Nunito"/>
              </a:rPr>
              <a:t>Available online at </a:t>
            </a:r>
            <a:r>
              <a:rPr lang="en-US" sz="2699" u="sng">
                <a:solidFill>
                  <a:srgbClr val="0000FF"/>
                </a:solidFill>
                <a:latin typeface="Nunito"/>
                <a:ea typeface="Nunito"/>
                <a:cs typeface="Nunito"/>
                <a:sym typeface="Nunito"/>
                <a:hlinkClick r:id="rId4" tooltip="https://edudata.fldoe.org"/>
              </a:rPr>
              <a:t>https://edudata.fldoe.org</a:t>
            </a:r>
            <a:r>
              <a:rPr lang="en-US" sz="2699">
                <a:solidFill>
                  <a:srgbClr val="3C3C3C"/>
                </a:solidFill>
                <a:latin typeface="Nunito"/>
                <a:ea typeface="Nunito"/>
                <a:cs typeface="Nunito"/>
                <a:sym typeface="Nunito"/>
              </a:rPr>
              <a:t> OR Front Office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a:stretch>
            </a:blipFill>
          </p:spPr>
          <p:txBody>
            <a:bodyPr/>
            <a:lstStyle/>
            <a:p>
              <a:endParaRPr lang="en-US"/>
            </a:p>
          </p:txBody>
        </p:sp>
      </p:grpSp>
      <p:grpSp>
        <p:nvGrpSpPr>
          <p:cNvPr id="4" name="Group 4"/>
          <p:cNvGrpSpPr/>
          <p:nvPr/>
        </p:nvGrpSpPr>
        <p:grpSpPr>
          <a:xfrm>
            <a:off x="12536569" y="3377638"/>
            <a:ext cx="5280319" cy="5299035"/>
            <a:chOff x="0" y="0"/>
            <a:chExt cx="7040425" cy="7065380"/>
          </a:xfrm>
        </p:grpSpPr>
        <p:sp>
          <p:nvSpPr>
            <p:cNvPr id="5" name="Freeform 5"/>
            <p:cNvSpPr/>
            <p:nvPr/>
          </p:nvSpPr>
          <p:spPr>
            <a:xfrm>
              <a:off x="0" y="0"/>
              <a:ext cx="7040372" cy="7065391"/>
            </a:xfrm>
            <a:custGeom>
              <a:avLst/>
              <a:gdLst/>
              <a:ahLst/>
              <a:cxnLst/>
              <a:rect l="l" t="t" r="r" b="b"/>
              <a:pathLst>
                <a:path w="7040372" h="7065391">
                  <a:moveTo>
                    <a:pt x="0" y="0"/>
                  </a:moveTo>
                  <a:lnTo>
                    <a:pt x="7040372" y="0"/>
                  </a:lnTo>
                  <a:lnTo>
                    <a:pt x="7040372" y="7065391"/>
                  </a:lnTo>
                  <a:lnTo>
                    <a:pt x="0" y="7065391"/>
                  </a:lnTo>
                  <a:lnTo>
                    <a:pt x="0" y="0"/>
                  </a:lnTo>
                  <a:close/>
                </a:path>
              </a:pathLst>
            </a:custGeom>
            <a:blipFill>
              <a:blip r:embed="rId4"/>
              <a:stretch>
                <a:fillRect l="-177" r="-177"/>
              </a:stretch>
            </a:blipFill>
          </p:spPr>
          <p:txBody>
            <a:bodyPr/>
            <a:lstStyle/>
            <a:p>
              <a:endParaRPr lang="en-US"/>
            </a:p>
          </p:txBody>
        </p:sp>
      </p:grpSp>
      <p:sp>
        <p:nvSpPr>
          <p:cNvPr id="6" name="TextBox 6"/>
          <p:cNvSpPr txBox="1"/>
          <p:nvPr/>
        </p:nvSpPr>
        <p:spPr>
          <a:xfrm>
            <a:off x="1028700" y="826414"/>
            <a:ext cx="6548595" cy="718897"/>
          </a:xfrm>
          <a:prstGeom prst="rect">
            <a:avLst/>
          </a:prstGeom>
        </p:spPr>
        <p:txBody>
          <a:bodyPr lIns="0" tIns="0" rIns="0" bIns="0" rtlCol="0" anchor="t">
            <a:spAutoFit/>
          </a:bodyPr>
          <a:lstStyle/>
          <a:p>
            <a:pPr algn="l">
              <a:lnSpc>
                <a:spcPts val="7121"/>
              </a:lnSpc>
            </a:pPr>
            <a:r>
              <a:rPr lang="en-US" sz="8901" spc="-178">
                <a:solidFill>
                  <a:srgbClr val="004AAD"/>
                </a:solidFill>
                <a:latin typeface="Marykate"/>
                <a:ea typeface="Marykate"/>
                <a:cs typeface="Marykate"/>
                <a:sym typeface="Marykate"/>
              </a:rPr>
              <a:t>Parent Advisory</a:t>
            </a:r>
          </a:p>
        </p:txBody>
      </p:sp>
      <p:sp>
        <p:nvSpPr>
          <p:cNvPr id="7" name="TextBox 7"/>
          <p:cNvSpPr txBox="1"/>
          <p:nvPr/>
        </p:nvSpPr>
        <p:spPr>
          <a:xfrm>
            <a:off x="3634386" y="2130930"/>
            <a:ext cx="6979726" cy="784289"/>
          </a:xfrm>
          <a:prstGeom prst="rect">
            <a:avLst/>
          </a:prstGeom>
        </p:spPr>
        <p:txBody>
          <a:bodyPr lIns="0" tIns="0" rIns="0" bIns="0" rtlCol="0" anchor="t">
            <a:spAutoFit/>
          </a:bodyPr>
          <a:lstStyle/>
          <a:p>
            <a:pPr algn="l">
              <a:lnSpc>
                <a:spcPts val="7999"/>
              </a:lnSpc>
            </a:pPr>
            <a:r>
              <a:rPr lang="en-US" sz="10001" spc="-199">
                <a:solidFill>
                  <a:srgbClr val="004AAD"/>
                </a:solidFill>
                <a:latin typeface="Marykate"/>
                <a:ea typeface="Marykate"/>
                <a:cs typeface="Marykate"/>
                <a:sym typeface="Marykate"/>
              </a:rPr>
              <a:t>Council (PAC)</a:t>
            </a:r>
          </a:p>
        </p:txBody>
      </p:sp>
      <p:sp>
        <p:nvSpPr>
          <p:cNvPr id="8" name="TextBox 8"/>
          <p:cNvSpPr txBox="1"/>
          <p:nvPr/>
        </p:nvSpPr>
        <p:spPr>
          <a:xfrm>
            <a:off x="1028700" y="3425263"/>
            <a:ext cx="10934894" cy="6012485"/>
          </a:xfrm>
          <a:prstGeom prst="rect">
            <a:avLst/>
          </a:prstGeom>
        </p:spPr>
        <p:txBody>
          <a:bodyPr lIns="0" tIns="0" rIns="0" bIns="0" rtlCol="0" anchor="t">
            <a:spAutoFit/>
          </a:bodyPr>
          <a:lstStyle/>
          <a:p>
            <a:pPr marL="694261" lvl="2" indent="-231420" algn="l">
              <a:lnSpc>
                <a:spcPts val="3037"/>
              </a:lnSpc>
              <a:buFont typeface="Arial"/>
              <a:buChar char="⚬"/>
            </a:pPr>
            <a:r>
              <a:rPr lang="en-US" sz="3037">
                <a:solidFill>
                  <a:srgbClr val="000000"/>
                </a:solidFill>
                <a:latin typeface="Caladea"/>
                <a:ea typeface="Caladea"/>
                <a:cs typeface="Caladea"/>
                <a:sym typeface="Caladea"/>
              </a:rPr>
              <a:t>The district has a Parent and Family Engagement Plan. The summary of the plan is in the Title I School &amp; Family Partnership Overview. </a:t>
            </a:r>
          </a:p>
          <a:p>
            <a:pPr marL="717169" lvl="2" indent="-239056" algn="l">
              <a:lnSpc>
                <a:spcPts val="3137"/>
              </a:lnSpc>
              <a:buFont typeface="Arial"/>
              <a:buChar char="⚬"/>
            </a:pPr>
            <a:endParaRPr lang="en-US" sz="3037">
              <a:solidFill>
                <a:srgbClr val="000000"/>
              </a:solidFill>
              <a:latin typeface="Caladea"/>
              <a:ea typeface="Caladea"/>
              <a:cs typeface="Caladea"/>
              <a:sym typeface="Caladea"/>
            </a:endParaRPr>
          </a:p>
          <a:p>
            <a:pPr marL="717120" lvl="2" indent="-239040" algn="l">
              <a:lnSpc>
                <a:spcPts val="3764"/>
              </a:lnSpc>
              <a:buFont typeface="Arial"/>
              <a:buChar char="⚬"/>
            </a:pPr>
            <a:r>
              <a:rPr lang="en-US" sz="3137">
                <a:solidFill>
                  <a:srgbClr val="000000"/>
                </a:solidFill>
                <a:latin typeface="Caladea"/>
                <a:ea typeface="Caladea"/>
                <a:cs typeface="Caladea"/>
                <a:sym typeface="Caladea"/>
              </a:rPr>
              <a:t>You may access the full plan at </a:t>
            </a:r>
            <a:r>
              <a:rPr lang="en-US" sz="3137" u="sng">
                <a:solidFill>
                  <a:srgbClr val="000000"/>
                </a:solidFill>
                <a:latin typeface="Caladea"/>
                <a:ea typeface="Caladea"/>
                <a:cs typeface="Caladea"/>
                <a:sym typeface="Caladea"/>
                <a:hlinkClick r:id="rId5" tooltip="http://www.pcsb.org/titleone"/>
              </a:rPr>
              <a:t>www.pcsb.org/titleone</a:t>
            </a:r>
          </a:p>
          <a:p>
            <a:pPr marL="694308" lvl="2" indent="-231436" algn="l">
              <a:lnSpc>
                <a:spcPts val="3644"/>
              </a:lnSpc>
              <a:buFont typeface="Arial"/>
              <a:buChar char="⚬"/>
            </a:pPr>
            <a:endParaRPr lang="en-US" sz="3137" u="sng">
              <a:solidFill>
                <a:srgbClr val="000000"/>
              </a:solidFill>
              <a:latin typeface="Caladea"/>
              <a:ea typeface="Caladea"/>
              <a:cs typeface="Caladea"/>
              <a:sym typeface="Caladea"/>
              <a:hlinkClick r:id="rId5" tooltip="http://www.pcsb.org/titleone"/>
            </a:endParaRPr>
          </a:p>
          <a:p>
            <a:pPr marL="717120" lvl="2" indent="-239040" algn="l">
              <a:lnSpc>
                <a:spcPts val="3137"/>
              </a:lnSpc>
              <a:buFont typeface="Arial"/>
              <a:buChar char="⚬"/>
            </a:pPr>
            <a:r>
              <a:rPr lang="en-US" sz="3137">
                <a:solidFill>
                  <a:srgbClr val="000000"/>
                </a:solidFill>
                <a:latin typeface="Caladea"/>
                <a:ea typeface="Caladea"/>
                <a:cs typeface="Caladea"/>
                <a:sym typeface="Caladea"/>
              </a:rPr>
              <a:t>The Parent Advisory Council (PAC) is responsible for reviewing and revising the District PFEP. </a:t>
            </a:r>
          </a:p>
          <a:p>
            <a:pPr marL="717169" lvl="2" indent="-239056" algn="l">
              <a:lnSpc>
                <a:spcPts val="3137"/>
              </a:lnSpc>
              <a:buFont typeface="Arial"/>
              <a:buChar char="⚬"/>
            </a:pPr>
            <a:endParaRPr lang="en-US" sz="3137">
              <a:solidFill>
                <a:srgbClr val="000000"/>
              </a:solidFill>
              <a:latin typeface="Caladea"/>
              <a:ea typeface="Caladea"/>
              <a:cs typeface="Caladea"/>
              <a:sym typeface="Caladea"/>
            </a:endParaRPr>
          </a:p>
          <a:p>
            <a:pPr marL="717120" lvl="2" indent="-239040" algn="l">
              <a:lnSpc>
                <a:spcPts val="3137"/>
              </a:lnSpc>
              <a:buFont typeface="Arial"/>
              <a:buChar char="⚬"/>
            </a:pPr>
            <a:r>
              <a:rPr lang="en-US" sz="3137">
                <a:solidFill>
                  <a:srgbClr val="000000"/>
                </a:solidFill>
                <a:latin typeface="Caladea"/>
                <a:ea typeface="Caladea"/>
                <a:cs typeface="Caladea"/>
                <a:sym typeface="Caladea"/>
              </a:rPr>
              <a:t>PAC will meet virtually or in-person with the district’s Title I Staff. </a:t>
            </a:r>
          </a:p>
          <a:p>
            <a:pPr marL="717169" lvl="2" indent="-239056" algn="l">
              <a:lnSpc>
                <a:spcPts val="3137"/>
              </a:lnSpc>
              <a:buFont typeface="Arial"/>
              <a:buChar char="⚬"/>
            </a:pPr>
            <a:endParaRPr lang="en-US" sz="3137">
              <a:solidFill>
                <a:srgbClr val="000000"/>
              </a:solidFill>
              <a:latin typeface="Caladea"/>
              <a:ea typeface="Caladea"/>
              <a:cs typeface="Caladea"/>
              <a:sym typeface="Caladea"/>
            </a:endParaRPr>
          </a:p>
          <a:p>
            <a:pPr marL="717169" lvl="2" indent="-239056" algn="l">
              <a:lnSpc>
                <a:spcPts val="3137"/>
              </a:lnSpc>
              <a:buFont typeface="Arial"/>
              <a:buChar char="⚬"/>
            </a:pPr>
            <a:r>
              <a:rPr lang="en-US" sz="3137">
                <a:solidFill>
                  <a:srgbClr val="000000"/>
                </a:solidFill>
                <a:latin typeface="Caladea"/>
                <a:ea typeface="Caladea"/>
                <a:cs typeface="Caladea"/>
                <a:sym typeface="Caladea"/>
              </a:rPr>
              <a:t>Each school is committed to having at least one member representing our school please notify, Katrina Schneider at schneiderk@pcsb.org.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Freeform 2"/>
          <p:cNvSpPr/>
          <p:nvPr/>
        </p:nvSpPr>
        <p:spPr>
          <a:xfrm>
            <a:off x="3299973" y="1028700"/>
            <a:ext cx="11503044" cy="1840329"/>
          </a:xfrm>
          <a:custGeom>
            <a:avLst/>
            <a:gdLst/>
            <a:ahLst/>
            <a:cxnLst/>
            <a:rect l="l" t="t" r="r" b="b"/>
            <a:pathLst>
              <a:path w="11503044" h="1840329">
                <a:moveTo>
                  <a:pt x="0" y="0"/>
                </a:moveTo>
                <a:lnTo>
                  <a:pt x="11503044" y="0"/>
                </a:lnTo>
                <a:lnTo>
                  <a:pt x="11503044" y="1840329"/>
                </a:lnTo>
                <a:lnTo>
                  <a:pt x="0" y="1840329"/>
                </a:lnTo>
                <a:lnTo>
                  <a:pt x="0" y="0"/>
                </a:lnTo>
                <a:close/>
              </a:path>
            </a:pathLst>
          </a:custGeom>
          <a:blipFill>
            <a:blip r:embed="rId3"/>
            <a:stretch>
              <a:fillRect t="-155128" b="-162094"/>
            </a:stretch>
          </a:blipFill>
        </p:spPr>
        <p:txBody>
          <a:bodyPr/>
          <a:lstStyle/>
          <a:p>
            <a:endParaRPr lang="en-US"/>
          </a:p>
        </p:txBody>
      </p:sp>
      <p:sp>
        <p:nvSpPr>
          <p:cNvPr id="3" name="TextBox 3"/>
          <p:cNvSpPr txBox="1"/>
          <p:nvPr/>
        </p:nvSpPr>
        <p:spPr>
          <a:xfrm>
            <a:off x="1275252" y="2973804"/>
            <a:ext cx="16186150" cy="5597498"/>
          </a:xfrm>
          <a:prstGeom prst="rect">
            <a:avLst/>
          </a:prstGeom>
        </p:spPr>
        <p:txBody>
          <a:bodyPr lIns="0" tIns="0" rIns="0" bIns="0" rtlCol="0" anchor="t">
            <a:spAutoFit/>
          </a:bodyPr>
          <a:lstStyle/>
          <a:p>
            <a:pPr algn="ctr">
              <a:lnSpc>
                <a:spcPts val="5498"/>
              </a:lnSpc>
            </a:pPr>
            <a:endParaRPr/>
          </a:p>
          <a:p>
            <a:pPr algn="ctr">
              <a:lnSpc>
                <a:spcPts val="5498"/>
              </a:lnSpc>
            </a:pPr>
            <a:r>
              <a:rPr lang="en-US" sz="5498">
                <a:solidFill>
                  <a:srgbClr val="000000"/>
                </a:solidFill>
                <a:latin typeface="Nunito"/>
                <a:ea typeface="Nunito"/>
                <a:cs typeface="Nunito"/>
                <a:sym typeface="Nunito"/>
              </a:rPr>
              <a:t>PTA events </a:t>
            </a:r>
          </a:p>
          <a:p>
            <a:pPr algn="ctr">
              <a:lnSpc>
                <a:spcPts val="5498"/>
              </a:lnSpc>
            </a:pPr>
            <a:r>
              <a:rPr lang="en-US" sz="5498">
                <a:solidFill>
                  <a:srgbClr val="000000"/>
                </a:solidFill>
                <a:latin typeface="Nunito"/>
                <a:ea typeface="Nunito"/>
                <a:cs typeface="Nunito"/>
                <a:sym typeface="Nunito"/>
              </a:rPr>
              <a:t>Family Reading Night</a:t>
            </a:r>
          </a:p>
          <a:p>
            <a:pPr algn="ctr">
              <a:lnSpc>
                <a:spcPts val="5498"/>
              </a:lnSpc>
            </a:pPr>
            <a:r>
              <a:rPr lang="en-US" sz="5498">
                <a:solidFill>
                  <a:srgbClr val="000000"/>
                </a:solidFill>
                <a:latin typeface="Nunito"/>
                <a:ea typeface="Nunito"/>
                <a:cs typeface="Nunito"/>
                <a:sym typeface="Nunito"/>
              </a:rPr>
              <a:t>Math and STEM Nights</a:t>
            </a:r>
          </a:p>
          <a:p>
            <a:pPr algn="ctr">
              <a:lnSpc>
                <a:spcPts val="5498"/>
              </a:lnSpc>
            </a:pPr>
            <a:r>
              <a:rPr lang="en-US" sz="5498">
                <a:solidFill>
                  <a:srgbClr val="000000"/>
                </a:solidFill>
                <a:latin typeface="Nunito"/>
                <a:ea typeface="Nunito"/>
                <a:cs typeface="Nunito"/>
                <a:sym typeface="Nunito"/>
              </a:rPr>
              <a:t>Student Led Conferences</a:t>
            </a:r>
          </a:p>
          <a:p>
            <a:pPr algn="ctr">
              <a:lnSpc>
                <a:spcPts val="5498"/>
              </a:lnSpc>
            </a:pPr>
            <a:r>
              <a:rPr lang="en-US" sz="5498">
                <a:solidFill>
                  <a:srgbClr val="000000"/>
                </a:solidFill>
                <a:latin typeface="Nunito"/>
                <a:ea typeface="Nunito"/>
                <a:cs typeface="Nunito"/>
                <a:sym typeface="Nunito"/>
              </a:rPr>
              <a:t>International Showcase &amp; IB Exhibition</a:t>
            </a:r>
          </a:p>
          <a:p>
            <a:pPr algn="ctr">
              <a:lnSpc>
                <a:spcPts val="5498"/>
              </a:lnSpc>
            </a:pPr>
            <a:r>
              <a:rPr lang="en-US" sz="5498">
                <a:solidFill>
                  <a:srgbClr val="000000"/>
                </a:solidFill>
                <a:latin typeface="Nunito"/>
                <a:ea typeface="Nunito"/>
                <a:cs typeface="Nunito"/>
                <a:sym typeface="Nunito"/>
              </a:rPr>
              <a:t>Art Show &amp; Musical Performances</a:t>
            </a:r>
          </a:p>
          <a:p>
            <a:pPr algn="ctr">
              <a:lnSpc>
                <a:spcPts val="5498"/>
              </a:lnSpc>
              <a:spcBef>
                <a:spcPct val="0"/>
              </a:spcBef>
            </a:pPr>
            <a:r>
              <a:rPr lang="en-US" sz="5498">
                <a:solidFill>
                  <a:srgbClr val="000000"/>
                </a:solidFill>
                <a:latin typeface="Nunito"/>
                <a:ea typeface="Nunito"/>
                <a:cs typeface="Nunito"/>
                <a:sym typeface="Nunito"/>
              </a:rPr>
              <a:t>SAC : School Advisory Council meets 6 times a year</a:t>
            </a:r>
          </a:p>
        </p:txBody>
      </p:sp>
      <p:sp>
        <p:nvSpPr>
          <p:cNvPr id="4" name="Freeform 4"/>
          <p:cNvSpPr/>
          <p:nvPr/>
        </p:nvSpPr>
        <p:spPr>
          <a:xfrm>
            <a:off x="13406763" y="2869029"/>
            <a:ext cx="2776709" cy="2496368"/>
          </a:xfrm>
          <a:custGeom>
            <a:avLst/>
            <a:gdLst/>
            <a:ahLst/>
            <a:cxnLst/>
            <a:rect l="l" t="t" r="r" b="b"/>
            <a:pathLst>
              <a:path w="2776709" h="2496368">
                <a:moveTo>
                  <a:pt x="0" y="0"/>
                </a:moveTo>
                <a:lnTo>
                  <a:pt x="2776708" y="0"/>
                </a:lnTo>
                <a:lnTo>
                  <a:pt x="2776708" y="2496368"/>
                </a:lnTo>
                <a:lnTo>
                  <a:pt x="0" y="2496368"/>
                </a:lnTo>
                <a:lnTo>
                  <a:pt x="0" y="0"/>
                </a:lnTo>
                <a:close/>
              </a:path>
            </a:pathLst>
          </a:custGeom>
          <a:blipFill>
            <a:blip r:embed="rId4"/>
            <a:stretch>
              <a:fillRect/>
            </a:stretch>
          </a:blipFill>
        </p:spPr>
        <p:txBody>
          <a:bodyPr/>
          <a:lstStyle/>
          <a:p>
            <a:endParaRPr lang="en-US"/>
          </a:p>
        </p:txBody>
      </p:sp>
      <p:sp>
        <p:nvSpPr>
          <p:cNvPr id="5" name="Freeform 5"/>
          <p:cNvSpPr/>
          <p:nvPr/>
        </p:nvSpPr>
        <p:spPr>
          <a:xfrm>
            <a:off x="1275252" y="2869029"/>
            <a:ext cx="2974221" cy="2496368"/>
          </a:xfrm>
          <a:custGeom>
            <a:avLst/>
            <a:gdLst/>
            <a:ahLst/>
            <a:cxnLst/>
            <a:rect l="l" t="t" r="r" b="b"/>
            <a:pathLst>
              <a:path w="2974221" h="2496368">
                <a:moveTo>
                  <a:pt x="0" y="0"/>
                </a:moveTo>
                <a:lnTo>
                  <a:pt x="2974221" y="0"/>
                </a:lnTo>
                <a:lnTo>
                  <a:pt x="2974221" y="2496368"/>
                </a:lnTo>
                <a:lnTo>
                  <a:pt x="0" y="2496368"/>
                </a:lnTo>
                <a:lnTo>
                  <a:pt x="0" y="0"/>
                </a:lnTo>
                <a:close/>
              </a:path>
            </a:pathLst>
          </a:custGeom>
          <a:blipFill>
            <a:blip r:embed="rId5"/>
            <a:stretch>
              <a:fillRect/>
            </a:stretch>
          </a:blipFill>
        </p:spPr>
        <p:txBody>
          <a:bodyPr/>
          <a:lstStyle/>
          <a:p>
            <a:endParaRPr lang="en-US"/>
          </a:p>
        </p:txBody>
      </p:sp>
      <p:sp>
        <p:nvSpPr>
          <p:cNvPr id="6" name="TextBox 6"/>
          <p:cNvSpPr txBox="1"/>
          <p:nvPr/>
        </p:nvSpPr>
        <p:spPr>
          <a:xfrm>
            <a:off x="5549950" y="809625"/>
            <a:ext cx="7188101" cy="1826282"/>
          </a:xfrm>
          <a:prstGeom prst="rect">
            <a:avLst/>
          </a:prstGeom>
        </p:spPr>
        <p:txBody>
          <a:bodyPr lIns="0" tIns="0" rIns="0" bIns="0" rtlCol="0" anchor="t">
            <a:spAutoFit/>
          </a:bodyPr>
          <a:lstStyle/>
          <a:p>
            <a:pPr algn="ctr">
              <a:lnSpc>
                <a:spcPts val="14838"/>
              </a:lnSpc>
            </a:pPr>
            <a:r>
              <a:rPr lang="en-US" sz="10599">
                <a:solidFill>
                  <a:srgbClr val="FEFEFE"/>
                </a:solidFill>
                <a:latin typeface="Marykate"/>
                <a:ea typeface="Marykate"/>
                <a:cs typeface="Marykate"/>
                <a:sym typeface="Marykate"/>
              </a:rPr>
              <a:t>STAY INVOLVED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60026" y="6576504"/>
            <a:ext cx="5567949" cy="2473540"/>
            <a:chOff x="0" y="0"/>
            <a:chExt cx="7423932" cy="3298053"/>
          </a:xfrm>
        </p:grpSpPr>
        <p:sp>
          <p:nvSpPr>
            <p:cNvPr id="3" name="Freeform 3"/>
            <p:cNvSpPr/>
            <p:nvPr/>
          </p:nvSpPr>
          <p:spPr>
            <a:xfrm>
              <a:off x="0" y="0"/>
              <a:ext cx="7423912" cy="3298063"/>
            </a:xfrm>
            <a:custGeom>
              <a:avLst/>
              <a:gdLst/>
              <a:ahLst/>
              <a:cxnLst/>
              <a:rect l="l" t="t" r="r" b="b"/>
              <a:pathLst>
                <a:path w="7423912" h="3298063">
                  <a:moveTo>
                    <a:pt x="0" y="0"/>
                  </a:moveTo>
                  <a:lnTo>
                    <a:pt x="7423912" y="0"/>
                  </a:lnTo>
                  <a:lnTo>
                    <a:pt x="7423912" y="3298063"/>
                  </a:lnTo>
                  <a:lnTo>
                    <a:pt x="0" y="3298063"/>
                  </a:lnTo>
                  <a:lnTo>
                    <a:pt x="0" y="0"/>
                  </a:lnTo>
                  <a:close/>
                </a:path>
              </a:pathLst>
            </a:custGeom>
            <a:blipFill>
              <a:blip r:embed="rId2"/>
              <a:stretch>
                <a:fillRect t="-11107" b="-11107"/>
              </a:stretch>
            </a:blipFill>
          </p:spPr>
          <p:txBody>
            <a:bodyPr/>
            <a:lstStyle/>
            <a:p>
              <a:endParaRPr lang="en-US"/>
            </a:p>
          </p:txBody>
        </p:sp>
      </p:grpSp>
      <p:sp>
        <p:nvSpPr>
          <p:cNvPr id="4" name="Freeform 4"/>
          <p:cNvSpPr/>
          <p:nvPr/>
        </p:nvSpPr>
        <p:spPr>
          <a:xfrm rot="-5400000">
            <a:off x="4388151" y="-1356054"/>
            <a:ext cx="9323990" cy="13132381"/>
          </a:xfrm>
          <a:custGeom>
            <a:avLst/>
            <a:gdLst/>
            <a:ahLst/>
            <a:cxnLst/>
            <a:rect l="l" t="t" r="r" b="b"/>
            <a:pathLst>
              <a:path w="9323990" h="13132381">
                <a:moveTo>
                  <a:pt x="0" y="0"/>
                </a:moveTo>
                <a:lnTo>
                  <a:pt x="9323990" y="0"/>
                </a:lnTo>
                <a:lnTo>
                  <a:pt x="9323990" y="13132381"/>
                </a:lnTo>
                <a:lnTo>
                  <a:pt x="0" y="13132381"/>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6028917" y="2155195"/>
            <a:ext cx="7257995" cy="4712310"/>
          </a:xfrm>
          <a:prstGeom prst="rect">
            <a:avLst/>
          </a:prstGeom>
        </p:spPr>
        <p:txBody>
          <a:bodyPr lIns="0" tIns="0" rIns="0" bIns="0" rtlCol="0" anchor="t">
            <a:spAutoFit/>
          </a:bodyPr>
          <a:lstStyle/>
          <a:p>
            <a:pPr algn="l">
              <a:lnSpc>
                <a:spcPts val="2898"/>
              </a:lnSpc>
            </a:pPr>
            <a:r>
              <a:rPr lang="en-US" sz="2898">
                <a:solidFill>
                  <a:srgbClr val="1800AD"/>
                </a:solidFill>
                <a:latin typeface="Nunito"/>
                <a:ea typeface="Nunito"/>
                <a:cs typeface="Nunito"/>
                <a:sym typeface="Nunito"/>
              </a:rPr>
              <a:t>Learning at Home Family Resources - </a:t>
            </a:r>
            <a:r>
              <a:rPr lang="en-US" sz="2898" u="sng">
                <a:solidFill>
                  <a:srgbClr val="0000FF"/>
                </a:solidFill>
                <a:latin typeface="Nunito"/>
                <a:ea typeface="Nunito"/>
                <a:cs typeface="Nunito"/>
                <a:sym typeface="Nunito"/>
                <a:hlinkClick r:id="rId4" tooltip="https://www.pcsb.org/Page/32836"/>
              </a:rPr>
              <a:t>https://www.pcsb.org/Page/32836</a:t>
            </a:r>
            <a:r>
              <a:rPr lang="en-US" sz="2898">
                <a:solidFill>
                  <a:srgbClr val="1800AD"/>
                </a:solidFill>
                <a:latin typeface="Nunito"/>
                <a:ea typeface="Nunito"/>
                <a:cs typeface="Nunito"/>
                <a:sym typeface="Nunito"/>
              </a:rPr>
              <a:t>​</a:t>
            </a:r>
          </a:p>
          <a:p>
            <a:pPr algn="l">
              <a:lnSpc>
                <a:spcPts val="2898"/>
              </a:lnSpc>
            </a:pPr>
            <a:r>
              <a:rPr lang="en-US" sz="2898">
                <a:solidFill>
                  <a:srgbClr val="1800AD"/>
                </a:solidFill>
                <a:latin typeface="Nunito"/>
                <a:ea typeface="Nunito"/>
                <a:cs typeface="Nunito"/>
                <a:sym typeface="Nunito"/>
              </a:rPr>
              <a:t>​</a:t>
            </a:r>
          </a:p>
          <a:p>
            <a:pPr algn="l">
              <a:lnSpc>
                <a:spcPts val="2898"/>
              </a:lnSpc>
            </a:pPr>
            <a:r>
              <a:rPr lang="en-US" sz="2898">
                <a:solidFill>
                  <a:srgbClr val="1800AD"/>
                </a:solidFill>
                <a:latin typeface="Nunito"/>
                <a:ea typeface="Nunito"/>
                <a:cs typeface="Nunito"/>
                <a:sym typeface="Nunito"/>
              </a:rPr>
              <a:t>Volunteer in a Pinellas County School - </a:t>
            </a:r>
            <a:r>
              <a:rPr lang="en-US" sz="2898" u="sng">
                <a:solidFill>
                  <a:srgbClr val="0000FF"/>
                </a:solidFill>
                <a:latin typeface="Nunito"/>
                <a:ea typeface="Nunito"/>
                <a:cs typeface="Nunito"/>
                <a:sym typeface="Nunito"/>
                <a:hlinkClick r:id="rId5" tooltip="https://www.pcsb.org/Page/459"/>
              </a:rPr>
              <a:t>https://www.pcsb.org/Page/459</a:t>
            </a:r>
            <a:r>
              <a:rPr lang="en-US" sz="2898">
                <a:solidFill>
                  <a:srgbClr val="1800AD"/>
                </a:solidFill>
                <a:latin typeface="Nunito"/>
                <a:ea typeface="Nunito"/>
                <a:cs typeface="Nunito"/>
                <a:sym typeface="Nunito"/>
              </a:rPr>
              <a:t>​</a:t>
            </a:r>
          </a:p>
          <a:p>
            <a:pPr algn="l">
              <a:lnSpc>
                <a:spcPts val="2898"/>
              </a:lnSpc>
            </a:pPr>
            <a:r>
              <a:rPr lang="en-US" sz="2898">
                <a:solidFill>
                  <a:srgbClr val="1800AD"/>
                </a:solidFill>
                <a:latin typeface="Nunito"/>
                <a:ea typeface="Nunito"/>
                <a:cs typeface="Nunito"/>
                <a:sym typeface="Nunito"/>
              </a:rPr>
              <a:t> ​</a:t>
            </a:r>
          </a:p>
          <a:p>
            <a:pPr algn="l">
              <a:lnSpc>
                <a:spcPts val="2898"/>
              </a:lnSpc>
            </a:pPr>
            <a:r>
              <a:rPr lang="en-US" sz="2898">
                <a:solidFill>
                  <a:srgbClr val="1800AD"/>
                </a:solidFill>
                <a:latin typeface="Nunito"/>
                <a:ea typeface="Nunito"/>
                <a:cs typeface="Nunito"/>
                <a:sym typeface="Nunito"/>
              </a:rPr>
              <a:t>Parent Academy POWER HOURS Webinars - </a:t>
            </a:r>
            <a:r>
              <a:rPr lang="en-US" sz="2898" u="sng">
                <a:solidFill>
                  <a:srgbClr val="0000FF"/>
                </a:solidFill>
                <a:latin typeface="Nunito"/>
                <a:ea typeface="Nunito"/>
                <a:cs typeface="Nunito"/>
                <a:sym typeface="Nunito"/>
                <a:hlinkClick r:id="rId6" tooltip="https://www.pcsb.org/Page/26534"/>
              </a:rPr>
              <a:t>https://www.pcsb.org/Page/26534</a:t>
            </a:r>
            <a:r>
              <a:rPr lang="en-US" sz="2898">
                <a:solidFill>
                  <a:srgbClr val="1800AD"/>
                </a:solidFill>
                <a:latin typeface="Nunito"/>
                <a:ea typeface="Nunito"/>
                <a:cs typeface="Nunito"/>
                <a:sym typeface="Nunito"/>
              </a:rPr>
              <a:t>​</a:t>
            </a:r>
          </a:p>
          <a:p>
            <a:pPr algn="l">
              <a:lnSpc>
                <a:spcPts val="2898"/>
              </a:lnSpc>
            </a:pPr>
            <a:r>
              <a:rPr lang="en-US" sz="2898">
                <a:solidFill>
                  <a:srgbClr val="1800AD"/>
                </a:solidFill>
                <a:latin typeface="Nunito"/>
                <a:ea typeface="Nunito"/>
                <a:cs typeface="Nunito"/>
                <a:sym typeface="Nunito"/>
              </a:rPr>
              <a:t>​</a:t>
            </a:r>
          </a:p>
          <a:p>
            <a:pPr algn="l">
              <a:lnSpc>
                <a:spcPts val="2898"/>
              </a:lnSpc>
            </a:pPr>
            <a:r>
              <a:rPr lang="en-US" sz="2898">
                <a:solidFill>
                  <a:srgbClr val="1800AD"/>
                </a:solidFill>
                <a:latin typeface="Nunito"/>
                <a:ea typeface="Nunito"/>
                <a:cs typeface="Nunito"/>
                <a:sym typeface="Nunito"/>
              </a:rPr>
              <a:t>Partnerships - </a:t>
            </a:r>
            <a:r>
              <a:rPr lang="en-US" sz="2898" u="sng">
                <a:solidFill>
                  <a:srgbClr val="0000FF"/>
                </a:solidFill>
                <a:latin typeface="Nunito"/>
                <a:ea typeface="Nunito"/>
                <a:cs typeface="Nunito"/>
                <a:sym typeface="Nunito"/>
                <a:hlinkClick r:id="rId7" tooltip="https://www.pcsb.org/Page/418"/>
              </a:rPr>
              <a:t>https://www.pcsb.org/Page/418</a:t>
            </a:r>
          </a:p>
          <a:p>
            <a:pPr algn="l">
              <a:lnSpc>
                <a:spcPts val="2898"/>
              </a:lnSpc>
            </a:pPr>
            <a:endParaRPr lang="en-US" sz="2898" u="sng">
              <a:solidFill>
                <a:srgbClr val="0000FF"/>
              </a:solidFill>
              <a:latin typeface="Nunito"/>
              <a:ea typeface="Nunito"/>
              <a:cs typeface="Nunito"/>
              <a:sym typeface="Nunito"/>
              <a:hlinkClick r:id="rId7" tooltip="https://www.pcsb.org/Page/418"/>
            </a:endParaRPr>
          </a:p>
        </p:txBody>
      </p:sp>
      <p:sp>
        <p:nvSpPr>
          <p:cNvPr id="6" name="TextBox 6"/>
          <p:cNvSpPr txBox="1"/>
          <p:nvPr/>
        </p:nvSpPr>
        <p:spPr>
          <a:xfrm>
            <a:off x="5535005" y="1104900"/>
            <a:ext cx="8245819" cy="569593"/>
          </a:xfrm>
          <a:prstGeom prst="rect">
            <a:avLst/>
          </a:prstGeom>
        </p:spPr>
        <p:txBody>
          <a:bodyPr lIns="0" tIns="0" rIns="0" bIns="0" rtlCol="0" anchor="t">
            <a:spAutoFit/>
          </a:bodyPr>
          <a:lstStyle/>
          <a:p>
            <a:pPr algn="ctr">
              <a:lnSpc>
                <a:spcPts val="4798"/>
              </a:lnSpc>
            </a:pPr>
            <a:r>
              <a:rPr lang="en-US" sz="4798">
                <a:solidFill>
                  <a:srgbClr val="000000"/>
                </a:solidFill>
                <a:latin typeface="Marykate"/>
                <a:ea typeface="Marykate"/>
                <a:cs typeface="Marykate"/>
                <a:sym typeface="Marykate"/>
              </a:rPr>
              <a:t>Additional Resources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162004" y="4480274"/>
            <a:ext cx="981700" cy="996190"/>
          </a:xfrm>
          <a:custGeom>
            <a:avLst/>
            <a:gdLst/>
            <a:ahLst/>
            <a:cxnLst/>
            <a:rect l="l" t="t" r="r" b="b"/>
            <a:pathLst>
              <a:path w="981700" h="996190">
                <a:moveTo>
                  <a:pt x="0" y="0"/>
                </a:moveTo>
                <a:lnTo>
                  <a:pt x="981700" y="0"/>
                </a:lnTo>
                <a:lnTo>
                  <a:pt x="981700" y="996190"/>
                </a:lnTo>
                <a:lnTo>
                  <a:pt x="0" y="996190"/>
                </a:lnTo>
                <a:lnTo>
                  <a:pt x="0" y="0"/>
                </a:lnTo>
                <a:close/>
              </a:path>
            </a:pathLst>
          </a:custGeom>
          <a:blipFill>
            <a:blip r:embed="rId3">
              <a:extLst>
                <a:ext uri="{96DAC541-7B7A-43D3-8B79-37D633B846F1}">
                  <asvg:svgBlip xmlns:asvg="http://schemas.microsoft.com/office/drawing/2016/SVG/main" r:embed="rId4"/>
                </a:ext>
              </a:extLst>
            </a:blip>
            <a:stretch>
              <a:fillRect l="-254" r="-254"/>
            </a:stretch>
          </a:blipFill>
        </p:spPr>
        <p:txBody>
          <a:bodyPr/>
          <a:lstStyle/>
          <a:p>
            <a:endParaRPr lang="en-US"/>
          </a:p>
        </p:txBody>
      </p:sp>
      <p:sp>
        <p:nvSpPr>
          <p:cNvPr id="3" name="Freeform 3"/>
          <p:cNvSpPr/>
          <p:nvPr/>
        </p:nvSpPr>
        <p:spPr>
          <a:xfrm>
            <a:off x="8162004" y="6991772"/>
            <a:ext cx="981700" cy="996190"/>
          </a:xfrm>
          <a:custGeom>
            <a:avLst/>
            <a:gdLst/>
            <a:ahLst/>
            <a:cxnLst/>
            <a:rect l="l" t="t" r="r" b="b"/>
            <a:pathLst>
              <a:path w="981700" h="996190">
                <a:moveTo>
                  <a:pt x="0" y="0"/>
                </a:moveTo>
                <a:lnTo>
                  <a:pt x="981700" y="0"/>
                </a:lnTo>
                <a:lnTo>
                  <a:pt x="981700" y="996190"/>
                </a:lnTo>
                <a:lnTo>
                  <a:pt x="0" y="996190"/>
                </a:lnTo>
                <a:lnTo>
                  <a:pt x="0" y="0"/>
                </a:lnTo>
                <a:close/>
              </a:path>
            </a:pathLst>
          </a:custGeom>
          <a:blipFill>
            <a:blip r:embed="rId5">
              <a:extLst>
                <a:ext uri="{96DAC541-7B7A-43D3-8B79-37D633B846F1}">
                  <asvg:svgBlip xmlns:asvg="http://schemas.microsoft.com/office/drawing/2016/SVG/main" r:embed="rId6"/>
                </a:ext>
              </a:extLst>
            </a:blip>
            <a:stretch>
              <a:fillRect l="-254" r="-254"/>
            </a:stretch>
          </a:blipFill>
        </p:spPr>
        <p:txBody>
          <a:bodyPr/>
          <a:lstStyle/>
          <a:p>
            <a:endParaRPr lang="en-US"/>
          </a:p>
        </p:txBody>
      </p:sp>
      <p:sp>
        <p:nvSpPr>
          <p:cNvPr id="4" name="Freeform 4"/>
          <p:cNvSpPr/>
          <p:nvPr/>
        </p:nvSpPr>
        <p:spPr>
          <a:xfrm>
            <a:off x="8417002" y="4737704"/>
            <a:ext cx="471703" cy="481329"/>
          </a:xfrm>
          <a:custGeom>
            <a:avLst/>
            <a:gdLst/>
            <a:ahLst/>
            <a:cxnLst/>
            <a:rect l="l" t="t" r="r" b="b"/>
            <a:pathLst>
              <a:path w="471703" h="481329">
                <a:moveTo>
                  <a:pt x="0" y="0"/>
                </a:moveTo>
                <a:lnTo>
                  <a:pt x="471703" y="0"/>
                </a:lnTo>
                <a:lnTo>
                  <a:pt x="471703" y="481329"/>
                </a:lnTo>
                <a:lnTo>
                  <a:pt x="0" y="481329"/>
                </a:lnTo>
                <a:lnTo>
                  <a:pt x="0" y="0"/>
                </a:lnTo>
                <a:close/>
              </a:path>
            </a:pathLst>
          </a:custGeom>
          <a:blipFill>
            <a:blip r:embed="rId7">
              <a:extLst>
                <a:ext uri="{96DAC541-7B7A-43D3-8B79-37D633B846F1}">
                  <asvg:svgBlip xmlns:asvg="http://schemas.microsoft.com/office/drawing/2016/SVG/main" r:embed="rId8"/>
                </a:ext>
              </a:extLst>
            </a:blip>
            <a:stretch>
              <a:fillRect l="-19" r="-19"/>
            </a:stretch>
          </a:blipFill>
        </p:spPr>
        <p:txBody>
          <a:bodyPr/>
          <a:lstStyle/>
          <a:p>
            <a:endParaRPr lang="en-US"/>
          </a:p>
        </p:txBody>
      </p:sp>
      <p:sp>
        <p:nvSpPr>
          <p:cNvPr id="5" name="Freeform 5"/>
          <p:cNvSpPr/>
          <p:nvPr/>
        </p:nvSpPr>
        <p:spPr>
          <a:xfrm>
            <a:off x="8162004" y="5716397"/>
            <a:ext cx="981700" cy="1040212"/>
          </a:xfrm>
          <a:custGeom>
            <a:avLst/>
            <a:gdLst/>
            <a:ahLst/>
            <a:cxnLst/>
            <a:rect l="l" t="t" r="r" b="b"/>
            <a:pathLst>
              <a:path w="981700" h="1040212">
                <a:moveTo>
                  <a:pt x="0" y="0"/>
                </a:moveTo>
                <a:lnTo>
                  <a:pt x="981700" y="0"/>
                </a:lnTo>
                <a:lnTo>
                  <a:pt x="981700" y="1040212"/>
                </a:lnTo>
                <a:lnTo>
                  <a:pt x="0" y="1040212"/>
                </a:lnTo>
                <a:lnTo>
                  <a:pt x="0" y="0"/>
                </a:lnTo>
                <a:close/>
              </a:path>
            </a:pathLst>
          </a:custGeom>
          <a:blipFill>
            <a:blip r:embed="rId9">
              <a:extLst>
                <a:ext uri="{96DAC541-7B7A-43D3-8B79-37D633B846F1}">
                  <asvg:svgBlip xmlns:asvg="http://schemas.microsoft.com/office/drawing/2016/SVG/main" r:embed="rId10"/>
                </a:ext>
              </a:extLst>
            </a:blip>
            <a:stretch>
              <a:fillRect l="-90" r="-90"/>
            </a:stretch>
          </a:blipFill>
        </p:spPr>
        <p:txBody>
          <a:bodyPr/>
          <a:lstStyle/>
          <a:p>
            <a:endParaRPr lang="en-US"/>
          </a:p>
        </p:txBody>
      </p:sp>
      <p:sp>
        <p:nvSpPr>
          <p:cNvPr id="6" name="Freeform 6"/>
          <p:cNvSpPr/>
          <p:nvPr/>
        </p:nvSpPr>
        <p:spPr>
          <a:xfrm>
            <a:off x="8470902" y="7213376"/>
            <a:ext cx="363903" cy="552983"/>
          </a:xfrm>
          <a:custGeom>
            <a:avLst/>
            <a:gdLst/>
            <a:ahLst/>
            <a:cxnLst/>
            <a:rect l="l" t="t" r="r" b="b"/>
            <a:pathLst>
              <a:path w="363903" h="552983">
                <a:moveTo>
                  <a:pt x="0" y="0"/>
                </a:moveTo>
                <a:lnTo>
                  <a:pt x="363903" y="0"/>
                </a:lnTo>
                <a:lnTo>
                  <a:pt x="363903" y="552983"/>
                </a:lnTo>
                <a:lnTo>
                  <a:pt x="0" y="552983"/>
                </a:lnTo>
                <a:lnTo>
                  <a:pt x="0" y="0"/>
                </a:lnTo>
                <a:close/>
              </a:path>
            </a:pathLst>
          </a:custGeom>
          <a:blipFill>
            <a:blip r:embed="rId11">
              <a:extLst>
                <a:ext uri="{96DAC541-7B7A-43D3-8B79-37D633B846F1}">
                  <asvg:svgBlip xmlns:asvg="http://schemas.microsoft.com/office/drawing/2016/SVG/main" r:embed="rId12"/>
                </a:ext>
              </a:extLst>
            </a:blip>
            <a:stretch>
              <a:fillRect l="-223" r="-223"/>
            </a:stretch>
          </a:blipFill>
        </p:spPr>
        <p:txBody>
          <a:bodyPr/>
          <a:lstStyle/>
          <a:p>
            <a:endParaRPr lang="en-US"/>
          </a:p>
        </p:txBody>
      </p:sp>
      <p:sp>
        <p:nvSpPr>
          <p:cNvPr id="7" name="Freeform 7"/>
          <p:cNvSpPr/>
          <p:nvPr/>
        </p:nvSpPr>
        <p:spPr>
          <a:xfrm>
            <a:off x="8393564" y="5995837"/>
            <a:ext cx="518579" cy="518579"/>
          </a:xfrm>
          <a:custGeom>
            <a:avLst/>
            <a:gdLst/>
            <a:ahLst/>
            <a:cxnLst/>
            <a:rect l="l" t="t" r="r" b="b"/>
            <a:pathLst>
              <a:path w="518579" h="518579">
                <a:moveTo>
                  <a:pt x="0" y="0"/>
                </a:moveTo>
                <a:lnTo>
                  <a:pt x="518579" y="0"/>
                </a:lnTo>
                <a:lnTo>
                  <a:pt x="518579" y="518579"/>
                </a:lnTo>
                <a:lnTo>
                  <a:pt x="0" y="51857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8" name="Freeform 8"/>
          <p:cNvSpPr/>
          <p:nvPr/>
        </p:nvSpPr>
        <p:spPr>
          <a:xfrm>
            <a:off x="3016585" y="3313456"/>
            <a:ext cx="4945790" cy="4446455"/>
          </a:xfrm>
          <a:custGeom>
            <a:avLst/>
            <a:gdLst/>
            <a:ahLst/>
            <a:cxnLst/>
            <a:rect l="l" t="t" r="r" b="b"/>
            <a:pathLst>
              <a:path w="4945790" h="4446455">
                <a:moveTo>
                  <a:pt x="0" y="0"/>
                </a:moveTo>
                <a:lnTo>
                  <a:pt x="4945790" y="0"/>
                </a:lnTo>
                <a:lnTo>
                  <a:pt x="4945790" y="4446455"/>
                </a:lnTo>
                <a:lnTo>
                  <a:pt x="0" y="4446455"/>
                </a:lnTo>
                <a:lnTo>
                  <a:pt x="0" y="0"/>
                </a:lnTo>
                <a:close/>
              </a:path>
            </a:pathLst>
          </a:custGeom>
          <a:blipFill>
            <a:blip r:embed="rId15"/>
            <a:stretch>
              <a:fillRect/>
            </a:stretch>
          </a:blipFill>
        </p:spPr>
        <p:txBody>
          <a:bodyPr/>
          <a:lstStyle/>
          <a:p>
            <a:endParaRPr lang="en-US"/>
          </a:p>
        </p:txBody>
      </p:sp>
      <p:sp>
        <p:nvSpPr>
          <p:cNvPr id="9" name="Freeform 9"/>
          <p:cNvSpPr/>
          <p:nvPr/>
        </p:nvSpPr>
        <p:spPr>
          <a:xfrm rot="-5400000">
            <a:off x="4400230" y="-2255280"/>
            <a:ext cx="10335803" cy="14557469"/>
          </a:xfrm>
          <a:custGeom>
            <a:avLst/>
            <a:gdLst/>
            <a:ahLst/>
            <a:cxnLst/>
            <a:rect l="l" t="t" r="r" b="b"/>
            <a:pathLst>
              <a:path w="10335803" h="14557469">
                <a:moveTo>
                  <a:pt x="0" y="0"/>
                </a:moveTo>
                <a:lnTo>
                  <a:pt x="10335802" y="0"/>
                </a:lnTo>
                <a:lnTo>
                  <a:pt x="10335802" y="14557468"/>
                </a:lnTo>
                <a:lnTo>
                  <a:pt x="0" y="14557468"/>
                </a:lnTo>
                <a:lnTo>
                  <a:pt x="0" y="0"/>
                </a:lnTo>
                <a:close/>
              </a:path>
            </a:pathLst>
          </a:custGeom>
          <a:blipFill>
            <a:blip r:embed="rId16"/>
            <a:stretch>
              <a:fillRect/>
            </a:stretch>
          </a:blipFill>
        </p:spPr>
        <p:txBody>
          <a:bodyPr/>
          <a:lstStyle/>
          <a:p>
            <a:endParaRPr lang="en-US"/>
          </a:p>
        </p:txBody>
      </p:sp>
      <p:sp>
        <p:nvSpPr>
          <p:cNvPr id="10" name="TextBox 10"/>
          <p:cNvSpPr txBox="1"/>
          <p:nvPr/>
        </p:nvSpPr>
        <p:spPr>
          <a:xfrm>
            <a:off x="8162004" y="3054694"/>
            <a:ext cx="7207965" cy="1003299"/>
          </a:xfrm>
          <a:prstGeom prst="rect">
            <a:avLst/>
          </a:prstGeom>
        </p:spPr>
        <p:txBody>
          <a:bodyPr lIns="0" tIns="0" rIns="0" bIns="0" rtlCol="0" anchor="t">
            <a:spAutoFit/>
          </a:bodyPr>
          <a:lstStyle/>
          <a:p>
            <a:pPr algn="l">
              <a:lnSpc>
                <a:spcPts val="10399"/>
              </a:lnSpc>
            </a:pPr>
            <a:r>
              <a:rPr lang="en-US" sz="12999" spc="-259">
                <a:solidFill>
                  <a:srgbClr val="0000FF"/>
                </a:solidFill>
                <a:latin typeface="Marykate"/>
                <a:ea typeface="Marykate"/>
                <a:cs typeface="Marykate"/>
                <a:sym typeface="Marykate"/>
              </a:rPr>
              <a:t>Contact Us</a:t>
            </a:r>
          </a:p>
        </p:txBody>
      </p:sp>
      <p:sp>
        <p:nvSpPr>
          <p:cNvPr id="11" name="TextBox 11"/>
          <p:cNvSpPr txBox="1"/>
          <p:nvPr/>
        </p:nvSpPr>
        <p:spPr>
          <a:xfrm>
            <a:off x="9568131" y="7363502"/>
            <a:ext cx="7669521" cy="781050"/>
          </a:xfrm>
          <a:prstGeom prst="rect">
            <a:avLst/>
          </a:prstGeom>
        </p:spPr>
        <p:txBody>
          <a:bodyPr lIns="0" tIns="0" rIns="0" bIns="0" rtlCol="0" anchor="t">
            <a:spAutoFit/>
          </a:bodyPr>
          <a:lstStyle/>
          <a:p>
            <a:pPr algn="l">
              <a:lnSpc>
                <a:spcPts val="3000"/>
              </a:lnSpc>
            </a:pPr>
            <a:r>
              <a:rPr lang="en-US" sz="3000" b="1">
                <a:solidFill>
                  <a:srgbClr val="000000"/>
                </a:solidFill>
                <a:latin typeface="Nunito Bold"/>
                <a:ea typeface="Nunito Bold"/>
                <a:cs typeface="Nunito Bold"/>
                <a:sym typeface="Nunito Bold"/>
              </a:rPr>
              <a:t>561 S. Clearwater-Largo Rd. Largo, FL 33770-3294 </a:t>
            </a:r>
          </a:p>
        </p:txBody>
      </p:sp>
      <p:sp>
        <p:nvSpPr>
          <p:cNvPr id="12" name="TextBox 12"/>
          <p:cNvSpPr txBox="1"/>
          <p:nvPr/>
        </p:nvSpPr>
        <p:spPr>
          <a:xfrm>
            <a:off x="9568131" y="6110137"/>
            <a:ext cx="6684239" cy="400050"/>
          </a:xfrm>
          <a:prstGeom prst="rect">
            <a:avLst/>
          </a:prstGeom>
        </p:spPr>
        <p:txBody>
          <a:bodyPr lIns="0" tIns="0" rIns="0" bIns="0" rtlCol="0" anchor="t">
            <a:spAutoFit/>
          </a:bodyPr>
          <a:lstStyle/>
          <a:p>
            <a:pPr algn="l">
              <a:lnSpc>
                <a:spcPts val="3000"/>
              </a:lnSpc>
            </a:pPr>
            <a:r>
              <a:rPr lang="en-US" sz="3000" b="1">
                <a:solidFill>
                  <a:srgbClr val="0000FF"/>
                </a:solidFill>
                <a:latin typeface="Nunito Bold"/>
                <a:ea typeface="Nunito Bold"/>
                <a:cs typeface="Nunito Bold"/>
                <a:sym typeface="Nunito Bold"/>
              </a:rPr>
              <a:t>https://www.pcsb.org/mildred-es</a:t>
            </a:r>
          </a:p>
        </p:txBody>
      </p:sp>
      <p:sp>
        <p:nvSpPr>
          <p:cNvPr id="13" name="TextBox 13"/>
          <p:cNvSpPr txBox="1"/>
          <p:nvPr/>
        </p:nvSpPr>
        <p:spPr>
          <a:xfrm>
            <a:off x="9568131" y="4852004"/>
            <a:ext cx="6684239" cy="400050"/>
          </a:xfrm>
          <a:prstGeom prst="rect">
            <a:avLst/>
          </a:prstGeom>
        </p:spPr>
        <p:txBody>
          <a:bodyPr lIns="0" tIns="0" rIns="0" bIns="0" rtlCol="0" anchor="t">
            <a:spAutoFit/>
          </a:bodyPr>
          <a:lstStyle/>
          <a:p>
            <a:pPr algn="l">
              <a:lnSpc>
                <a:spcPts val="3000"/>
              </a:lnSpc>
            </a:pPr>
            <a:r>
              <a:rPr lang="en-US" sz="3000" b="1">
                <a:solidFill>
                  <a:srgbClr val="000000"/>
                </a:solidFill>
                <a:latin typeface="Nunito Bold"/>
                <a:ea typeface="Nunito Bold"/>
                <a:cs typeface="Nunito Bold"/>
                <a:sym typeface="Nunito Bold"/>
              </a:rPr>
              <a:t>727-588-3569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14825" y="4267966"/>
            <a:ext cx="5234178" cy="1751068"/>
            <a:chOff x="0" y="0"/>
            <a:chExt cx="9259715" cy="3097792"/>
          </a:xfrm>
        </p:grpSpPr>
        <p:sp>
          <p:nvSpPr>
            <p:cNvPr id="3" name="Freeform 3"/>
            <p:cNvSpPr/>
            <p:nvPr/>
          </p:nvSpPr>
          <p:spPr>
            <a:xfrm>
              <a:off x="0" y="0"/>
              <a:ext cx="9259697" cy="3097784"/>
            </a:xfrm>
            <a:custGeom>
              <a:avLst/>
              <a:gdLst/>
              <a:ahLst/>
              <a:cxnLst/>
              <a:rect l="l" t="t" r="r" b="b"/>
              <a:pathLst>
                <a:path w="9259697" h="3097784">
                  <a:moveTo>
                    <a:pt x="0" y="0"/>
                  </a:moveTo>
                  <a:lnTo>
                    <a:pt x="9259697" y="0"/>
                  </a:lnTo>
                  <a:lnTo>
                    <a:pt x="9259697" y="3097784"/>
                  </a:lnTo>
                  <a:lnTo>
                    <a:pt x="0" y="3097784"/>
                  </a:lnTo>
                  <a:lnTo>
                    <a:pt x="0" y="0"/>
                  </a:lnTo>
                  <a:close/>
                </a:path>
              </a:pathLst>
            </a:custGeom>
            <a:blipFill>
              <a:blip r:embed="rId3"/>
              <a:stretch>
                <a:fillRect t="-854" b="-854"/>
              </a:stretch>
            </a:blipFill>
          </p:spPr>
          <p:txBody>
            <a:bodyPr/>
            <a:lstStyle/>
            <a:p>
              <a:endParaRPr lang="en-US"/>
            </a:p>
          </p:txBody>
        </p:sp>
      </p:grpSp>
      <p:sp>
        <p:nvSpPr>
          <p:cNvPr id="4" name="Freeform 4"/>
          <p:cNvSpPr/>
          <p:nvPr/>
        </p:nvSpPr>
        <p:spPr>
          <a:xfrm rot="-5400000">
            <a:off x="3769534" y="-1999013"/>
            <a:ext cx="10345659" cy="14571351"/>
          </a:xfrm>
          <a:custGeom>
            <a:avLst/>
            <a:gdLst/>
            <a:ahLst/>
            <a:cxnLst/>
            <a:rect l="l" t="t" r="r" b="b"/>
            <a:pathLst>
              <a:path w="10345659" h="14571351">
                <a:moveTo>
                  <a:pt x="0" y="0"/>
                </a:moveTo>
                <a:lnTo>
                  <a:pt x="10345659" y="0"/>
                </a:lnTo>
                <a:lnTo>
                  <a:pt x="10345659" y="14571350"/>
                </a:lnTo>
                <a:lnTo>
                  <a:pt x="0" y="14571350"/>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3776000" y="876300"/>
            <a:ext cx="10736000" cy="1262342"/>
          </a:xfrm>
          <a:prstGeom prst="rect">
            <a:avLst/>
          </a:prstGeom>
        </p:spPr>
        <p:txBody>
          <a:bodyPr lIns="0" tIns="0" rIns="0" bIns="0" rtlCol="0" anchor="t">
            <a:spAutoFit/>
          </a:bodyPr>
          <a:lstStyle/>
          <a:p>
            <a:pPr algn="ctr">
              <a:lnSpc>
                <a:spcPts val="10219"/>
              </a:lnSpc>
            </a:pPr>
            <a:r>
              <a:rPr lang="en-US" sz="7298">
                <a:solidFill>
                  <a:srgbClr val="000000"/>
                </a:solidFill>
                <a:latin typeface="Bernoru SemiCondensed"/>
                <a:ea typeface="Bernoru SemiCondensed"/>
                <a:cs typeface="Bernoru SemiCondensed"/>
                <a:sym typeface="Bernoru SemiCondensed"/>
              </a:rPr>
              <a:t>ALL ABOUT TITLE I </a:t>
            </a:r>
          </a:p>
        </p:txBody>
      </p:sp>
      <p:sp>
        <p:nvSpPr>
          <p:cNvPr id="6" name="TextBox 6"/>
          <p:cNvSpPr txBox="1"/>
          <p:nvPr/>
        </p:nvSpPr>
        <p:spPr>
          <a:xfrm>
            <a:off x="1656688" y="3269596"/>
            <a:ext cx="7901763" cy="4656675"/>
          </a:xfrm>
          <a:prstGeom prst="rect">
            <a:avLst/>
          </a:prstGeom>
        </p:spPr>
        <p:txBody>
          <a:bodyPr lIns="0" tIns="0" rIns="0" bIns="0" rtlCol="0" anchor="t">
            <a:spAutoFit/>
          </a:bodyPr>
          <a:lstStyle/>
          <a:p>
            <a:pPr marL="868507" lvl="2" indent="-289502" algn="l">
              <a:lnSpc>
                <a:spcPts val="5317"/>
              </a:lnSpc>
              <a:buFont typeface="Arial"/>
              <a:buChar char="⚬"/>
            </a:pPr>
            <a:r>
              <a:rPr lang="en-US" sz="3799">
                <a:solidFill>
                  <a:srgbClr val="000000"/>
                </a:solidFill>
                <a:latin typeface="Caladea"/>
                <a:ea typeface="Caladea"/>
                <a:cs typeface="Caladea"/>
                <a:sym typeface="Caladea"/>
              </a:rPr>
              <a:t>Title I is the </a:t>
            </a:r>
            <a:r>
              <a:rPr lang="en-US" sz="3799" b="1">
                <a:solidFill>
                  <a:srgbClr val="000000"/>
                </a:solidFill>
                <a:latin typeface="Caladea Bold"/>
                <a:ea typeface="Caladea Bold"/>
                <a:cs typeface="Caladea Bold"/>
                <a:sym typeface="Caladea Bold"/>
              </a:rPr>
              <a:t>LARGEST </a:t>
            </a:r>
            <a:r>
              <a:rPr lang="en-US" sz="3799">
                <a:solidFill>
                  <a:srgbClr val="000000"/>
                </a:solidFill>
                <a:latin typeface="Caladea"/>
                <a:ea typeface="Caladea"/>
                <a:cs typeface="Caladea"/>
                <a:sym typeface="Caladea"/>
              </a:rPr>
              <a:t>federal assistance program for our nation’s schools</a:t>
            </a:r>
          </a:p>
          <a:p>
            <a:pPr marL="868507" lvl="2" indent="-289502" algn="l">
              <a:lnSpc>
                <a:spcPts val="5317"/>
              </a:lnSpc>
            </a:pPr>
            <a:endParaRPr lang="en-US" sz="3799">
              <a:solidFill>
                <a:srgbClr val="000000"/>
              </a:solidFill>
              <a:latin typeface="Caladea"/>
              <a:ea typeface="Caladea"/>
              <a:cs typeface="Caladea"/>
              <a:sym typeface="Caladea"/>
            </a:endParaRPr>
          </a:p>
          <a:p>
            <a:pPr marL="868507" lvl="2" indent="-289502" algn="l">
              <a:lnSpc>
                <a:spcPts val="5317"/>
              </a:lnSpc>
              <a:buFont typeface="Arial"/>
              <a:buChar char="⚬"/>
            </a:pPr>
            <a:r>
              <a:rPr lang="en-US" sz="3799">
                <a:solidFill>
                  <a:srgbClr val="000000"/>
                </a:solidFill>
                <a:latin typeface="Caladea"/>
                <a:ea typeface="Caladea"/>
                <a:cs typeface="Caladea"/>
                <a:sym typeface="Caladea"/>
              </a:rPr>
              <a:t>The Program serves 95 schools in Pinellas County including students in 38 non-public schools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Freeform 2"/>
          <p:cNvSpPr/>
          <p:nvPr/>
        </p:nvSpPr>
        <p:spPr>
          <a:xfrm>
            <a:off x="4204788" y="474930"/>
            <a:ext cx="9878423" cy="9337140"/>
          </a:xfrm>
          <a:custGeom>
            <a:avLst/>
            <a:gdLst/>
            <a:ahLst/>
            <a:cxnLst/>
            <a:rect l="l" t="t" r="r" b="b"/>
            <a:pathLst>
              <a:path w="9878423" h="9337140">
                <a:moveTo>
                  <a:pt x="0" y="0"/>
                </a:moveTo>
                <a:lnTo>
                  <a:pt x="9878424" y="0"/>
                </a:lnTo>
                <a:lnTo>
                  <a:pt x="9878424" y="9337140"/>
                </a:lnTo>
                <a:lnTo>
                  <a:pt x="0" y="9337140"/>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313013">
            <a:off x="6473624" y="5988011"/>
            <a:ext cx="5340753" cy="1458609"/>
          </a:xfrm>
          <a:custGeom>
            <a:avLst/>
            <a:gdLst/>
            <a:ahLst/>
            <a:cxnLst/>
            <a:rect l="l" t="t" r="r" b="b"/>
            <a:pathLst>
              <a:path w="5340753" h="1458609">
                <a:moveTo>
                  <a:pt x="0" y="0"/>
                </a:moveTo>
                <a:lnTo>
                  <a:pt x="5340753" y="0"/>
                </a:lnTo>
                <a:lnTo>
                  <a:pt x="5340753" y="1458609"/>
                </a:lnTo>
                <a:lnTo>
                  <a:pt x="0" y="1458609"/>
                </a:lnTo>
                <a:lnTo>
                  <a:pt x="0" y="0"/>
                </a:lnTo>
                <a:close/>
              </a:path>
            </a:pathLst>
          </a:custGeom>
          <a:blipFill>
            <a:blip r:embed="rId2">
              <a:extLst>
                <a:ext uri="{96DAC541-7B7A-43D3-8B79-37D633B846F1}">
                  <asvg:svgBlip xmlns:asvg="http://schemas.microsoft.com/office/drawing/2016/SVG/main" r:embed="rId3"/>
                </a:ext>
              </a:extLst>
            </a:blip>
            <a:stretch>
              <a:fillRect t="-256" b="-256"/>
            </a:stretch>
          </a:blipFill>
        </p:spPr>
        <p:txBody>
          <a:bodyPr/>
          <a:lstStyle/>
          <a:p>
            <a:endParaRPr lang="en-US"/>
          </a:p>
        </p:txBody>
      </p:sp>
      <p:sp>
        <p:nvSpPr>
          <p:cNvPr id="3" name="Freeform 3"/>
          <p:cNvSpPr/>
          <p:nvPr/>
        </p:nvSpPr>
        <p:spPr>
          <a:xfrm rot="-5400000">
            <a:off x="4145389" y="-2041686"/>
            <a:ext cx="9997222" cy="14080595"/>
          </a:xfrm>
          <a:custGeom>
            <a:avLst/>
            <a:gdLst/>
            <a:ahLst/>
            <a:cxnLst/>
            <a:rect l="l" t="t" r="r" b="b"/>
            <a:pathLst>
              <a:path w="9997222" h="14080595">
                <a:moveTo>
                  <a:pt x="0" y="0"/>
                </a:moveTo>
                <a:lnTo>
                  <a:pt x="9997223" y="0"/>
                </a:lnTo>
                <a:lnTo>
                  <a:pt x="9997223" y="14080594"/>
                </a:lnTo>
                <a:lnTo>
                  <a:pt x="0" y="14080594"/>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3041764" y="4239320"/>
            <a:ext cx="12204472" cy="2908783"/>
          </a:xfrm>
          <a:prstGeom prst="rect">
            <a:avLst/>
          </a:prstGeom>
        </p:spPr>
        <p:txBody>
          <a:bodyPr lIns="0" tIns="0" rIns="0" bIns="0" rtlCol="0" anchor="t">
            <a:spAutoFit/>
          </a:bodyPr>
          <a:lstStyle/>
          <a:p>
            <a:pPr algn="ctr">
              <a:lnSpc>
                <a:spcPts val="20307"/>
              </a:lnSpc>
            </a:pPr>
            <a:r>
              <a:rPr lang="en-US" sz="25383">
                <a:solidFill>
                  <a:srgbClr val="004AAD"/>
                </a:solidFill>
                <a:latin typeface="Marykate"/>
                <a:ea typeface="Marykate"/>
                <a:cs typeface="Marykate"/>
                <a:sym typeface="Marykate"/>
              </a:rPr>
              <a:t>Thank You!</a:t>
            </a:r>
          </a:p>
        </p:txBody>
      </p:sp>
      <p:sp>
        <p:nvSpPr>
          <p:cNvPr id="5" name="TextBox 5"/>
          <p:cNvSpPr txBox="1"/>
          <p:nvPr/>
        </p:nvSpPr>
        <p:spPr>
          <a:xfrm>
            <a:off x="6550998" y="6548580"/>
            <a:ext cx="5186003" cy="347979"/>
          </a:xfrm>
          <a:prstGeom prst="rect">
            <a:avLst/>
          </a:prstGeom>
        </p:spPr>
        <p:txBody>
          <a:bodyPr lIns="0" tIns="0" rIns="0" bIns="0" rtlCol="0" anchor="t">
            <a:spAutoFit/>
          </a:bodyPr>
          <a:lstStyle/>
          <a:p>
            <a:pPr algn="ctr">
              <a:lnSpc>
                <a:spcPts val="3199"/>
              </a:lnSpc>
            </a:pPr>
            <a:r>
              <a:rPr lang="en-US" sz="3199" b="1">
                <a:solidFill>
                  <a:srgbClr val="FFFFFF"/>
                </a:solidFill>
                <a:latin typeface="Nunito Bold"/>
                <a:ea typeface="Nunito Bold"/>
                <a:cs typeface="Nunito Bold"/>
                <a:sym typeface="Nunito Bold"/>
              </a:rPr>
              <a:t>For your time!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a:stretch>
            </a:blipFill>
          </p:spPr>
          <p:txBody>
            <a:bodyPr/>
            <a:lstStyle/>
            <a:p>
              <a:endParaRPr lang="en-US"/>
            </a:p>
          </p:txBody>
        </p:sp>
      </p:grpSp>
      <p:sp>
        <p:nvSpPr>
          <p:cNvPr id="4" name="Freeform 4"/>
          <p:cNvSpPr/>
          <p:nvPr/>
        </p:nvSpPr>
        <p:spPr>
          <a:xfrm>
            <a:off x="3362153" y="4765763"/>
            <a:ext cx="11563694" cy="2977651"/>
          </a:xfrm>
          <a:custGeom>
            <a:avLst/>
            <a:gdLst/>
            <a:ahLst/>
            <a:cxnLst/>
            <a:rect l="l" t="t" r="r" b="b"/>
            <a:pathLst>
              <a:path w="11563694" h="2977651">
                <a:moveTo>
                  <a:pt x="0" y="0"/>
                </a:moveTo>
                <a:lnTo>
                  <a:pt x="11563694" y="0"/>
                </a:lnTo>
                <a:lnTo>
                  <a:pt x="11563694" y="2977652"/>
                </a:lnTo>
                <a:lnTo>
                  <a:pt x="0" y="29776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5897880" y="6938611"/>
            <a:ext cx="1083720" cy="681389"/>
          </a:xfrm>
          <a:custGeom>
            <a:avLst/>
            <a:gdLst/>
            <a:ahLst/>
            <a:cxnLst/>
            <a:rect l="l" t="t" r="r" b="b"/>
            <a:pathLst>
              <a:path w="1083720" h="681389">
                <a:moveTo>
                  <a:pt x="0" y="0"/>
                </a:moveTo>
                <a:lnTo>
                  <a:pt x="1083720" y="0"/>
                </a:lnTo>
                <a:lnTo>
                  <a:pt x="1083720" y="681389"/>
                </a:lnTo>
                <a:lnTo>
                  <a:pt x="0" y="6813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8602140" y="6938611"/>
            <a:ext cx="1083720" cy="681389"/>
          </a:xfrm>
          <a:custGeom>
            <a:avLst/>
            <a:gdLst/>
            <a:ahLst/>
            <a:cxnLst/>
            <a:rect l="l" t="t" r="r" b="b"/>
            <a:pathLst>
              <a:path w="1083720" h="681389">
                <a:moveTo>
                  <a:pt x="0" y="0"/>
                </a:moveTo>
                <a:lnTo>
                  <a:pt x="1083720" y="0"/>
                </a:lnTo>
                <a:lnTo>
                  <a:pt x="1083720" y="681389"/>
                </a:lnTo>
                <a:lnTo>
                  <a:pt x="0" y="6813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a:off x="11653972" y="6938611"/>
            <a:ext cx="1083720" cy="681389"/>
          </a:xfrm>
          <a:custGeom>
            <a:avLst/>
            <a:gdLst/>
            <a:ahLst/>
            <a:cxnLst/>
            <a:rect l="l" t="t" r="r" b="b"/>
            <a:pathLst>
              <a:path w="1083720" h="681389">
                <a:moveTo>
                  <a:pt x="0" y="0"/>
                </a:moveTo>
                <a:lnTo>
                  <a:pt x="1083721" y="0"/>
                </a:lnTo>
                <a:lnTo>
                  <a:pt x="1083721" y="681389"/>
                </a:lnTo>
                <a:lnTo>
                  <a:pt x="0" y="6813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5400000">
            <a:off x="4501965" y="-1802835"/>
            <a:ext cx="9669501" cy="13619015"/>
          </a:xfrm>
          <a:custGeom>
            <a:avLst/>
            <a:gdLst/>
            <a:ahLst/>
            <a:cxnLst/>
            <a:rect l="l" t="t" r="r" b="b"/>
            <a:pathLst>
              <a:path w="9669501" h="13619015">
                <a:moveTo>
                  <a:pt x="0" y="0"/>
                </a:moveTo>
                <a:lnTo>
                  <a:pt x="9669501" y="0"/>
                </a:lnTo>
                <a:lnTo>
                  <a:pt x="9669501" y="13619015"/>
                </a:lnTo>
                <a:lnTo>
                  <a:pt x="0" y="1361901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6699217" y="2953386"/>
            <a:ext cx="4675560" cy="1170074"/>
          </a:xfrm>
          <a:prstGeom prst="rect">
            <a:avLst/>
          </a:prstGeom>
        </p:spPr>
        <p:txBody>
          <a:bodyPr lIns="0" tIns="0" rIns="0" bIns="0" rtlCol="0" anchor="t">
            <a:spAutoFit/>
          </a:bodyPr>
          <a:lstStyle/>
          <a:p>
            <a:pPr algn="l">
              <a:lnSpc>
                <a:spcPts val="11976"/>
              </a:lnSpc>
            </a:pPr>
            <a:r>
              <a:rPr lang="en-US" sz="14970" spc="-299">
                <a:solidFill>
                  <a:srgbClr val="000000"/>
                </a:solidFill>
                <a:latin typeface="Marykate"/>
                <a:ea typeface="Marykate"/>
                <a:cs typeface="Marykate"/>
                <a:sym typeface="Marykate"/>
              </a:rPr>
              <a:t>Process</a:t>
            </a:r>
          </a:p>
        </p:txBody>
      </p:sp>
      <p:sp>
        <p:nvSpPr>
          <p:cNvPr id="10" name="TextBox 10"/>
          <p:cNvSpPr txBox="1"/>
          <p:nvPr/>
        </p:nvSpPr>
        <p:spPr>
          <a:xfrm>
            <a:off x="5018121" y="1230862"/>
            <a:ext cx="8251757" cy="1170074"/>
          </a:xfrm>
          <a:prstGeom prst="rect">
            <a:avLst/>
          </a:prstGeom>
        </p:spPr>
        <p:txBody>
          <a:bodyPr lIns="0" tIns="0" rIns="0" bIns="0" rtlCol="0" anchor="t">
            <a:spAutoFit/>
          </a:bodyPr>
          <a:lstStyle/>
          <a:p>
            <a:pPr algn="l">
              <a:lnSpc>
                <a:spcPts val="11976"/>
              </a:lnSpc>
            </a:pPr>
            <a:r>
              <a:rPr lang="en-US" sz="14970" spc="-299">
                <a:solidFill>
                  <a:srgbClr val="506E9A"/>
                </a:solidFill>
                <a:latin typeface="Marykate"/>
                <a:ea typeface="Marykate"/>
                <a:cs typeface="Marykate"/>
                <a:sym typeface="Marykate"/>
              </a:rPr>
              <a:t>Title I Funding</a:t>
            </a:r>
          </a:p>
        </p:txBody>
      </p:sp>
      <p:sp>
        <p:nvSpPr>
          <p:cNvPr id="11" name="TextBox 11"/>
          <p:cNvSpPr txBox="1"/>
          <p:nvPr/>
        </p:nvSpPr>
        <p:spPr>
          <a:xfrm>
            <a:off x="6699217" y="5694519"/>
            <a:ext cx="2094614" cy="1244092"/>
          </a:xfrm>
          <a:prstGeom prst="rect">
            <a:avLst/>
          </a:prstGeom>
        </p:spPr>
        <p:txBody>
          <a:bodyPr lIns="0" tIns="0" rIns="0" bIns="0" rtlCol="0" anchor="t">
            <a:spAutoFit/>
          </a:bodyPr>
          <a:lstStyle/>
          <a:p>
            <a:pPr algn="ctr">
              <a:lnSpc>
                <a:spcPts val="3358"/>
              </a:lnSpc>
            </a:pPr>
            <a:r>
              <a:rPr lang="en-US" sz="2400" b="1">
                <a:solidFill>
                  <a:srgbClr val="000000"/>
                </a:solidFill>
                <a:latin typeface="Rosario Bold"/>
                <a:ea typeface="Rosario Bold"/>
                <a:cs typeface="Rosario Bold"/>
                <a:sym typeface="Rosario Bold"/>
              </a:rPr>
              <a:t> Florida Department of Education</a:t>
            </a:r>
          </a:p>
        </p:txBody>
      </p:sp>
      <p:sp>
        <p:nvSpPr>
          <p:cNvPr id="12" name="TextBox 12"/>
          <p:cNvSpPr txBox="1"/>
          <p:nvPr/>
        </p:nvSpPr>
        <p:spPr>
          <a:xfrm>
            <a:off x="9313406" y="5827805"/>
            <a:ext cx="2340567" cy="815467"/>
          </a:xfrm>
          <a:prstGeom prst="rect">
            <a:avLst/>
          </a:prstGeom>
        </p:spPr>
        <p:txBody>
          <a:bodyPr lIns="0" tIns="0" rIns="0" bIns="0" rtlCol="0" anchor="t">
            <a:spAutoFit/>
          </a:bodyPr>
          <a:lstStyle/>
          <a:p>
            <a:pPr algn="ctr">
              <a:lnSpc>
                <a:spcPts val="3358"/>
              </a:lnSpc>
            </a:pPr>
            <a:r>
              <a:rPr lang="en-US" sz="2400" b="1">
                <a:solidFill>
                  <a:srgbClr val="020100"/>
                </a:solidFill>
                <a:latin typeface="Nunito Bold"/>
                <a:ea typeface="Nunito Bold"/>
                <a:cs typeface="Nunito Bold"/>
                <a:sym typeface="Nunito Bold"/>
              </a:rPr>
              <a:t> Pinellas County Schools</a:t>
            </a:r>
          </a:p>
        </p:txBody>
      </p:sp>
      <p:sp>
        <p:nvSpPr>
          <p:cNvPr id="13" name="TextBox 13"/>
          <p:cNvSpPr txBox="1"/>
          <p:nvPr/>
        </p:nvSpPr>
        <p:spPr>
          <a:xfrm>
            <a:off x="11896777" y="5704044"/>
            <a:ext cx="3231812" cy="815467"/>
          </a:xfrm>
          <a:prstGeom prst="rect">
            <a:avLst/>
          </a:prstGeom>
        </p:spPr>
        <p:txBody>
          <a:bodyPr lIns="0" tIns="0" rIns="0" bIns="0" rtlCol="0" anchor="t">
            <a:spAutoFit/>
          </a:bodyPr>
          <a:lstStyle/>
          <a:p>
            <a:pPr algn="ctr">
              <a:lnSpc>
                <a:spcPts val="3358"/>
              </a:lnSpc>
            </a:pPr>
            <a:r>
              <a:rPr lang="en-US" sz="2400" b="1">
                <a:solidFill>
                  <a:srgbClr val="000000"/>
                </a:solidFill>
                <a:latin typeface="Nunito Bold"/>
                <a:ea typeface="Nunito Bold"/>
                <a:cs typeface="Nunito Bold"/>
                <a:sym typeface="Nunito Bold"/>
              </a:rPr>
              <a:t>Mildred Helms Elementary</a:t>
            </a:r>
          </a:p>
        </p:txBody>
      </p:sp>
      <p:sp>
        <p:nvSpPr>
          <p:cNvPr id="14" name="TextBox 14"/>
          <p:cNvSpPr txBox="1"/>
          <p:nvPr/>
        </p:nvSpPr>
        <p:spPr>
          <a:xfrm>
            <a:off x="3362153" y="5972988"/>
            <a:ext cx="2658464" cy="687154"/>
          </a:xfrm>
          <a:prstGeom prst="rect">
            <a:avLst/>
          </a:prstGeom>
        </p:spPr>
        <p:txBody>
          <a:bodyPr lIns="0" tIns="0" rIns="0" bIns="0" rtlCol="0" anchor="t">
            <a:spAutoFit/>
          </a:bodyPr>
          <a:lstStyle/>
          <a:p>
            <a:pPr algn="ctr">
              <a:lnSpc>
                <a:spcPts val="2761"/>
              </a:lnSpc>
            </a:pPr>
            <a:r>
              <a:rPr lang="en-US" sz="1974" b="1">
                <a:solidFill>
                  <a:srgbClr val="000000"/>
                </a:solidFill>
                <a:latin typeface="Nunito Bold"/>
                <a:ea typeface="Nunito Bold"/>
                <a:cs typeface="Nunito Bold"/>
                <a:sym typeface="Nunito Bold"/>
              </a:rPr>
              <a:t>Federal </a:t>
            </a:r>
          </a:p>
          <a:p>
            <a:pPr algn="ctr">
              <a:lnSpc>
                <a:spcPts val="2763"/>
              </a:lnSpc>
            </a:pPr>
            <a:r>
              <a:rPr lang="en-US" sz="1974" b="1">
                <a:solidFill>
                  <a:srgbClr val="000000"/>
                </a:solidFill>
                <a:latin typeface="Nunito Bold"/>
                <a:ea typeface="Nunito Bold"/>
                <a:cs typeface="Nunito Bold"/>
                <a:sym typeface="Nunito Bold"/>
              </a:rPr>
              <a:t>government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10020" y="464678"/>
            <a:ext cx="3553055" cy="2982204"/>
          </a:xfrm>
          <a:custGeom>
            <a:avLst/>
            <a:gdLst/>
            <a:ahLst/>
            <a:cxnLst/>
            <a:rect l="l" t="t" r="r" b="b"/>
            <a:pathLst>
              <a:path w="3553055" h="2982204">
                <a:moveTo>
                  <a:pt x="0" y="0"/>
                </a:moveTo>
                <a:lnTo>
                  <a:pt x="3553055" y="0"/>
                </a:lnTo>
                <a:lnTo>
                  <a:pt x="3553055" y="2982204"/>
                </a:lnTo>
                <a:lnTo>
                  <a:pt x="0" y="2982204"/>
                </a:lnTo>
                <a:lnTo>
                  <a:pt x="0" y="0"/>
                </a:lnTo>
                <a:close/>
              </a:path>
            </a:pathLst>
          </a:custGeom>
          <a:blipFill>
            <a:blip r:embed="rId3"/>
            <a:stretch>
              <a:fillRect/>
            </a:stretch>
          </a:blipFill>
        </p:spPr>
        <p:txBody>
          <a:bodyPr/>
          <a:lstStyle/>
          <a:p>
            <a:endParaRPr lang="en-US"/>
          </a:p>
        </p:txBody>
      </p:sp>
      <p:sp>
        <p:nvSpPr>
          <p:cNvPr id="3" name="Freeform 3"/>
          <p:cNvSpPr/>
          <p:nvPr/>
        </p:nvSpPr>
        <p:spPr>
          <a:xfrm>
            <a:off x="14615690" y="464678"/>
            <a:ext cx="3524045" cy="3168252"/>
          </a:xfrm>
          <a:custGeom>
            <a:avLst/>
            <a:gdLst/>
            <a:ahLst/>
            <a:cxnLst/>
            <a:rect l="l" t="t" r="r" b="b"/>
            <a:pathLst>
              <a:path w="3524045" h="3168252">
                <a:moveTo>
                  <a:pt x="0" y="0"/>
                </a:moveTo>
                <a:lnTo>
                  <a:pt x="3524044" y="0"/>
                </a:lnTo>
                <a:lnTo>
                  <a:pt x="3524044" y="3168251"/>
                </a:lnTo>
                <a:lnTo>
                  <a:pt x="0" y="3168251"/>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3358385" y="2828493"/>
            <a:ext cx="11571231" cy="967560"/>
          </a:xfrm>
          <a:prstGeom prst="rect">
            <a:avLst/>
          </a:prstGeom>
        </p:spPr>
        <p:txBody>
          <a:bodyPr lIns="0" tIns="0" rIns="0" bIns="0" rtlCol="0" anchor="t">
            <a:spAutoFit/>
          </a:bodyPr>
          <a:lstStyle/>
          <a:p>
            <a:pPr algn="ctr">
              <a:lnSpc>
                <a:spcPts val="6685"/>
              </a:lnSpc>
            </a:pPr>
            <a:r>
              <a:rPr lang="en-US" sz="8357" spc="-167">
                <a:solidFill>
                  <a:srgbClr val="000000"/>
                </a:solidFill>
                <a:latin typeface="Bernoru SemiCondensed"/>
                <a:ea typeface="Bernoru SemiCondensed"/>
                <a:cs typeface="Bernoru SemiCondensed"/>
                <a:sym typeface="Bernoru SemiCondensed"/>
              </a:rPr>
              <a:t>Increase in Proficiency</a:t>
            </a:r>
          </a:p>
        </p:txBody>
      </p:sp>
      <p:sp>
        <p:nvSpPr>
          <p:cNvPr id="5" name="Freeform 5"/>
          <p:cNvSpPr/>
          <p:nvPr/>
        </p:nvSpPr>
        <p:spPr>
          <a:xfrm>
            <a:off x="14763955" y="464678"/>
            <a:ext cx="3524045" cy="3168252"/>
          </a:xfrm>
          <a:custGeom>
            <a:avLst/>
            <a:gdLst/>
            <a:ahLst/>
            <a:cxnLst/>
            <a:rect l="l" t="t" r="r" b="b"/>
            <a:pathLst>
              <a:path w="3524045" h="3168252">
                <a:moveTo>
                  <a:pt x="0" y="0"/>
                </a:moveTo>
                <a:lnTo>
                  <a:pt x="3524045" y="0"/>
                </a:lnTo>
                <a:lnTo>
                  <a:pt x="3524045" y="3168251"/>
                </a:lnTo>
                <a:lnTo>
                  <a:pt x="0" y="3168251"/>
                </a:lnTo>
                <a:lnTo>
                  <a:pt x="0" y="0"/>
                </a:lnTo>
                <a:close/>
              </a:path>
            </a:pathLst>
          </a:custGeom>
          <a:blipFill>
            <a:blip r:embed="rId4"/>
            <a:stretch>
              <a:fillRect/>
            </a:stretch>
          </a:blipFill>
        </p:spPr>
        <p:txBody>
          <a:bodyPr/>
          <a:lstStyle/>
          <a:p>
            <a:endParaRPr lang="en-US"/>
          </a:p>
        </p:txBody>
      </p:sp>
      <p:sp>
        <p:nvSpPr>
          <p:cNvPr id="6" name="Freeform 6"/>
          <p:cNvSpPr/>
          <p:nvPr/>
        </p:nvSpPr>
        <p:spPr>
          <a:xfrm>
            <a:off x="2637323" y="4307452"/>
            <a:ext cx="13013353" cy="3961164"/>
          </a:xfrm>
          <a:custGeom>
            <a:avLst/>
            <a:gdLst/>
            <a:ahLst/>
            <a:cxnLst/>
            <a:rect l="l" t="t" r="r" b="b"/>
            <a:pathLst>
              <a:path w="13013353" h="3961164">
                <a:moveTo>
                  <a:pt x="0" y="0"/>
                </a:moveTo>
                <a:lnTo>
                  <a:pt x="13013354" y="0"/>
                </a:lnTo>
                <a:lnTo>
                  <a:pt x="13013354" y="3961164"/>
                </a:lnTo>
                <a:lnTo>
                  <a:pt x="0" y="3961164"/>
                </a:lnTo>
                <a:lnTo>
                  <a:pt x="0" y="0"/>
                </a:lnTo>
                <a:close/>
              </a:path>
            </a:pathLst>
          </a:custGeom>
          <a:blipFill>
            <a:blip r:embed="rId5"/>
            <a:stretch>
              <a:fillRect/>
            </a:stretch>
          </a:blipFill>
        </p:spPr>
        <p:txBody>
          <a:bodyPr/>
          <a:lstStyle/>
          <a:p>
            <a:endParaRPr lang="en-US"/>
          </a:p>
        </p:txBody>
      </p:sp>
      <p:sp>
        <p:nvSpPr>
          <p:cNvPr id="7" name="Freeform 7"/>
          <p:cNvSpPr/>
          <p:nvPr/>
        </p:nvSpPr>
        <p:spPr>
          <a:xfrm>
            <a:off x="15252824" y="8166520"/>
            <a:ext cx="2006476" cy="1918693"/>
          </a:xfrm>
          <a:custGeom>
            <a:avLst/>
            <a:gdLst/>
            <a:ahLst/>
            <a:cxnLst/>
            <a:rect l="l" t="t" r="r" b="b"/>
            <a:pathLst>
              <a:path w="2006476" h="1918693">
                <a:moveTo>
                  <a:pt x="0" y="0"/>
                </a:moveTo>
                <a:lnTo>
                  <a:pt x="2006476" y="0"/>
                </a:lnTo>
                <a:lnTo>
                  <a:pt x="2006476" y="1918692"/>
                </a:lnTo>
                <a:lnTo>
                  <a:pt x="0" y="19186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3035176" y="8431837"/>
            <a:ext cx="12004675" cy="694029"/>
          </a:xfrm>
          <a:prstGeom prst="rect">
            <a:avLst/>
          </a:prstGeom>
        </p:spPr>
        <p:txBody>
          <a:bodyPr lIns="0" tIns="0" rIns="0" bIns="0" rtlCol="0" anchor="t">
            <a:spAutoFit/>
          </a:bodyPr>
          <a:lstStyle/>
          <a:p>
            <a:pPr algn="ctr">
              <a:lnSpc>
                <a:spcPts val="5198"/>
              </a:lnSpc>
              <a:spcBef>
                <a:spcPct val="0"/>
              </a:spcBef>
            </a:pPr>
            <a:r>
              <a:rPr lang="en-US" sz="5198">
                <a:solidFill>
                  <a:srgbClr val="000000"/>
                </a:solidFill>
                <a:latin typeface="Marykate"/>
                <a:ea typeface="Marykate"/>
                <a:cs typeface="Marykate"/>
                <a:sym typeface="Marykate"/>
              </a:rPr>
              <a:t>Overall score increasing 4 % moving from 62% to 66%</a:t>
            </a:r>
          </a:p>
        </p:txBody>
      </p:sp>
      <p:sp>
        <p:nvSpPr>
          <p:cNvPr id="9" name="Freeform 9"/>
          <p:cNvSpPr/>
          <p:nvPr/>
        </p:nvSpPr>
        <p:spPr>
          <a:xfrm>
            <a:off x="819150" y="8166520"/>
            <a:ext cx="2006476" cy="1918693"/>
          </a:xfrm>
          <a:custGeom>
            <a:avLst/>
            <a:gdLst/>
            <a:ahLst/>
            <a:cxnLst/>
            <a:rect l="l" t="t" r="r" b="b"/>
            <a:pathLst>
              <a:path w="2006476" h="1918693">
                <a:moveTo>
                  <a:pt x="0" y="0"/>
                </a:moveTo>
                <a:lnTo>
                  <a:pt x="2006476" y="0"/>
                </a:lnTo>
                <a:lnTo>
                  <a:pt x="2006476" y="1918692"/>
                </a:lnTo>
                <a:lnTo>
                  <a:pt x="0" y="19186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70286003"/>
              </p:ext>
            </p:extLst>
          </p:nvPr>
        </p:nvGraphicFramePr>
        <p:xfrm>
          <a:off x="4154844" y="1554313"/>
          <a:ext cx="11366500" cy="7399186"/>
        </p:xfrm>
        <a:graphic>
          <a:graphicData uri="http://schemas.openxmlformats.org/drawingml/2006/table">
            <a:tbl>
              <a:tblPr/>
              <a:tblGrid>
                <a:gridCol w="5378647">
                  <a:extLst>
                    <a:ext uri="{9D8B030D-6E8A-4147-A177-3AD203B41FA5}">
                      <a16:colId xmlns:a16="http://schemas.microsoft.com/office/drawing/2014/main" val="20000"/>
                    </a:ext>
                  </a:extLst>
                </a:gridCol>
                <a:gridCol w="5987853">
                  <a:extLst>
                    <a:ext uri="{9D8B030D-6E8A-4147-A177-3AD203B41FA5}">
                      <a16:colId xmlns:a16="http://schemas.microsoft.com/office/drawing/2014/main" val="20001"/>
                    </a:ext>
                  </a:extLst>
                </a:gridCol>
              </a:tblGrid>
              <a:tr h="1195799">
                <a:tc>
                  <a:txBody>
                    <a:bodyPr/>
                    <a:lstStyle/>
                    <a:p>
                      <a:pPr algn="ctr">
                        <a:lnSpc>
                          <a:spcPts val="4339"/>
                        </a:lnSpc>
                        <a:defRPr/>
                      </a:pPr>
                      <a:r>
                        <a:rPr lang="en-US" sz="3099">
                          <a:solidFill>
                            <a:srgbClr val="000000"/>
                          </a:solidFill>
                          <a:latin typeface="Marykate"/>
                          <a:ea typeface="Marykate"/>
                          <a:cs typeface="Marykate"/>
                          <a:sym typeface="Marykate"/>
                        </a:rPr>
                        <a:t>Supplemental Resource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618"/>
                        </a:lnSpc>
                        <a:defRPr/>
                      </a:pPr>
                      <a:r>
                        <a:rPr lang="en-US" sz="3298">
                          <a:solidFill>
                            <a:srgbClr val="000000"/>
                          </a:solidFill>
                          <a:latin typeface="Marykate"/>
                          <a:ea typeface="Marykate"/>
                          <a:cs typeface="Marykate"/>
                          <a:sym typeface="Marykate"/>
                        </a:rPr>
                        <a:t>Positive Impact</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09949">
                <a:tc>
                  <a:txBody>
                    <a:bodyPr/>
                    <a:lstStyle/>
                    <a:p>
                      <a:pPr algn="ctr">
                        <a:lnSpc>
                          <a:spcPts val="2520"/>
                        </a:lnSpc>
                        <a:defRPr/>
                      </a:pPr>
                      <a:r>
                        <a:rPr lang="en-US" sz="1800">
                          <a:solidFill>
                            <a:srgbClr val="231F20"/>
                          </a:solidFill>
                          <a:latin typeface="Nunito"/>
                          <a:ea typeface="Nunito"/>
                          <a:cs typeface="Nunito"/>
                          <a:sym typeface="Nunito"/>
                        </a:rPr>
                        <a:t>Additional supplemental personnel</a:t>
                      </a:r>
                      <a:endParaRPr lang="en-US" sz="1100"/>
                    </a:p>
                    <a:p>
                      <a:pPr algn="ctr">
                        <a:lnSpc>
                          <a:spcPts val="2520"/>
                        </a:lnSpc>
                      </a:pPr>
                      <a:r>
                        <a:rPr lang="en-US" sz="1800">
                          <a:solidFill>
                            <a:srgbClr val="000000"/>
                          </a:solidFill>
                          <a:latin typeface="Nunito"/>
                          <a:ea typeface="Nunito"/>
                          <a:cs typeface="Nunito"/>
                          <a:sym typeface="Nunito"/>
                        </a:rPr>
                        <a:t>Full time MTSS coach</a:t>
                      </a:r>
                    </a:p>
                    <a:p>
                      <a:pPr algn="ctr">
                        <a:lnSpc>
                          <a:spcPts val="2520"/>
                        </a:lnSpc>
                      </a:pPr>
                      <a:r>
                        <a:rPr lang="en-US" sz="1800">
                          <a:solidFill>
                            <a:srgbClr val="000000"/>
                          </a:solidFill>
                          <a:latin typeface="Nunito"/>
                          <a:ea typeface="Nunito"/>
                          <a:cs typeface="Nunito"/>
                          <a:sym typeface="Nunito"/>
                        </a:rPr>
                        <a:t>Part time hourly Literacy instructor</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95799">
                <a:tc>
                  <a:txBody>
                    <a:bodyPr/>
                    <a:lstStyle/>
                    <a:p>
                      <a:pPr algn="ctr">
                        <a:lnSpc>
                          <a:spcPts val="2520"/>
                        </a:lnSpc>
                        <a:defRPr/>
                      </a:pPr>
                      <a:r>
                        <a:rPr lang="en-US" sz="1800">
                          <a:solidFill>
                            <a:srgbClr val="000000"/>
                          </a:solidFill>
                          <a:latin typeface="Nunito"/>
                          <a:ea typeface="Nunito"/>
                          <a:cs typeface="Nunito"/>
                          <a:sym typeface="Nunito"/>
                        </a:rPr>
                        <a:t>Additional training opportunities for school staff </a:t>
                      </a:r>
                      <a:endParaRPr lang="en-US" sz="1100"/>
                    </a:p>
                    <a:p>
                      <a:pPr algn="ctr">
                        <a:lnSpc>
                          <a:spcPts val="2520"/>
                        </a:lnSpc>
                      </a:pPr>
                      <a:r>
                        <a:rPr lang="en-US" sz="1800">
                          <a:solidFill>
                            <a:srgbClr val="000000"/>
                          </a:solidFill>
                          <a:latin typeface="Nunito"/>
                          <a:ea typeface="Nunito"/>
                          <a:cs typeface="Nunito"/>
                          <a:sym typeface="Nunito"/>
                        </a:rPr>
                        <a:t>IB inquiries and Exploration</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06041">
                <a:tc>
                  <a:txBody>
                    <a:bodyPr/>
                    <a:lstStyle/>
                    <a:p>
                      <a:pPr algn="ctr">
                        <a:lnSpc>
                          <a:spcPts val="2520"/>
                        </a:lnSpc>
                        <a:defRPr/>
                      </a:pPr>
                      <a:r>
                        <a:rPr lang="en-US" sz="1800">
                          <a:solidFill>
                            <a:srgbClr val="000000"/>
                          </a:solidFill>
                          <a:latin typeface="Nunito"/>
                          <a:ea typeface="Nunito"/>
                          <a:cs typeface="Nunito"/>
                          <a:sym typeface="Nunito"/>
                        </a:rPr>
                        <a:t>Extended Learning Opportunities (before and/or after school programs)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95799">
                <a:tc>
                  <a:txBody>
                    <a:bodyPr/>
                    <a:lstStyle/>
                    <a:p>
                      <a:pPr algn="ctr">
                        <a:lnSpc>
                          <a:spcPts val="2520"/>
                        </a:lnSpc>
                        <a:defRPr/>
                      </a:pPr>
                      <a:r>
                        <a:rPr lang="en-US" sz="1800">
                          <a:solidFill>
                            <a:srgbClr val="000000"/>
                          </a:solidFill>
                          <a:latin typeface="Nunito"/>
                          <a:ea typeface="Nunito"/>
                          <a:cs typeface="Nunito"/>
                          <a:sym typeface="Nunito"/>
                        </a:rPr>
                        <a:t>Parent and Family Engagement Resources and Training Workshops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95799">
                <a:tc>
                  <a:txBody>
                    <a:bodyPr/>
                    <a:lstStyle/>
                    <a:p>
                      <a:pPr algn="ctr">
                        <a:lnSpc>
                          <a:spcPts val="2520"/>
                        </a:lnSpc>
                        <a:defRPr/>
                      </a:pPr>
                      <a:r>
                        <a:rPr lang="en-US" sz="1800">
                          <a:solidFill>
                            <a:srgbClr val="000000"/>
                          </a:solidFill>
                          <a:latin typeface="Nunito"/>
                          <a:ea typeface="Nunito"/>
                          <a:cs typeface="Nunito"/>
                          <a:sym typeface="Nunito"/>
                        </a:rPr>
                        <a:t>Supplemental teaching materials equipment and technology</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TextBox 3"/>
          <p:cNvSpPr txBox="1"/>
          <p:nvPr/>
        </p:nvSpPr>
        <p:spPr>
          <a:xfrm>
            <a:off x="4653749" y="203059"/>
            <a:ext cx="10437998" cy="694029"/>
          </a:xfrm>
          <a:prstGeom prst="rect">
            <a:avLst/>
          </a:prstGeom>
        </p:spPr>
        <p:txBody>
          <a:bodyPr lIns="0" tIns="0" rIns="0" bIns="0" rtlCol="0" anchor="t">
            <a:spAutoFit/>
          </a:bodyPr>
          <a:lstStyle/>
          <a:p>
            <a:pPr algn="ctr">
              <a:lnSpc>
                <a:spcPts val="5198"/>
              </a:lnSpc>
            </a:pPr>
            <a:r>
              <a:rPr lang="en-US" sz="5198">
                <a:solidFill>
                  <a:srgbClr val="231F20"/>
                </a:solidFill>
                <a:latin typeface="Marykate"/>
                <a:ea typeface="Marykate"/>
                <a:cs typeface="Marykate"/>
                <a:sym typeface="Marykate"/>
              </a:rPr>
              <a:t>Title I Programs Provide Supplemental Support</a:t>
            </a:r>
          </a:p>
        </p:txBody>
      </p:sp>
      <p:sp>
        <p:nvSpPr>
          <p:cNvPr id="4" name="TextBox 4"/>
          <p:cNvSpPr txBox="1"/>
          <p:nvPr/>
        </p:nvSpPr>
        <p:spPr>
          <a:xfrm>
            <a:off x="10180234" y="6667500"/>
            <a:ext cx="3764366" cy="971356"/>
          </a:xfrm>
          <a:prstGeom prst="rect">
            <a:avLst/>
          </a:prstGeom>
        </p:spPr>
        <p:txBody>
          <a:bodyPr wrap="square" lIns="0" tIns="0" rIns="0" bIns="0" rtlCol="0" anchor="t">
            <a:spAutoFit/>
          </a:bodyPr>
          <a:lstStyle/>
          <a:p>
            <a:pPr marL="323652" lvl="1" indent="-161826" algn="l">
              <a:lnSpc>
                <a:spcPts val="1499"/>
              </a:lnSpc>
              <a:buFont typeface="Arial"/>
              <a:buChar char="•"/>
            </a:pPr>
            <a:r>
              <a:rPr lang="en-US" sz="1499" dirty="0">
                <a:solidFill>
                  <a:srgbClr val="231F20"/>
                </a:solidFill>
                <a:latin typeface="Nunito"/>
                <a:ea typeface="Nunito"/>
                <a:cs typeface="Nunito"/>
                <a:sym typeface="Nunito"/>
              </a:rPr>
              <a:t>Family Reading Night</a:t>
            </a:r>
          </a:p>
          <a:p>
            <a:pPr marL="323652" lvl="1" indent="-161826" algn="l">
              <a:lnSpc>
                <a:spcPts val="1499"/>
              </a:lnSpc>
              <a:buFont typeface="Arial"/>
              <a:buChar char="•"/>
            </a:pPr>
            <a:r>
              <a:rPr lang="en-US" sz="1499" dirty="0">
                <a:solidFill>
                  <a:srgbClr val="231F20"/>
                </a:solidFill>
                <a:latin typeface="Nunito"/>
                <a:ea typeface="Nunito"/>
                <a:cs typeface="Nunito"/>
                <a:sym typeface="Nunito"/>
              </a:rPr>
              <a:t>Math and Science Night</a:t>
            </a:r>
          </a:p>
          <a:p>
            <a:pPr marL="323652" lvl="1" indent="-161826" algn="l">
              <a:lnSpc>
                <a:spcPts val="1499"/>
              </a:lnSpc>
              <a:buFont typeface="Arial"/>
              <a:buChar char="•"/>
            </a:pPr>
            <a:r>
              <a:rPr lang="en-US" sz="1499" dirty="0">
                <a:solidFill>
                  <a:srgbClr val="231F20"/>
                </a:solidFill>
                <a:latin typeface="Nunito"/>
                <a:ea typeface="Nunito"/>
                <a:cs typeface="Nunito"/>
                <a:sym typeface="Nunito"/>
              </a:rPr>
              <a:t>Student Led Conferences</a:t>
            </a:r>
          </a:p>
          <a:p>
            <a:pPr marL="323652" lvl="1" indent="-161826" algn="l">
              <a:lnSpc>
                <a:spcPts val="1499"/>
              </a:lnSpc>
              <a:buFont typeface="Arial"/>
              <a:buChar char="•"/>
            </a:pPr>
            <a:r>
              <a:rPr lang="en-US" sz="1499" dirty="0">
                <a:solidFill>
                  <a:srgbClr val="231F20"/>
                </a:solidFill>
                <a:latin typeface="Nunito"/>
                <a:ea typeface="Nunito"/>
                <a:cs typeface="Nunito"/>
                <a:sym typeface="Nunito"/>
              </a:rPr>
              <a:t>International Showcase &amp; IB exhibition</a:t>
            </a:r>
          </a:p>
          <a:p>
            <a:pPr marL="323652" lvl="1" indent="-161826" algn="l">
              <a:lnSpc>
                <a:spcPts val="1499"/>
              </a:lnSpc>
              <a:buFont typeface="Arial"/>
              <a:buChar char="•"/>
            </a:pPr>
            <a:r>
              <a:rPr lang="en-US" sz="1499" dirty="0">
                <a:solidFill>
                  <a:srgbClr val="231F20"/>
                </a:solidFill>
                <a:latin typeface="Nunito"/>
                <a:ea typeface="Nunito"/>
                <a:cs typeface="Nunito"/>
                <a:sym typeface="Nunito"/>
              </a:rPr>
              <a:t>Art Show and Musical Performance</a:t>
            </a:r>
          </a:p>
        </p:txBody>
      </p:sp>
      <p:sp>
        <p:nvSpPr>
          <p:cNvPr id="5" name="TextBox 5"/>
          <p:cNvSpPr txBox="1"/>
          <p:nvPr/>
        </p:nvSpPr>
        <p:spPr>
          <a:xfrm>
            <a:off x="9973597" y="4543032"/>
            <a:ext cx="3380383" cy="202542"/>
          </a:xfrm>
          <a:prstGeom prst="rect">
            <a:avLst/>
          </a:prstGeom>
        </p:spPr>
        <p:txBody>
          <a:bodyPr lIns="0" tIns="0" rIns="0" bIns="0" rtlCol="0" anchor="t">
            <a:spAutoFit/>
          </a:bodyPr>
          <a:lstStyle/>
          <a:p>
            <a:pPr marL="345242" lvl="1" indent="-172621" algn="ctr">
              <a:lnSpc>
                <a:spcPts val="1599"/>
              </a:lnSpc>
              <a:buFont typeface="Arial"/>
              <a:buChar char="•"/>
            </a:pPr>
            <a:r>
              <a:rPr lang="en-US" sz="1599">
                <a:solidFill>
                  <a:srgbClr val="231F20"/>
                </a:solidFill>
                <a:latin typeface="Nunito"/>
                <a:ea typeface="Nunito"/>
                <a:cs typeface="Nunito"/>
                <a:sym typeface="Nunito"/>
              </a:rPr>
              <a:t>Rigorous learning for all students</a:t>
            </a:r>
          </a:p>
        </p:txBody>
      </p:sp>
      <p:sp>
        <p:nvSpPr>
          <p:cNvPr id="6" name="TextBox 6"/>
          <p:cNvSpPr txBox="1"/>
          <p:nvPr/>
        </p:nvSpPr>
        <p:spPr>
          <a:xfrm>
            <a:off x="9973597" y="2849696"/>
            <a:ext cx="4594836" cy="1202667"/>
          </a:xfrm>
          <a:prstGeom prst="rect">
            <a:avLst/>
          </a:prstGeom>
        </p:spPr>
        <p:txBody>
          <a:bodyPr lIns="0" tIns="0" rIns="0" bIns="0" rtlCol="0" anchor="t">
            <a:spAutoFit/>
          </a:bodyPr>
          <a:lstStyle/>
          <a:p>
            <a:pPr marL="345242" lvl="1" indent="-172621" algn="l">
              <a:lnSpc>
                <a:spcPts val="1599"/>
              </a:lnSpc>
              <a:buFont typeface="Arial"/>
              <a:buChar char="•"/>
            </a:pPr>
            <a:r>
              <a:rPr lang="en-US" sz="1599">
                <a:solidFill>
                  <a:srgbClr val="231F20"/>
                </a:solidFill>
                <a:latin typeface="Nunito"/>
                <a:ea typeface="Nunito"/>
                <a:cs typeface="Nunito"/>
                <a:sym typeface="Nunito"/>
              </a:rPr>
              <a:t>MTSS coaches provides ongoing professional development, coaching, and support to teachers and staff. </a:t>
            </a:r>
          </a:p>
          <a:p>
            <a:pPr marL="345242" lvl="1" indent="-172621" algn="l">
              <a:lnSpc>
                <a:spcPts val="1599"/>
              </a:lnSpc>
              <a:buFont typeface="Arial"/>
              <a:buChar char="•"/>
            </a:pPr>
            <a:r>
              <a:rPr lang="en-US" sz="1599">
                <a:solidFill>
                  <a:srgbClr val="231F20"/>
                </a:solidFill>
                <a:latin typeface="Nunito"/>
                <a:ea typeface="Nunito"/>
                <a:cs typeface="Nunito"/>
                <a:sym typeface="Nunito"/>
              </a:rPr>
              <a:t>This builds internal capacity for staff to meet the academic and behvioral needs of all students.</a:t>
            </a:r>
          </a:p>
        </p:txBody>
      </p:sp>
      <p:sp>
        <p:nvSpPr>
          <p:cNvPr id="7" name="TextBox 7"/>
          <p:cNvSpPr txBox="1"/>
          <p:nvPr/>
        </p:nvSpPr>
        <p:spPr>
          <a:xfrm>
            <a:off x="10180234" y="5723789"/>
            <a:ext cx="5047016" cy="757323"/>
          </a:xfrm>
          <a:prstGeom prst="rect">
            <a:avLst/>
          </a:prstGeom>
        </p:spPr>
        <p:txBody>
          <a:bodyPr wrap="square" lIns="0" tIns="0" rIns="0" bIns="0" rtlCol="0" anchor="t">
            <a:spAutoFit/>
          </a:bodyPr>
          <a:lstStyle/>
          <a:p>
            <a:pPr marL="307050" lvl="1" indent="-153525" algn="l">
              <a:lnSpc>
                <a:spcPts val="1422"/>
              </a:lnSpc>
              <a:buFont typeface="Arial"/>
              <a:buChar char="•"/>
            </a:pPr>
            <a:r>
              <a:rPr lang="en-US" sz="1422" dirty="0">
                <a:solidFill>
                  <a:srgbClr val="231F20"/>
                </a:solidFill>
                <a:latin typeface="Nunito"/>
                <a:ea typeface="Nunito"/>
                <a:cs typeface="Nunito"/>
                <a:sym typeface="Nunito"/>
              </a:rPr>
              <a:t>Strengthen core academic programs</a:t>
            </a:r>
          </a:p>
          <a:p>
            <a:pPr marL="307050" lvl="1" indent="-153525" algn="l">
              <a:lnSpc>
                <a:spcPts val="1422"/>
              </a:lnSpc>
              <a:buFont typeface="Arial"/>
              <a:buChar char="•"/>
            </a:pPr>
            <a:r>
              <a:rPr lang="en-US" sz="1422" dirty="0">
                <a:solidFill>
                  <a:srgbClr val="231F20"/>
                </a:solidFill>
                <a:latin typeface="Nunito"/>
                <a:ea typeface="Nunito"/>
                <a:cs typeface="Nunito"/>
                <a:sym typeface="Nunito"/>
              </a:rPr>
              <a:t>Provide academically related support services to low-achieving students</a:t>
            </a:r>
          </a:p>
          <a:p>
            <a:pPr marL="307050" lvl="1" indent="-153525" algn="l">
              <a:lnSpc>
                <a:spcPts val="1422"/>
              </a:lnSpc>
              <a:buFont typeface="Arial"/>
              <a:buChar char="•"/>
            </a:pPr>
            <a:r>
              <a:rPr lang="en-US" sz="1422" dirty="0">
                <a:solidFill>
                  <a:srgbClr val="231F20"/>
                </a:solidFill>
                <a:latin typeface="Nunito"/>
                <a:ea typeface="Nunito"/>
                <a:cs typeface="Nunito"/>
                <a:sym typeface="Nunito"/>
              </a:rPr>
              <a:t>Elevate instructional quality</a:t>
            </a:r>
          </a:p>
          <a:p>
            <a:pPr algn="l">
              <a:lnSpc>
                <a:spcPts val="269"/>
              </a:lnSpc>
              <a:spcBef>
                <a:spcPct val="0"/>
              </a:spcBef>
            </a:pPr>
            <a:r>
              <a:rPr lang="en-US" sz="269" dirty="0">
                <a:solidFill>
                  <a:srgbClr val="231F20"/>
                </a:solidFill>
                <a:latin typeface="Nunito"/>
                <a:ea typeface="Nunito"/>
                <a:cs typeface="Nunito"/>
                <a:sym typeface="Nunito"/>
              </a:rPr>
              <a:t>t</a:t>
            </a:r>
          </a:p>
        </p:txBody>
      </p:sp>
      <p:sp>
        <p:nvSpPr>
          <p:cNvPr id="8" name="TextBox 8"/>
          <p:cNvSpPr txBox="1"/>
          <p:nvPr/>
        </p:nvSpPr>
        <p:spPr>
          <a:xfrm>
            <a:off x="10185959" y="7923417"/>
            <a:ext cx="4905788" cy="479118"/>
          </a:xfrm>
          <a:prstGeom prst="rect">
            <a:avLst/>
          </a:prstGeom>
        </p:spPr>
        <p:txBody>
          <a:bodyPr lIns="0" tIns="0" rIns="0" bIns="0" rtlCol="0" anchor="t">
            <a:spAutoFit/>
          </a:bodyPr>
          <a:lstStyle/>
          <a:p>
            <a:pPr marL="299645" lvl="1" indent="-149823" algn="l">
              <a:lnSpc>
                <a:spcPts val="1387"/>
              </a:lnSpc>
              <a:buFont typeface="Arial"/>
              <a:buChar char="•"/>
            </a:pPr>
            <a:r>
              <a:rPr lang="en-US" sz="1387" dirty="0">
                <a:solidFill>
                  <a:srgbClr val="231F20"/>
                </a:solidFill>
                <a:latin typeface="Nunito"/>
                <a:ea typeface="Nunito"/>
                <a:cs typeface="Nunito"/>
                <a:sym typeface="Nunito"/>
              </a:rPr>
              <a:t>Instructional materials support core curriculum interventions and enrichment.</a:t>
            </a:r>
          </a:p>
          <a:p>
            <a:pPr algn="ctr">
              <a:lnSpc>
                <a:spcPts val="1087"/>
              </a:lnSpc>
            </a:pPr>
            <a:endParaRPr lang="en-US" sz="1387" dirty="0">
              <a:solidFill>
                <a:srgbClr val="231F20"/>
              </a:solidFill>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18266" y="4358660"/>
            <a:ext cx="6005611" cy="3378156"/>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9222" b="-9222"/>
              </a:stretch>
            </a:blipFill>
          </p:spPr>
          <p:txBody>
            <a:bodyPr/>
            <a:lstStyle/>
            <a:p>
              <a:endParaRPr lang="en-US"/>
            </a:p>
          </p:txBody>
        </p:sp>
      </p:grpSp>
      <p:sp>
        <p:nvSpPr>
          <p:cNvPr id="4" name="Freeform 4"/>
          <p:cNvSpPr/>
          <p:nvPr/>
        </p:nvSpPr>
        <p:spPr>
          <a:xfrm>
            <a:off x="11178349" y="884039"/>
            <a:ext cx="5278836" cy="2704433"/>
          </a:xfrm>
          <a:custGeom>
            <a:avLst/>
            <a:gdLst/>
            <a:ahLst/>
            <a:cxnLst/>
            <a:rect l="l" t="t" r="r" b="b"/>
            <a:pathLst>
              <a:path w="5278836" h="2704433">
                <a:moveTo>
                  <a:pt x="0" y="0"/>
                </a:moveTo>
                <a:lnTo>
                  <a:pt x="5278836" y="0"/>
                </a:lnTo>
                <a:lnTo>
                  <a:pt x="5278836" y="2704433"/>
                </a:lnTo>
                <a:lnTo>
                  <a:pt x="0" y="2704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1178349" y="3718953"/>
            <a:ext cx="5278836" cy="2704433"/>
          </a:xfrm>
          <a:custGeom>
            <a:avLst/>
            <a:gdLst/>
            <a:ahLst/>
            <a:cxnLst/>
            <a:rect l="l" t="t" r="r" b="b"/>
            <a:pathLst>
              <a:path w="5278836" h="2704433">
                <a:moveTo>
                  <a:pt x="0" y="0"/>
                </a:moveTo>
                <a:lnTo>
                  <a:pt x="5278836" y="0"/>
                </a:lnTo>
                <a:lnTo>
                  <a:pt x="5278836" y="2704433"/>
                </a:lnTo>
                <a:lnTo>
                  <a:pt x="0" y="2704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11178349" y="6553867"/>
            <a:ext cx="5278836" cy="2704433"/>
          </a:xfrm>
          <a:custGeom>
            <a:avLst/>
            <a:gdLst/>
            <a:ahLst/>
            <a:cxnLst/>
            <a:rect l="l" t="t" r="r" b="b"/>
            <a:pathLst>
              <a:path w="5278836" h="2704433">
                <a:moveTo>
                  <a:pt x="0" y="0"/>
                </a:moveTo>
                <a:lnTo>
                  <a:pt x="5278836" y="0"/>
                </a:lnTo>
                <a:lnTo>
                  <a:pt x="5278836" y="2704433"/>
                </a:lnTo>
                <a:lnTo>
                  <a:pt x="0" y="2704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4199835" y="3274780"/>
            <a:ext cx="1157284" cy="1369566"/>
          </a:xfrm>
          <a:custGeom>
            <a:avLst/>
            <a:gdLst/>
            <a:ahLst/>
            <a:cxnLst/>
            <a:rect l="l" t="t" r="r" b="b"/>
            <a:pathLst>
              <a:path w="1157284" h="1369566">
                <a:moveTo>
                  <a:pt x="0" y="0"/>
                </a:moveTo>
                <a:lnTo>
                  <a:pt x="1157284" y="0"/>
                </a:lnTo>
                <a:lnTo>
                  <a:pt x="1157284" y="1369566"/>
                </a:lnTo>
                <a:lnTo>
                  <a:pt x="0" y="1369566"/>
                </a:lnTo>
                <a:lnTo>
                  <a:pt x="0" y="0"/>
                </a:lnTo>
                <a:close/>
              </a:path>
            </a:pathLst>
          </a:custGeom>
          <a:blipFill>
            <a:blip r:embed="rId6">
              <a:extLst>
                <a:ext uri="{96DAC541-7B7A-43D3-8B79-37D633B846F1}">
                  <asvg:svgBlip xmlns:asvg="http://schemas.microsoft.com/office/drawing/2016/SVG/main" r:embed="rId7"/>
                </a:ext>
              </a:extLst>
            </a:blip>
            <a:stretch>
              <a:fillRect l="-131" r="-131"/>
            </a:stretch>
          </a:blipFill>
        </p:spPr>
        <p:txBody>
          <a:bodyPr/>
          <a:lstStyle/>
          <a:p>
            <a:endParaRPr lang="en-US"/>
          </a:p>
        </p:txBody>
      </p:sp>
      <p:sp>
        <p:nvSpPr>
          <p:cNvPr id="8" name="TextBox 8"/>
          <p:cNvSpPr txBox="1"/>
          <p:nvPr/>
        </p:nvSpPr>
        <p:spPr>
          <a:xfrm>
            <a:off x="11456803" y="4678680"/>
            <a:ext cx="4610423" cy="1691640"/>
          </a:xfrm>
          <a:prstGeom prst="rect">
            <a:avLst/>
          </a:prstGeom>
        </p:spPr>
        <p:txBody>
          <a:bodyPr lIns="0" tIns="0" rIns="0" bIns="0" rtlCol="0" anchor="t">
            <a:spAutoFit/>
          </a:bodyPr>
          <a:lstStyle/>
          <a:p>
            <a:pPr algn="l">
              <a:lnSpc>
                <a:spcPts val="3358"/>
              </a:lnSpc>
            </a:pPr>
            <a:r>
              <a:rPr lang="en-US" sz="2400">
                <a:solidFill>
                  <a:srgbClr val="3C3C3C"/>
                </a:solidFill>
                <a:latin typeface="Nunito"/>
                <a:ea typeface="Nunito"/>
                <a:cs typeface="Nunito"/>
                <a:sym typeface="Nunito"/>
              </a:rPr>
              <a:t>Please attend online or in-person meetings/trainings and complete surveys to provide input on Title I funding</a:t>
            </a:r>
          </a:p>
        </p:txBody>
      </p:sp>
      <p:sp>
        <p:nvSpPr>
          <p:cNvPr id="9" name="TextBox 9"/>
          <p:cNvSpPr txBox="1"/>
          <p:nvPr/>
        </p:nvSpPr>
        <p:spPr>
          <a:xfrm>
            <a:off x="11389018" y="6985044"/>
            <a:ext cx="3968101" cy="569593"/>
          </a:xfrm>
          <a:prstGeom prst="rect">
            <a:avLst/>
          </a:prstGeom>
        </p:spPr>
        <p:txBody>
          <a:bodyPr lIns="0" tIns="0" rIns="0" bIns="0" rtlCol="0" anchor="t">
            <a:spAutoFit/>
          </a:bodyPr>
          <a:lstStyle/>
          <a:p>
            <a:pPr algn="just">
              <a:lnSpc>
                <a:spcPts val="4798"/>
              </a:lnSpc>
            </a:pPr>
            <a:r>
              <a:rPr lang="en-US" sz="4798">
                <a:solidFill>
                  <a:srgbClr val="3C3C3C"/>
                </a:solidFill>
                <a:latin typeface="Marykate"/>
                <a:ea typeface="Marykate"/>
                <a:cs typeface="Marykate"/>
                <a:sym typeface="Marykate"/>
              </a:rPr>
              <a:t>LAST</a:t>
            </a:r>
          </a:p>
        </p:txBody>
      </p:sp>
      <p:sp>
        <p:nvSpPr>
          <p:cNvPr id="10" name="TextBox 10"/>
          <p:cNvSpPr txBox="1"/>
          <p:nvPr/>
        </p:nvSpPr>
        <p:spPr>
          <a:xfrm>
            <a:off x="11543757" y="7478438"/>
            <a:ext cx="4436514" cy="1691640"/>
          </a:xfrm>
          <a:prstGeom prst="rect">
            <a:avLst/>
          </a:prstGeom>
        </p:spPr>
        <p:txBody>
          <a:bodyPr lIns="0" tIns="0" rIns="0" bIns="0" rtlCol="0" anchor="t">
            <a:spAutoFit/>
          </a:bodyPr>
          <a:lstStyle/>
          <a:p>
            <a:pPr algn="l">
              <a:lnSpc>
                <a:spcPts val="3358"/>
              </a:lnSpc>
            </a:pPr>
            <a:r>
              <a:rPr lang="en-US" sz="2400">
                <a:solidFill>
                  <a:srgbClr val="3C3C3C"/>
                </a:solidFill>
                <a:latin typeface="Nunito"/>
                <a:ea typeface="Nunito"/>
                <a:cs typeface="Nunito"/>
                <a:sym typeface="Nunito"/>
              </a:rPr>
              <a:t>All Title I schools must document that parents are involved in the schoolwide planning process </a:t>
            </a:r>
          </a:p>
        </p:txBody>
      </p:sp>
      <p:sp>
        <p:nvSpPr>
          <p:cNvPr id="11" name="Freeform 11"/>
          <p:cNvSpPr/>
          <p:nvPr/>
        </p:nvSpPr>
        <p:spPr>
          <a:xfrm>
            <a:off x="14199835" y="6147861"/>
            <a:ext cx="1157284" cy="1369566"/>
          </a:xfrm>
          <a:custGeom>
            <a:avLst/>
            <a:gdLst/>
            <a:ahLst/>
            <a:cxnLst/>
            <a:rect l="l" t="t" r="r" b="b"/>
            <a:pathLst>
              <a:path w="1157284" h="1369566">
                <a:moveTo>
                  <a:pt x="0" y="0"/>
                </a:moveTo>
                <a:lnTo>
                  <a:pt x="1157284" y="0"/>
                </a:lnTo>
                <a:lnTo>
                  <a:pt x="1157284" y="1369566"/>
                </a:lnTo>
                <a:lnTo>
                  <a:pt x="0" y="1369566"/>
                </a:lnTo>
                <a:lnTo>
                  <a:pt x="0" y="0"/>
                </a:lnTo>
                <a:close/>
              </a:path>
            </a:pathLst>
          </a:custGeom>
          <a:blipFill>
            <a:blip r:embed="rId6">
              <a:extLst>
                <a:ext uri="{96DAC541-7B7A-43D3-8B79-37D633B846F1}">
                  <asvg:svgBlip xmlns:asvg="http://schemas.microsoft.com/office/drawing/2016/SVG/main" r:embed="rId7"/>
                </a:ext>
              </a:extLst>
            </a:blip>
            <a:stretch>
              <a:fillRect l="-131" r="-131"/>
            </a:stretch>
          </a:blipFill>
        </p:spPr>
        <p:txBody>
          <a:bodyPr/>
          <a:lstStyle/>
          <a:p>
            <a:endParaRPr lang="en-US"/>
          </a:p>
        </p:txBody>
      </p:sp>
      <p:sp>
        <p:nvSpPr>
          <p:cNvPr id="12" name="Freeform 12"/>
          <p:cNvSpPr/>
          <p:nvPr/>
        </p:nvSpPr>
        <p:spPr>
          <a:xfrm rot="-5400000">
            <a:off x="2843988" y="2981607"/>
            <a:ext cx="5354167" cy="6777426"/>
          </a:xfrm>
          <a:custGeom>
            <a:avLst/>
            <a:gdLst/>
            <a:ahLst/>
            <a:cxnLst/>
            <a:rect l="l" t="t" r="r" b="b"/>
            <a:pathLst>
              <a:path w="5354167" h="6777426">
                <a:moveTo>
                  <a:pt x="0" y="0"/>
                </a:moveTo>
                <a:lnTo>
                  <a:pt x="5354167" y="0"/>
                </a:lnTo>
                <a:lnTo>
                  <a:pt x="5354167" y="6777426"/>
                </a:lnTo>
                <a:lnTo>
                  <a:pt x="0" y="67774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TextBox 13"/>
          <p:cNvSpPr txBox="1"/>
          <p:nvPr/>
        </p:nvSpPr>
        <p:spPr>
          <a:xfrm>
            <a:off x="325462" y="1156637"/>
            <a:ext cx="4385608" cy="972807"/>
          </a:xfrm>
          <a:prstGeom prst="rect">
            <a:avLst/>
          </a:prstGeom>
        </p:spPr>
        <p:txBody>
          <a:bodyPr lIns="0" tIns="0" rIns="0" bIns="0" rtlCol="0" anchor="t">
            <a:spAutoFit/>
          </a:bodyPr>
          <a:lstStyle/>
          <a:p>
            <a:pPr algn="l">
              <a:lnSpc>
                <a:spcPts val="9918"/>
              </a:lnSpc>
            </a:pPr>
            <a:r>
              <a:rPr lang="en-US" sz="12399" spc="-246">
                <a:solidFill>
                  <a:srgbClr val="506E9A"/>
                </a:solidFill>
                <a:latin typeface="Marykate"/>
                <a:ea typeface="Marykate"/>
                <a:cs typeface="Marykate"/>
                <a:sym typeface="Marykate"/>
              </a:rPr>
              <a:t>Title I </a:t>
            </a:r>
          </a:p>
        </p:txBody>
      </p:sp>
      <p:sp>
        <p:nvSpPr>
          <p:cNvPr id="14" name="TextBox 14"/>
          <p:cNvSpPr txBox="1"/>
          <p:nvPr/>
        </p:nvSpPr>
        <p:spPr>
          <a:xfrm>
            <a:off x="4899740" y="1010627"/>
            <a:ext cx="5317703" cy="1261160"/>
          </a:xfrm>
          <a:prstGeom prst="rect">
            <a:avLst/>
          </a:prstGeom>
        </p:spPr>
        <p:txBody>
          <a:bodyPr lIns="0" tIns="0" rIns="0" bIns="0" rtlCol="0" anchor="t">
            <a:spAutoFit/>
          </a:bodyPr>
          <a:lstStyle/>
          <a:p>
            <a:pPr algn="l">
              <a:lnSpc>
                <a:spcPts val="5760"/>
              </a:lnSpc>
            </a:pPr>
            <a:r>
              <a:rPr lang="en-US" sz="7200" spc="-144">
                <a:solidFill>
                  <a:srgbClr val="000000"/>
                </a:solidFill>
                <a:latin typeface="Marykate"/>
                <a:ea typeface="Marykate"/>
                <a:cs typeface="Marykate"/>
                <a:sym typeface="Marykate"/>
              </a:rPr>
              <a:t>Schoolwide Planning and Input</a:t>
            </a:r>
          </a:p>
        </p:txBody>
      </p:sp>
      <p:sp>
        <p:nvSpPr>
          <p:cNvPr id="15" name="TextBox 15"/>
          <p:cNvSpPr txBox="1"/>
          <p:nvPr/>
        </p:nvSpPr>
        <p:spPr>
          <a:xfrm>
            <a:off x="11456803" y="1181100"/>
            <a:ext cx="3968101" cy="569593"/>
          </a:xfrm>
          <a:prstGeom prst="rect">
            <a:avLst/>
          </a:prstGeom>
        </p:spPr>
        <p:txBody>
          <a:bodyPr lIns="0" tIns="0" rIns="0" bIns="0" rtlCol="0" anchor="t">
            <a:spAutoFit/>
          </a:bodyPr>
          <a:lstStyle/>
          <a:p>
            <a:pPr algn="just">
              <a:lnSpc>
                <a:spcPts val="4798"/>
              </a:lnSpc>
            </a:pPr>
            <a:r>
              <a:rPr lang="en-US" sz="4798">
                <a:solidFill>
                  <a:srgbClr val="3C3C3C"/>
                </a:solidFill>
                <a:latin typeface="Marykate"/>
                <a:ea typeface="Marykate"/>
                <a:cs typeface="Marykate"/>
                <a:sym typeface="Marykate"/>
              </a:rPr>
              <a:t>FIRST</a:t>
            </a:r>
          </a:p>
        </p:txBody>
      </p:sp>
      <p:sp>
        <p:nvSpPr>
          <p:cNvPr id="16" name="TextBox 16"/>
          <p:cNvSpPr txBox="1"/>
          <p:nvPr/>
        </p:nvSpPr>
        <p:spPr>
          <a:xfrm>
            <a:off x="11389018" y="1674493"/>
            <a:ext cx="5068167" cy="1691640"/>
          </a:xfrm>
          <a:prstGeom prst="rect">
            <a:avLst/>
          </a:prstGeom>
        </p:spPr>
        <p:txBody>
          <a:bodyPr lIns="0" tIns="0" rIns="0" bIns="0" rtlCol="0" anchor="t">
            <a:spAutoFit/>
          </a:bodyPr>
          <a:lstStyle/>
          <a:p>
            <a:pPr algn="l">
              <a:lnSpc>
                <a:spcPts val="3358"/>
              </a:lnSpc>
            </a:pPr>
            <a:r>
              <a:rPr lang="en-US" sz="2400">
                <a:solidFill>
                  <a:srgbClr val="3C3C3C"/>
                </a:solidFill>
                <a:latin typeface="Nunito"/>
                <a:ea typeface="Nunito"/>
                <a:cs typeface="Nunito"/>
                <a:sym typeface="Nunito"/>
              </a:rPr>
              <a:t>Seek input from school, family, and community members determine how Title I funds are used based on a needs assessment</a:t>
            </a:r>
          </a:p>
        </p:txBody>
      </p:sp>
      <p:sp>
        <p:nvSpPr>
          <p:cNvPr id="17" name="TextBox 17"/>
          <p:cNvSpPr txBox="1"/>
          <p:nvPr/>
        </p:nvSpPr>
        <p:spPr>
          <a:xfrm>
            <a:off x="11456803" y="4111964"/>
            <a:ext cx="3968101" cy="569593"/>
          </a:xfrm>
          <a:prstGeom prst="rect">
            <a:avLst/>
          </a:prstGeom>
        </p:spPr>
        <p:txBody>
          <a:bodyPr lIns="0" tIns="0" rIns="0" bIns="0" rtlCol="0" anchor="t">
            <a:spAutoFit/>
          </a:bodyPr>
          <a:lstStyle/>
          <a:p>
            <a:pPr algn="just">
              <a:lnSpc>
                <a:spcPts val="4798"/>
              </a:lnSpc>
            </a:pPr>
            <a:r>
              <a:rPr lang="en-US" sz="4798">
                <a:solidFill>
                  <a:srgbClr val="3C3C3C"/>
                </a:solidFill>
                <a:latin typeface="Marykate"/>
                <a:ea typeface="Marykate"/>
                <a:cs typeface="Marykate"/>
                <a:sym typeface="Marykate"/>
              </a:rPr>
              <a:t>SECOND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5797430" y="3200095"/>
            <a:ext cx="7192177" cy="4783429"/>
          </a:xfrm>
          <a:prstGeom prst="rect">
            <a:avLst/>
          </a:prstGeom>
        </p:spPr>
        <p:txBody>
          <a:bodyPr lIns="0" tIns="0" rIns="0" bIns="0" rtlCol="0" anchor="t">
            <a:spAutoFit/>
          </a:bodyPr>
          <a:lstStyle/>
          <a:p>
            <a:pPr algn="ctr">
              <a:lnSpc>
                <a:spcPts val="4299"/>
              </a:lnSpc>
            </a:pPr>
            <a:r>
              <a:rPr lang="en-US" sz="4299">
                <a:solidFill>
                  <a:srgbClr val="000000"/>
                </a:solidFill>
                <a:latin typeface="Caladea"/>
                <a:ea typeface="Caladea"/>
                <a:cs typeface="Caladea"/>
                <a:sym typeface="Caladea"/>
              </a:rPr>
              <a:t>Mildred Helms Elementary </a:t>
            </a:r>
          </a:p>
          <a:p>
            <a:pPr algn="ctr">
              <a:lnSpc>
                <a:spcPts val="4299"/>
              </a:lnSpc>
            </a:pPr>
            <a:r>
              <a:rPr lang="en-US" sz="4299">
                <a:solidFill>
                  <a:srgbClr val="000000"/>
                </a:solidFill>
                <a:latin typeface="Caladea"/>
                <a:ea typeface="Caladea"/>
                <a:cs typeface="Caladea"/>
                <a:sym typeface="Caladea"/>
              </a:rPr>
              <a:t> $81,725.00.</a:t>
            </a:r>
          </a:p>
          <a:p>
            <a:pPr algn="l">
              <a:lnSpc>
                <a:spcPts val="4299"/>
              </a:lnSpc>
            </a:pPr>
            <a:endParaRPr lang="en-US" sz="4299">
              <a:solidFill>
                <a:srgbClr val="000000"/>
              </a:solidFill>
              <a:latin typeface="Caladea"/>
              <a:ea typeface="Caladea"/>
              <a:cs typeface="Caladea"/>
              <a:sym typeface="Caladea"/>
            </a:endParaRPr>
          </a:p>
          <a:p>
            <a:pPr marL="1097170" lvl="2" indent="-365723" algn="l">
              <a:lnSpc>
                <a:spcPts val="4798"/>
              </a:lnSpc>
              <a:buFont typeface="Arial"/>
              <a:buChar char="⚬"/>
            </a:pPr>
            <a:r>
              <a:rPr lang="en-US" sz="4798">
                <a:solidFill>
                  <a:srgbClr val="000000"/>
                </a:solidFill>
                <a:latin typeface="Marykate"/>
                <a:ea typeface="Marykate"/>
                <a:cs typeface="Marykate"/>
                <a:sym typeface="Marykate"/>
              </a:rPr>
              <a:t>Personnel</a:t>
            </a:r>
          </a:p>
          <a:p>
            <a:pPr marL="1097170" lvl="2" indent="-365723" algn="l">
              <a:lnSpc>
                <a:spcPts val="4798"/>
              </a:lnSpc>
              <a:buFont typeface="Arial"/>
              <a:buChar char="⚬"/>
            </a:pPr>
            <a:r>
              <a:rPr lang="en-US" sz="4798">
                <a:solidFill>
                  <a:srgbClr val="000000"/>
                </a:solidFill>
                <a:latin typeface="Marykate"/>
                <a:ea typeface="Marykate"/>
                <a:cs typeface="Marykate"/>
                <a:sym typeface="Marykate"/>
              </a:rPr>
              <a:t>Professional Development</a:t>
            </a:r>
          </a:p>
          <a:p>
            <a:pPr marL="1097170" lvl="2" indent="-365723" algn="l">
              <a:lnSpc>
                <a:spcPts val="4798"/>
              </a:lnSpc>
              <a:buFont typeface="Arial"/>
              <a:buChar char="⚬"/>
            </a:pPr>
            <a:r>
              <a:rPr lang="en-US" sz="4798">
                <a:solidFill>
                  <a:srgbClr val="000000"/>
                </a:solidFill>
                <a:latin typeface="Marykate"/>
                <a:ea typeface="Marykate"/>
                <a:cs typeface="Marykate"/>
                <a:sym typeface="Marykate"/>
              </a:rPr>
              <a:t>Curriculum Coordination</a:t>
            </a:r>
          </a:p>
          <a:p>
            <a:pPr marL="1097170" lvl="2" indent="-365723" algn="l">
              <a:lnSpc>
                <a:spcPts val="4798"/>
              </a:lnSpc>
              <a:buFont typeface="Arial"/>
              <a:buChar char="⚬"/>
            </a:pPr>
            <a:r>
              <a:rPr lang="en-US" sz="4798">
                <a:solidFill>
                  <a:srgbClr val="230C04"/>
                </a:solidFill>
                <a:latin typeface="Marykate"/>
                <a:ea typeface="Marykate"/>
                <a:cs typeface="Marykate"/>
                <a:sym typeface="Marykate"/>
              </a:rPr>
              <a:t>Family Engagement Activities</a:t>
            </a:r>
          </a:p>
          <a:p>
            <a:pPr marL="1280072" lvl="2" indent="-426691" algn="l">
              <a:lnSpc>
                <a:spcPts val="5598"/>
              </a:lnSpc>
            </a:pPr>
            <a:endParaRPr lang="en-US" sz="4798">
              <a:solidFill>
                <a:srgbClr val="230C04"/>
              </a:solidFill>
              <a:latin typeface="Marykate"/>
              <a:ea typeface="Marykate"/>
              <a:cs typeface="Marykate"/>
              <a:sym typeface="Marykate"/>
            </a:endParaRPr>
          </a:p>
        </p:txBody>
      </p:sp>
      <p:sp>
        <p:nvSpPr>
          <p:cNvPr id="3" name="Freeform 3"/>
          <p:cNvSpPr/>
          <p:nvPr/>
        </p:nvSpPr>
        <p:spPr>
          <a:xfrm rot="-5400000">
            <a:off x="5915240" y="-281547"/>
            <a:ext cx="7634274" cy="9946937"/>
          </a:xfrm>
          <a:custGeom>
            <a:avLst/>
            <a:gdLst/>
            <a:ahLst/>
            <a:cxnLst/>
            <a:rect l="l" t="t" r="r" b="b"/>
            <a:pathLst>
              <a:path w="7634274" h="9946937">
                <a:moveTo>
                  <a:pt x="0" y="0"/>
                </a:moveTo>
                <a:lnTo>
                  <a:pt x="7634273" y="0"/>
                </a:lnTo>
                <a:lnTo>
                  <a:pt x="7634273" y="9946936"/>
                </a:lnTo>
                <a:lnTo>
                  <a:pt x="0" y="99469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3199962" y="1979349"/>
            <a:ext cx="2597467" cy="4114800"/>
          </a:xfrm>
          <a:custGeom>
            <a:avLst/>
            <a:gdLst/>
            <a:ahLst/>
            <a:cxnLst/>
            <a:rect l="l" t="t" r="r" b="b"/>
            <a:pathLst>
              <a:path w="2597467" h="4114800">
                <a:moveTo>
                  <a:pt x="0" y="0"/>
                </a:moveTo>
                <a:lnTo>
                  <a:pt x="2597468" y="0"/>
                </a:lnTo>
                <a:lnTo>
                  <a:pt x="259746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p:cNvSpPr txBox="1"/>
          <p:nvPr/>
        </p:nvSpPr>
        <p:spPr>
          <a:xfrm>
            <a:off x="6123273" y="1664708"/>
            <a:ext cx="6866334" cy="743582"/>
          </a:xfrm>
          <a:prstGeom prst="rect">
            <a:avLst/>
          </a:prstGeom>
        </p:spPr>
        <p:txBody>
          <a:bodyPr lIns="0" tIns="0" rIns="0" bIns="0" rtlCol="0" anchor="t">
            <a:spAutoFit/>
          </a:bodyPr>
          <a:lstStyle/>
          <a:p>
            <a:pPr algn="ctr">
              <a:lnSpc>
                <a:spcPts val="6399"/>
              </a:lnSpc>
            </a:pPr>
            <a:r>
              <a:rPr lang="en-US" sz="6398">
                <a:solidFill>
                  <a:srgbClr val="000000"/>
                </a:solidFill>
                <a:latin typeface="Marykate"/>
                <a:ea typeface="Marykate"/>
                <a:cs typeface="Marykate"/>
                <a:sym typeface="Marykate"/>
              </a:rPr>
              <a:t>Title I Schoolwide Budget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525"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en-US"/>
            </a:p>
          </p:txBody>
        </p:sp>
      </p:grpSp>
      <p:sp>
        <p:nvSpPr>
          <p:cNvPr id="4" name="Freeform 4"/>
          <p:cNvSpPr/>
          <p:nvPr/>
        </p:nvSpPr>
        <p:spPr>
          <a:xfrm>
            <a:off x="8638056" y="3672522"/>
            <a:ext cx="2243512" cy="2243512"/>
          </a:xfrm>
          <a:custGeom>
            <a:avLst/>
            <a:gdLst/>
            <a:ahLst/>
            <a:cxnLst/>
            <a:rect l="l" t="t" r="r" b="b"/>
            <a:pathLst>
              <a:path w="2243512" h="2243512">
                <a:moveTo>
                  <a:pt x="0" y="0"/>
                </a:moveTo>
                <a:lnTo>
                  <a:pt x="2243512" y="0"/>
                </a:lnTo>
                <a:lnTo>
                  <a:pt x="2243512" y="2243512"/>
                </a:lnTo>
                <a:lnTo>
                  <a:pt x="0" y="22435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p:cNvSpPr txBox="1"/>
          <p:nvPr/>
        </p:nvSpPr>
        <p:spPr>
          <a:xfrm>
            <a:off x="1643650" y="826414"/>
            <a:ext cx="5521396" cy="718897"/>
          </a:xfrm>
          <a:prstGeom prst="rect">
            <a:avLst/>
          </a:prstGeom>
        </p:spPr>
        <p:txBody>
          <a:bodyPr lIns="0" tIns="0" rIns="0" bIns="0" rtlCol="0" anchor="t">
            <a:spAutoFit/>
          </a:bodyPr>
          <a:lstStyle/>
          <a:p>
            <a:pPr algn="l">
              <a:lnSpc>
                <a:spcPts val="7121"/>
              </a:lnSpc>
            </a:pPr>
            <a:r>
              <a:rPr lang="en-US" sz="8901" spc="-178">
                <a:solidFill>
                  <a:srgbClr val="000000"/>
                </a:solidFill>
                <a:latin typeface="Marykate"/>
                <a:ea typeface="Marykate"/>
                <a:cs typeface="Marykate"/>
                <a:sym typeface="Marykate"/>
              </a:rPr>
              <a:t>PARENT’S</a:t>
            </a:r>
          </a:p>
        </p:txBody>
      </p:sp>
      <p:sp>
        <p:nvSpPr>
          <p:cNvPr id="6" name="TextBox 6"/>
          <p:cNvSpPr txBox="1"/>
          <p:nvPr/>
        </p:nvSpPr>
        <p:spPr>
          <a:xfrm>
            <a:off x="1294975" y="2291164"/>
            <a:ext cx="6979726" cy="784289"/>
          </a:xfrm>
          <a:prstGeom prst="rect">
            <a:avLst/>
          </a:prstGeom>
        </p:spPr>
        <p:txBody>
          <a:bodyPr lIns="0" tIns="0" rIns="0" bIns="0" rtlCol="0" anchor="t">
            <a:spAutoFit/>
          </a:bodyPr>
          <a:lstStyle/>
          <a:p>
            <a:pPr algn="l">
              <a:lnSpc>
                <a:spcPts val="7999"/>
              </a:lnSpc>
            </a:pPr>
            <a:r>
              <a:rPr lang="en-US" sz="10001" spc="-199">
                <a:solidFill>
                  <a:srgbClr val="000000"/>
                </a:solidFill>
                <a:latin typeface="Marykate"/>
                <a:ea typeface="Marykate"/>
                <a:cs typeface="Marykate"/>
                <a:sym typeface="Marykate"/>
              </a:rPr>
              <a:t>RIGHT TO KNOW</a:t>
            </a:r>
          </a:p>
        </p:txBody>
      </p:sp>
      <p:sp>
        <p:nvSpPr>
          <p:cNvPr id="7" name="TextBox 7"/>
          <p:cNvSpPr txBox="1"/>
          <p:nvPr/>
        </p:nvSpPr>
        <p:spPr>
          <a:xfrm>
            <a:off x="11138743" y="3728371"/>
            <a:ext cx="4592806" cy="1325782"/>
          </a:xfrm>
          <a:prstGeom prst="rect">
            <a:avLst/>
          </a:prstGeom>
        </p:spPr>
        <p:txBody>
          <a:bodyPr lIns="0" tIns="0" rIns="0" bIns="0" rtlCol="0" anchor="t">
            <a:spAutoFit/>
          </a:bodyPr>
          <a:lstStyle/>
          <a:p>
            <a:pPr algn="l">
              <a:lnSpc>
                <a:spcPts val="3579"/>
              </a:lnSpc>
            </a:pPr>
            <a:r>
              <a:rPr lang="en-US" sz="2557">
                <a:solidFill>
                  <a:srgbClr val="3C3C3C"/>
                </a:solidFill>
                <a:latin typeface="Nunito"/>
                <a:ea typeface="Nunito"/>
                <a:cs typeface="Nunito"/>
                <a:sym typeface="Nunito"/>
              </a:rPr>
              <a:t>Be notified of non-highly qualified or out-of-field teachers at the school </a:t>
            </a:r>
          </a:p>
        </p:txBody>
      </p:sp>
      <p:sp>
        <p:nvSpPr>
          <p:cNvPr id="8" name="TextBox 8"/>
          <p:cNvSpPr txBox="1"/>
          <p:nvPr/>
        </p:nvSpPr>
        <p:spPr>
          <a:xfrm>
            <a:off x="2721566" y="7124705"/>
            <a:ext cx="5704692" cy="1784350"/>
          </a:xfrm>
          <a:prstGeom prst="rect">
            <a:avLst/>
          </a:prstGeom>
        </p:spPr>
        <p:txBody>
          <a:bodyPr lIns="0" tIns="0" rIns="0" bIns="0" rtlCol="0" anchor="t">
            <a:spAutoFit/>
          </a:bodyPr>
          <a:lstStyle/>
          <a:p>
            <a:pPr algn="l">
              <a:lnSpc>
                <a:spcPts val="3499"/>
              </a:lnSpc>
            </a:pPr>
            <a:r>
              <a:rPr lang="en-US" sz="2499">
                <a:solidFill>
                  <a:srgbClr val="3C3C3C"/>
                </a:solidFill>
                <a:latin typeface="Nunito"/>
                <a:ea typeface="Nunito"/>
                <a:cs typeface="Nunito"/>
                <a:sym typeface="Nunito"/>
              </a:rPr>
              <a:t>Request and receive information on the qualifications of your child’s teacher and supplemental personnel working with your child. </a:t>
            </a:r>
          </a:p>
        </p:txBody>
      </p:sp>
      <p:sp>
        <p:nvSpPr>
          <p:cNvPr id="9" name="TextBox 9"/>
          <p:cNvSpPr txBox="1"/>
          <p:nvPr/>
        </p:nvSpPr>
        <p:spPr>
          <a:xfrm>
            <a:off x="2769627" y="3698119"/>
            <a:ext cx="5608571" cy="1784350"/>
          </a:xfrm>
          <a:prstGeom prst="rect">
            <a:avLst/>
          </a:prstGeom>
        </p:spPr>
        <p:txBody>
          <a:bodyPr lIns="0" tIns="0" rIns="0" bIns="0" rtlCol="0" anchor="t">
            <a:spAutoFit/>
          </a:bodyPr>
          <a:lstStyle/>
          <a:p>
            <a:pPr algn="l">
              <a:lnSpc>
                <a:spcPts val="3499"/>
              </a:lnSpc>
            </a:pPr>
            <a:r>
              <a:rPr lang="en-US" sz="2499">
                <a:solidFill>
                  <a:srgbClr val="3C3C3C"/>
                </a:solidFill>
                <a:latin typeface="Nunito"/>
                <a:ea typeface="Nunito"/>
                <a:cs typeface="Nunito"/>
                <a:sym typeface="Nunito"/>
              </a:rPr>
              <a:t>Be provided information on your child’s level of achievement on assessments in Reading/Language Arts, Writing, Mathematics and Science</a:t>
            </a:r>
          </a:p>
        </p:txBody>
      </p:sp>
      <p:sp>
        <p:nvSpPr>
          <p:cNvPr id="10" name="TextBox 10"/>
          <p:cNvSpPr txBox="1"/>
          <p:nvPr/>
        </p:nvSpPr>
        <p:spPr>
          <a:xfrm>
            <a:off x="11138743" y="7503493"/>
            <a:ext cx="5251339" cy="958596"/>
          </a:xfrm>
          <a:prstGeom prst="rect">
            <a:avLst/>
          </a:prstGeom>
        </p:spPr>
        <p:txBody>
          <a:bodyPr lIns="0" tIns="0" rIns="0" bIns="0" rtlCol="0" anchor="t">
            <a:spAutoFit/>
          </a:bodyPr>
          <a:lstStyle/>
          <a:p>
            <a:pPr algn="l">
              <a:lnSpc>
                <a:spcPts val="2490"/>
              </a:lnSpc>
            </a:pPr>
            <a:r>
              <a:rPr lang="en-US" sz="2490">
                <a:solidFill>
                  <a:srgbClr val="000000"/>
                </a:solidFill>
                <a:latin typeface="Nunito"/>
                <a:ea typeface="Nunito"/>
                <a:cs typeface="Nunito"/>
                <a:sym typeface="Nunito"/>
              </a:rPr>
              <a:t>Be informed if your child is taught by a non-highly qualified teacher for four or more consecutive weeks.</a:t>
            </a:r>
          </a:p>
        </p:txBody>
      </p:sp>
      <p:sp>
        <p:nvSpPr>
          <p:cNvPr id="11" name="Freeform 11"/>
          <p:cNvSpPr/>
          <p:nvPr/>
        </p:nvSpPr>
        <p:spPr>
          <a:xfrm>
            <a:off x="270753" y="3672522"/>
            <a:ext cx="2243512" cy="2243512"/>
          </a:xfrm>
          <a:custGeom>
            <a:avLst/>
            <a:gdLst/>
            <a:ahLst/>
            <a:cxnLst/>
            <a:rect l="l" t="t" r="r" b="b"/>
            <a:pathLst>
              <a:path w="2243512" h="2243512">
                <a:moveTo>
                  <a:pt x="0" y="0"/>
                </a:moveTo>
                <a:lnTo>
                  <a:pt x="2243512" y="0"/>
                </a:lnTo>
                <a:lnTo>
                  <a:pt x="2243512" y="2243512"/>
                </a:lnTo>
                <a:lnTo>
                  <a:pt x="0" y="22435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a:off x="8638056" y="6804637"/>
            <a:ext cx="2243512" cy="2243512"/>
          </a:xfrm>
          <a:custGeom>
            <a:avLst/>
            <a:gdLst/>
            <a:ahLst/>
            <a:cxnLst/>
            <a:rect l="l" t="t" r="r" b="b"/>
            <a:pathLst>
              <a:path w="2243512" h="2243512">
                <a:moveTo>
                  <a:pt x="0" y="0"/>
                </a:moveTo>
                <a:lnTo>
                  <a:pt x="2243512" y="0"/>
                </a:lnTo>
                <a:lnTo>
                  <a:pt x="2243512" y="2243512"/>
                </a:lnTo>
                <a:lnTo>
                  <a:pt x="0" y="22435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a:off x="270753" y="6918936"/>
            <a:ext cx="2243512" cy="2243512"/>
          </a:xfrm>
          <a:custGeom>
            <a:avLst/>
            <a:gdLst/>
            <a:ahLst/>
            <a:cxnLst/>
            <a:rect l="l" t="t" r="r" b="b"/>
            <a:pathLst>
              <a:path w="2243512" h="2243512">
                <a:moveTo>
                  <a:pt x="0" y="0"/>
                </a:moveTo>
                <a:lnTo>
                  <a:pt x="2243512" y="0"/>
                </a:lnTo>
                <a:lnTo>
                  <a:pt x="2243512" y="2243512"/>
                </a:lnTo>
                <a:lnTo>
                  <a:pt x="0" y="22435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Freeform 2"/>
          <p:cNvSpPr/>
          <p:nvPr/>
        </p:nvSpPr>
        <p:spPr>
          <a:xfrm>
            <a:off x="1922218" y="3963905"/>
            <a:ext cx="14630634" cy="2359190"/>
          </a:xfrm>
          <a:custGeom>
            <a:avLst/>
            <a:gdLst/>
            <a:ahLst/>
            <a:cxnLst/>
            <a:rect l="l" t="t" r="r" b="b"/>
            <a:pathLst>
              <a:path w="14630634" h="2359190">
                <a:moveTo>
                  <a:pt x="0" y="0"/>
                </a:moveTo>
                <a:lnTo>
                  <a:pt x="14630634" y="0"/>
                </a:lnTo>
                <a:lnTo>
                  <a:pt x="14630634" y="2359190"/>
                </a:lnTo>
                <a:lnTo>
                  <a:pt x="0" y="2359190"/>
                </a:lnTo>
                <a:lnTo>
                  <a:pt x="0" y="0"/>
                </a:lnTo>
                <a:close/>
              </a:path>
            </a:pathLst>
          </a:custGeom>
          <a:blipFill>
            <a:blip r:embed="rId3">
              <a:extLst>
                <a:ext uri="{96DAC541-7B7A-43D3-8B79-37D633B846F1}">
                  <asvg:svgBlip xmlns:asvg="http://schemas.microsoft.com/office/drawing/2016/SVG/main" r:embed="rId4"/>
                </a:ext>
              </a:extLst>
            </a:blip>
            <a:stretch>
              <a:fillRect t="-637" b="-637"/>
            </a:stretch>
          </a:blipFill>
        </p:spPr>
        <p:txBody>
          <a:bodyPr/>
          <a:lstStyle/>
          <a:p>
            <a:endParaRPr lang="en-US"/>
          </a:p>
        </p:txBody>
      </p:sp>
      <p:sp>
        <p:nvSpPr>
          <p:cNvPr id="3" name="TextBox 3"/>
          <p:cNvSpPr txBox="1"/>
          <p:nvPr/>
        </p:nvSpPr>
        <p:spPr>
          <a:xfrm>
            <a:off x="3649904" y="1518238"/>
            <a:ext cx="11175262" cy="767712"/>
          </a:xfrm>
          <a:prstGeom prst="rect">
            <a:avLst/>
          </a:prstGeom>
        </p:spPr>
        <p:txBody>
          <a:bodyPr lIns="0" tIns="0" rIns="0" bIns="0" rtlCol="0" anchor="t">
            <a:spAutoFit/>
          </a:bodyPr>
          <a:lstStyle/>
          <a:p>
            <a:pPr algn="l">
              <a:lnSpc>
                <a:spcPts val="6598"/>
              </a:lnSpc>
            </a:pPr>
            <a:r>
              <a:rPr lang="en-US" sz="6598">
                <a:solidFill>
                  <a:srgbClr val="000000"/>
                </a:solidFill>
                <a:latin typeface="Marykate"/>
                <a:ea typeface="Marykate"/>
                <a:cs typeface="Marykate"/>
                <a:sym typeface="Marykate"/>
              </a:rPr>
              <a:t>Working Together for Student Success</a:t>
            </a:r>
          </a:p>
        </p:txBody>
      </p:sp>
      <p:sp>
        <p:nvSpPr>
          <p:cNvPr id="4" name="TextBox 4"/>
          <p:cNvSpPr txBox="1"/>
          <p:nvPr/>
        </p:nvSpPr>
        <p:spPr>
          <a:xfrm>
            <a:off x="1469043" y="3451827"/>
            <a:ext cx="3475529" cy="470534"/>
          </a:xfrm>
          <a:prstGeom prst="rect">
            <a:avLst/>
          </a:prstGeom>
        </p:spPr>
        <p:txBody>
          <a:bodyPr lIns="0" tIns="0" rIns="0" bIns="0" rtlCol="0" anchor="t">
            <a:spAutoFit/>
          </a:bodyPr>
          <a:lstStyle/>
          <a:p>
            <a:pPr algn="ctr">
              <a:lnSpc>
                <a:spcPts val="3898"/>
              </a:lnSpc>
            </a:pPr>
            <a:r>
              <a:rPr lang="en-US" sz="3898">
                <a:solidFill>
                  <a:srgbClr val="000000"/>
                </a:solidFill>
                <a:latin typeface="Marykate"/>
                <a:ea typeface="Marykate"/>
                <a:cs typeface="Marykate"/>
                <a:sym typeface="Marykate"/>
              </a:rPr>
              <a:t>SCHOOL</a:t>
            </a:r>
          </a:p>
        </p:txBody>
      </p:sp>
      <p:sp>
        <p:nvSpPr>
          <p:cNvPr id="5" name="TextBox 5"/>
          <p:cNvSpPr txBox="1"/>
          <p:nvPr/>
        </p:nvSpPr>
        <p:spPr>
          <a:xfrm>
            <a:off x="5246848" y="3451827"/>
            <a:ext cx="3475529" cy="470534"/>
          </a:xfrm>
          <a:prstGeom prst="rect">
            <a:avLst/>
          </a:prstGeom>
        </p:spPr>
        <p:txBody>
          <a:bodyPr lIns="0" tIns="0" rIns="0" bIns="0" rtlCol="0" anchor="t">
            <a:spAutoFit/>
          </a:bodyPr>
          <a:lstStyle/>
          <a:p>
            <a:pPr algn="ctr">
              <a:lnSpc>
                <a:spcPts val="3898"/>
              </a:lnSpc>
            </a:pPr>
            <a:r>
              <a:rPr lang="en-US" sz="3898">
                <a:solidFill>
                  <a:srgbClr val="000000"/>
                </a:solidFill>
                <a:latin typeface="Marykate"/>
                <a:ea typeface="Marykate"/>
                <a:cs typeface="Marykate"/>
                <a:sym typeface="Marykate"/>
              </a:rPr>
              <a:t>TITLE I</a:t>
            </a:r>
          </a:p>
        </p:txBody>
      </p:sp>
      <p:sp>
        <p:nvSpPr>
          <p:cNvPr id="6" name="TextBox 6"/>
          <p:cNvSpPr txBox="1"/>
          <p:nvPr/>
        </p:nvSpPr>
        <p:spPr>
          <a:xfrm>
            <a:off x="9024654" y="3451827"/>
            <a:ext cx="3475529" cy="470534"/>
          </a:xfrm>
          <a:prstGeom prst="rect">
            <a:avLst/>
          </a:prstGeom>
        </p:spPr>
        <p:txBody>
          <a:bodyPr lIns="0" tIns="0" rIns="0" bIns="0" rtlCol="0" anchor="t">
            <a:spAutoFit/>
          </a:bodyPr>
          <a:lstStyle/>
          <a:p>
            <a:pPr algn="ctr">
              <a:lnSpc>
                <a:spcPts val="3898"/>
              </a:lnSpc>
            </a:pPr>
            <a:r>
              <a:rPr lang="en-US" sz="3898">
                <a:solidFill>
                  <a:srgbClr val="000000"/>
                </a:solidFill>
                <a:latin typeface="Marykate"/>
                <a:ea typeface="Marykate"/>
                <a:cs typeface="Marykate"/>
                <a:sym typeface="Marykate"/>
              </a:rPr>
              <a:t>PARENT</a:t>
            </a:r>
          </a:p>
        </p:txBody>
      </p:sp>
      <p:sp>
        <p:nvSpPr>
          <p:cNvPr id="7" name="TextBox 7"/>
          <p:cNvSpPr txBox="1"/>
          <p:nvPr/>
        </p:nvSpPr>
        <p:spPr>
          <a:xfrm>
            <a:off x="12802459" y="3451827"/>
            <a:ext cx="3475529" cy="470534"/>
          </a:xfrm>
          <a:prstGeom prst="rect">
            <a:avLst/>
          </a:prstGeom>
        </p:spPr>
        <p:txBody>
          <a:bodyPr lIns="0" tIns="0" rIns="0" bIns="0" rtlCol="0" anchor="t">
            <a:spAutoFit/>
          </a:bodyPr>
          <a:lstStyle/>
          <a:p>
            <a:pPr algn="ctr">
              <a:lnSpc>
                <a:spcPts val="3898"/>
              </a:lnSpc>
            </a:pPr>
            <a:r>
              <a:rPr lang="en-US" sz="3898">
                <a:solidFill>
                  <a:srgbClr val="000000"/>
                </a:solidFill>
                <a:latin typeface="Marykate"/>
                <a:ea typeface="Marykate"/>
                <a:cs typeface="Marykate"/>
                <a:sym typeface="Marykate"/>
              </a:rPr>
              <a:t>SCHOOL</a:t>
            </a:r>
          </a:p>
        </p:txBody>
      </p:sp>
      <p:sp>
        <p:nvSpPr>
          <p:cNvPr id="8" name="TextBox 8"/>
          <p:cNvSpPr txBox="1"/>
          <p:nvPr/>
        </p:nvSpPr>
        <p:spPr>
          <a:xfrm>
            <a:off x="2930317" y="4587924"/>
            <a:ext cx="2627043" cy="1148079"/>
          </a:xfrm>
          <a:prstGeom prst="rect">
            <a:avLst/>
          </a:prstGeom>
        </p:spPr>
        <p:txBody>
          <a:bodyPr lIns="0" tIns="0" rIns="0" bIns="0" rtlCol="0" anchor="t">
            <a:spAutoFit/>
          </a:bodyPr>
          <a:lstStyle/>
          <a:p>
            <a:pPr algn="ctr">
              <a:lnSpc>
                <a:spcPts val="3199"/>
              </a:lnSpc>
            </a:pPr>
            <a:r>
              <a:rPr lang="en-US" sz="3199" b="1">
                <a:solidFill>
                  <a:srgbClr val="FAFAFA"/>
                </a:solidFill>
                <a:latin typeface="Nunito Bold"/>
                <a:ea typeface="Nunito Bold"/>
                <a:cs typeface="Nunito Bold"/>
                <a:sym typeface="Nunito Bold"/>
              </a:rPr>
              <a:t>School Improvement Plan (SIP)</a:t>
            </a:r>
          </a:p>
        </p:txBody>
      </p:sp>
      <p:sp>
        <p:nvSpPr>
          <p:cNvPr id="9" name="TextBox 9"/>
          <p:cNvSpPr txBox="1"/>
          <p:nvPr/>
        </p:nvSpPr>
        <p:spPr>
          <a:xfrm>
            <a:off x="6405085" y="4587924"/>
            <a:ext cx="2627043" cy="1148079"/>
          </a:xfrm>
          <a:prstGeom prst="rect">
            <a:avLst/>
          </a:prstGeom>
        </p:spPr>
        <p:txBody>
          <a:bodyPr lIns="0" tIns="0" rIns="0" bIns="0" rtlCol="0" anchor="t">
            <a:spAutoFit/>
          </a:bodyPr>
          <a:lstStyle/>
          <a:p>
            <a:pPr algn="ctr">
              <a:lnSpc>
                <a:spcPts val="3199"/>
              </a:lnSpc>
            </a:pPr>
            <a:r>
              <a:rPr lang="en-US" sz="3199" b="1">
                <a:solidFill>
                  <a:srgbClr val="FAFAFA"/>
                </a:solidFill>
                <a:latin typeface="Nunito Bold"/>
                <a:ea typeface="Nunito Bold"/>
                <a:cs typeface="Nunito Bold"/>
                <a:sym typeface="Nunito Bold"/>
              </a:rPr>
              <a:t>Title I Schoolwide Plan</a:t>
            </a:r>
          </a:p>
        </p:txBody>
      </p:sp>
      <p:sp>
        <p:nvSpPr>
          <p:cNvPr id="10" name="TextBox 10"/>
          <p:cNvSpPr txBox="1"/>
          <p:nvPr/>
        </p:nvSpPr>
        <p:spPr>
          <a:xfrm>
            <a:off x="9873141" y="4387899"/>
            <a:ext cx="2627043" cy="1548129"/>
          </a:xfrm>
          <a:prstGeom prst="rect">
            <a:avLst/>
          </a:prstGeom>
        </p:spPr>
        <p:txBody>
          <a:bodyPr lIns="0" tIns="0" rIns="0" bIns="0" rtlCol="0" anchor="t">
            <a:spAutoFit/>
          </a:bodyPr>
          <a:lstStyle/>
          <a:p>
            <a:pPr algn="ctr">
              <a:lnSpc>
                <a:spcPts val="3199"/>
              </a:lnSpc>
            </a:pPr>
            <a:r>
              <a:rPr lang="en-US" sz="3199" b="1">
                <a:solidFill>
                  <a:srgbClr val="FAFAFA"/>
                </a:solidFill>
                <a:latin typeface="Nunito Bold"/>
                <a:ea typeface="Nunito Bold"/>
                <a:cs typeface="Nunito Bold"/>
                <a:sym typeface="Nunito Bold"/>
              </a:rPr>
              <a:t>Parent and Family Engagement Plan (PFEP)</a:t>
            </a:r>
          </a:p>
        </p:txBody>
      </p:sp>
      <p:sp>
        <p:nvSpPr>
          <p:cNvPr id="11" name="TextBox 11"/>
          <p:cNvSpPr txBox="1"/>
          <p:nvPr/>
        </p:nvSpPr>
        <p:spPr>
          <a:xfrm>
            <a:off x="13347908" y="4387899"/>
            <a:ext cx="2627043" cy="1548129"/>
          </a:xfrm>
          <a:prstGeom prst="rect">
            <a:avLst/>
          </a:prstGeom>
        </p:spPr>
        <p:txBody>
          <a:bodyPr lIns="0" tIns="0" rIns="0" bIns="0" rtlCol="0" anchor="t">
            <a:spAutoFit/>
          </a:bodyPr>
          <a:lstStyle/>
          <a:p>
            <a:pPr algn="ctr">
              <a:lnSpc>
                <a:spcPts val="3199"/>
              </a:lnSpc>
            </a:pPr>
            <a:r>
              <a:rPr lang="en-US" sz="3199" b="1">
                <a:solidFill>
                  <a:srgbClr val="FAFAFA"/>
                </a:solidFill>
                <a:latin typeface="Nunito Bold"/>
                <a:ea typeface="Nunito Bold"/>
                <a:cs typeface="Nunito Bold"/>
                <a:sym typeface="Nunito Bold"/>
              </a:rPr>
              <a:t>School - Parent - Student - Compact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1753</Words>
  <Application>Microsoft Office PowerPoint</Application>
  <PresentationFormat>Custom</PresentationFormat>
  <Paragraphs>332</Paragraphs>
  <Slides>22</Slides>
  <Notes>17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Bernoru SemiCondensed</vt:lpstr>
      <vt:lpstr>Rosario Bold</vt:lpstr>
      <vt:lpstr>Caladea Bold</vt:lpstr>
      <vt:lpstr>Marykate</vt:lpstr>
      <vt:lpstr>Rosario</vt:lpstr>
      <vt:lpstr>Caladea</vt:lpstr>
      <vt:lpstr>Arial</vt:lpstr>
      <vt:lpstr>Oswald</vt:lpstr>
      <vt:lpstr>Nunito Bold</vt:lpstr>
      <vt:lpstr>Calibri</vt:lpstr>
      <vt:lpstr>Nunito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Title I Annual Meeting 2025.pptx</dc:title>
  <dc:creator>Schneider Katrina</dc:creator>
  <cp:lastModifiedBy>Kelly Jennifer</cp:lastModifiedBy>
  <cp:revision>2</cp:revision>
  <dcterms:created xsi:type="dcterms:W3CDTF">2006-08-16T00:00:00Z</dcterms:created>
  <dcterms:modified xsi:type="dcterms:W3CDTF">2025-09-08T18:59:28Z</dcterms:modified>
  <dc:identifier>DAGwzv6vp7o</dc:identifier>
</cp:coreProperties>
</file>