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Lst>
  <p:sldSz cx="9144000" cy="5143500" type="screen16x9"/>
  <p:notesSz cx="6858000" cy="9144000"/>
  <p:embeddedFontLst>
    <p:embeddedFont>
      <p:font typeface="Calibri" panose="020F0502020204030204" pitchFamily="34" charset="0"/>
      <p:regular r:id="rId103"/>
      <p:bold r:id="rId104"/>
      <p:italic r:id="rId105"/>
      <p:boldItalic r:id="rId106"/>
    </p:embeddedFont>
    <p:embeddedFont>
      <p:font typeface="Fira Sans Extra Condensed Medium" panose="020B0604020202020204" charset="0"/>
      <p:regular r:id="rId107"/>
      <p:bold r:id="rId108"/>
      <p:italic r:id="rId109"/>
      <p:boldItalic r:id="rId110"/>
    </p:embeddedFont>
    <p:embeddedFont>
      <p:font typeface="Impact" panose="020B0806030902050204" pitchFamily="34" charset="0"/>
      <p:regular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BC6FD7-3FFC-49AD-8CAC-1136579F2831}">
  <a:tblStyle styleId="{3ABC6FD7-3FFC-49AD-8CAC-1136579F283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notesViewPr>
    <p:cSldViewPr snapToGrid="0">
      <p:cViewPr varScale="1">
        <p:scale>
          <a:sx n="51" d="100"/>
          <a:sy n="51" d="100"/>
        </p:scale>
        <p:origin x="2680"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110" Type="http://schemas.openxmlformats.org/officeDocument/2006/relationships/font" Target="fonts/font8.fntdata"/><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fntdata"/><Relationship Id="rId108"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4.fntdata"/><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a85311aee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a85311ae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the top of the screen on the PowerPoint ribbon, click Slide show&lt; From Beginning to navigate the PowerPoint more easily</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c4b9929c76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c4b9929c76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c0a15ab7d9_0_1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c0a15ab7d9_0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b9f5317bb1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b9f5317bb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a7fa346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ba7fa346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1ae04ae4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c1ae04ae4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1ae04ae4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1ae04ae4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1ae04ae4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1ae04ae4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9d93541d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9d93541d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b9f5317bb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b9f5317bb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c0c5646cd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c0c5646cd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0c5646cdd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c0c5646cdd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9f5317b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9f5317b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0c5646cdd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0c5646cd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0c5646cdd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c0c5646cdd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b9f5317bb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b9f5317bb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0b93c95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0b93c955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c0b93c955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c0b93c9559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c0b93c955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c0b93c955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0b93c955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c0b93c955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0b93c955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0b93c955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c0b93c9559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c0b93c9559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9f5317bb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b9f5317bb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4b9929c76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4b9929c76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c4e69186e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c4e69186e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4e69186ed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c4e69186ed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c4e69186ed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c4e69186ed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c4e69186ed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c4e69186ed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Richard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4e69186ed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c4e69186ed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c4e69186ed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c4e69186ed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c4e69186ed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c4e69186ed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c4e69186ed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c4e69186ed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b9f5317bb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b9f5317bb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c27d1254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c27d1254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4b9929c76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4b9929c76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c27d1254c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c27d1254c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c27d1254c2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c27d1254c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c27d1254c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c27d1254c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c27d1254c2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c27d1254c2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27d1254c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27d1254c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b9f5317bb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b9f5317bb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c0b93c9559_5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c0b93c9559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c0b93c9559_5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c0b93c9559_5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c0b93c9559_5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c0b93c9559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c0b93c9559_5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c0b93c9559_5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c4b9929c76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c4b9929c76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c0b93c9559_5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c0b93c9559_5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c0da4e8b54_3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c0da4e8b54_3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c0b93c9559_5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c0b93c9559_5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c0da4e8b5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c0da4e8b5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b9f5317bb1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b9f5317bb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c0b93c9559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c0b93c955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c0b93c9559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c0b93c9559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c1477c596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c1477c596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c0b4b6eb0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c0b4b6eb0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c0b4b6eb0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c0b4b6eb0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4b9929c76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4b9929c76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c0b4b6eb0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c0b4b6eb0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c0b4b6eb0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c0b4b6eb0a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c1477c596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c1477c596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c0b4b6eb0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c0b4b6eb0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0b4b6eb0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0b4b6eb0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c1477c596d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c1477c596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c0b4b6eb0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c0b4b6eb0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c0b4b6eb0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c0b4b6eb0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c0b4b6eb0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c0b4b6eb0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c0b4b6eb0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c0b4b6eb0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c4b9929c76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c4b9929c76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c0b4b6eb0a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c0b4b6eb0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c0b4b6eb0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c0b4b6eb0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c0b4b6eb0a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c0b4b6eb0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c0b4b6eb0a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c0b4b6eb0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c0b4b6eb0a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c0b4b6eb0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c0b4b6eb0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c0b4b6eb0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c0b4b6eb0a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c0b4b6eb0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b9f5317bb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b9f5317bb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4e69186ed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4e69186ed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c309e8a96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c309e8a96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c4b9929c76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c4b9929c76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c4e69186ed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c4e69186ed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c4e69186ed_5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c4e69186ed_5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c4e69186ed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c4e69186e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c4e69186ed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c4e69186ed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c4e69186ed_5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c4e69186ed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b9f5317bb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b9f5317bb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c0a15ab7d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c0a15ab7d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c0a15ab7d9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c0a15ab7d9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79d59666e0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79d59666e0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c0a15ab7d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c0a15ab7d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4b9929c76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4b9929c76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c0a15ab7d9_0_1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c0a15ab7d9_0_1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79d59666e0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79d59666e0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c0a15ab7d9_0_1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c0a15ab7d9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c0a15ab7d9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c0a15ab7d9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c0a15ab7d9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c0a15ab7d9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c0a15ab7d9_0_1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c0a15ab7d9_0_1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c0a15ab7d9_0_1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c0a15ab7d9_0_1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c0a15ab7d9_0_1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c0a15ab7d9_0_1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c0a15ab7d9_0_1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c0a15ab7d9_0_1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c0a15ab7d9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c0a15ab7d9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77.xml"/><Relationship Id="rId3" Type="http://schemas.openxmlformats.org/officeDocument/2006/relationships/image" Target="../media/image1.png"/><Relationship Id="rId7" Type="http://schemas.openxmlformats.org/officeDocument/2006/relationships/slide" Target="slide17.xml"/><Relationship Id="rId12" Type="http://schemas.openxmlformats.org/officeDocument/2006/relationships/slide" Target="slide5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slide" Target="slide45.xml"/><Relationship Id="rId5" Type="http://schemas.openxmlformats.org/officeDocument/2006/relationships/slide" Target="slide12.xml"/><Relationship Id="rId15" Type="http://schemas.openxmlformats.org/officeDocument/2006/relationships/image" Target="../media/image2.png"/><Relationship Id="rId10" Type="http://schemas.openxmlformats.org/officeDocument/2006/relationships/slide" Target="slide38.xml"/><Relationship Id="rId4" Type="http://schemas.openxmlformats.org/officeDocument/2006/relationships/slide" Target="slide2.xml"/><Relationship Id="rId9" Type="http://schemas.openxmlformats.org/officeDocument/2006/relationships/slide" Target="slide29.xml"/><Relationship Id="rId14" Type="http://schemas.openxmlformats.org/officeDocument/2006/relationships/slide" Target="slide85.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1.xml"/><Relationship Id="rId7"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slide" Target="slide15.xml"/><Relationship Id="rId5" Type="http://schemas.openxmlformats.org/officeDocument/2006/relationships/slide" Target="slide14.xml"/><Relationship Id="rId4" Type="http://schemas.openxmlformats.org/officeDocument/2006/relationships/slide" Target="slide13.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www.youtube.com/channel/UCcZK45QKHWkA7MEKRkwBJEQ" TargetMode="External"/><Relationship Id="rId7"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youtu.be/5y7pQ1VyfPo" TargetMode="External"/><Relationship Id="rId5" Type="http://schemas.openxmlformats.org/officeDocument/2006/relationships/hyperlink" Target="https://youtu.be/0Kp6Fe79PT4" TargetMode="External"/><Relationship Id="rId10" Type="http://schemas.openxmlformats.org/officeDocument/2006/relationships/image" Target="../media/image8.jpg"/><Relationship Id="rId4" Type="http://schemas.openxmlformats.org/officeDocument/2006/relationships/hyperlink" Target="https://youtube.com/playlist?list=PLfGS1ETTt5bT8LwGCijAm5dP2ILQunR7w" TargetMode="External"/><Relationship Id="rId9" Type="http://schemas.openxmlformats.org/officeDocument/2006/relationships/hyperlink" Target="http://www.youtube.com/watch?v=X2Iv0F9SPeY"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1.xml"/><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1.xml"/><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docs.google.com/document/d/1_t3BL_941Is3_DBBlWOvwnVetSAC1L-C/edit" TargetMode="Externa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13.png"/><Relationship Id="rId7"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slide" Target="slide24.xml"/><Relationship Id="rId11" Type="http://schemas.openxmlformats.org/officeDocument/2006/relationships/slide" Target="slide1.xml"/><Relationship Id="rId5" Type="http://schemas.openxmlformats.org/officeDocument/2006/relationships/slide" Target="slide23.xml"/><Relationship Id="rId10" Type="http://schemas.openxmlformats.org/officeDocument/2006/relationships/slide" Target="slide27.xml"/><Relationship Id="rId4" Type="http://schemas.openxmlformats.org/officeDocument/2006/relationships/slide" Target="slide85.xml"/><Relationship Id="rId9" Type="http://schemas.openxmlformats.org/officeDocument/2006/relationships/slide" Target="slide28.xml"/></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xml"/><Relationship Id="rId7" Type="http://schemas.openxmlformats.org/officeDocument/2006/relationships/slide" Target="slide33.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slide" Target="slide36.xml"/><Relationship Id="rId11" Type="http://schemas.openxmlformats.org/officeDocument/2006/relationships/image" Target="../media/image20.gif"/><Relationship Id="rId5" Type="http://schemas.openxmlformats.org/officeDocument/2006/relationships/slide" Target="slide32.xml"/><Relationship Id="rId10" Type="http://schemas.openxmlformats.org/officeDocument/2006/relationships/slide" Target="slide37.xml"/><Relationship Id="rId4" Type="http://schemas.openxmlformats.org/officeDocument/2006/relationships/slide" Target="slide34.xml"/><Relationship Id="rId9" Type="http://schemas.openxmlformats.org/officeDocument/2006/relationships/slide" Target="slide3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1.png"/><Relationship Id="rId7" Type="http://schemas.openxmlformats.org/officeDocument/2006/relationships/slide" Target="slide41.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slide" Target="slide40.xml"/><Relationship Id="rId11" Type="http://schemas.openxmlformats.org/officeDocument/2006/relationships/image" Target="../media/image22.png"/><Relationship Id="rId5" Type="http://schemas.openxmlformats.org/officeDocument/2006/relationships/slide" Target="slide39.xml"/><Relationship Id="rId10" Type="http://schemas.openxmlformats.org/officeDocument/2006/relationships/slide" Target="slide43.xml"/><Relationship Id="rId4" Type="http://schemas.openxmlformats.org/officeDocument/2006/relationships/slide" Target="slide1.xml"/><Relationship Id="rId9" Type="http://schemas.openxmlformats.org/officeDocument/2006/relationships/slide" Target="slide44.xml"/></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51.xml"/><Relationship Id="rId7" Type="http://schemas.openxmlformats.org/officeDocument/2006/relationships/slide" Target="slide47.xm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slide" Target="slide49.xml"/><Relationship Id="rId5" Type="http://schemas.openxmlformats.org/officeDocument/2006/relationships/slide" Target="slide48.xml"/><Relationship Id="rId10" Type="http://schemas.openxmlformats.org/officeDocument/2006/relationships/slide" Target="slide53.xml"/><Relationship Id="rId4" Type="http://schemas.openxmlformats.org/officeDocument/2006/relationships/slide" Target="slide52.xml"/><Relationship Id="rId9"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hyperlink" Target="https://apstudents.collegeboard.org/courses/ap-biology" TargetMode="External"/><Relationship Id="rId7" Type="http://schemas.openxmlformats.org/officeDocument/2006/relationships/hyperlink" Target="https://drive.google.com/file/d/1WRUdmJ3ENI7gti443feLdYSjn2Oc5v2t/view?usp=sharing"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slide" Target="slide1.xml"/><Relationship Id="rId4" Type="http://schemas.openxmlformats.org/officeDocument/2006/relationships/hyperlink" Target="https://docs.google.com/document/d/1jTKeYTJD7MVPKKXKfNz0cqfTcwBbexJ3GF9r1nQ07y8/edit?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45.xml"/></Relationships>
</file>

<file path=ppt/slides/_rels/slide48.xml.rels><?xml version="1.0" encoding="UTF-8" standalone="yes"?>
<Relationships xmlns="http://schemas.openxmlformats.org/package/2006/relationships"><Relationship Id="rId3" Type="http://schemas.openxmlformats.org/officeDocument/2006/relationships/hyperlink" Target="https://drive.google.com/file/d/1D9hjPhoyy9bCzxVcO5bpi6eI4_F1GZBw/view?usp=sharing"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slide" Target="slide45.xml"/><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slide" Target="slide45.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xml"/><Relationship Id="rId7"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45.xml"/></Relationships>
</file>

<file path=ppt/slides/_rels/slide51.xml.rels><?xml version="1.0" encoding="UTF-8" standalone="yes"?>
<Relationships xmlns="http://schemas.openxmlformats.org/package/2006/relationships"><Relationship Id="rId3" Type="http://schemas.openxmlformats.org/officeDocument/2006/relationships/hyperlink" Target="https://apstudents.collegeboard.org/courses/ap-chemistry"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slide" Target="slide45.xml"/><Relationship Id="rId5" Type="http://schemas.openxmlformats.org/officeDocument/2006/relationships/hyperlink" Target="http://www.kwanga.net/chem-syllabus.html" TargetMode="External"/><Relationship Id="rId4" Type="http://schemas.openxmlformats.org/officeDocument/2006/relationships/slide" Target="slide1.xml"/></Relationships>
</file>

<file path=ppt/slides/_rels/slide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1.xml"/><Relationship Id="rId7" Type="http://schemas.openxmlformats.org/officeDocument/2006/relationships/slide" Target="slide45.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www.kwanga.net/apesnotes/apes-welcome.pdf" TargetMode="External"/><Relationship Id="rId5" Type="http://schemas.openxmlformats.org/officeDocument/2006/relationships/hyperlink" Target="http://www.kwanga.net/apes-syllabus.html" TargetMode="External"/><Relationship Id="rId4" Type="http://schemas.openxmlformats.org/officeDocument/2006/relationships/hyperlink" Target="https://apstudents.collegeboard.org/courses/ap-environmental-scienc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pstudents.collegeboard.org/courses/ap-physics-c-mechanics"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slide" Target="slide45.xml"/><Relationship Id="rId4" Type="http://schemas.openxmlformats.org/officeDocument/2006/relationships/slide" Target="slide1.xml"/></Relationships>
</file>

<file path=ppt/slides/_rels/slide54.xml.rels><?xml version="1.0" encoding="UTF-8" standalone="yes"?>
<Relationships xmlns="http://schemas.openxmlformats.org/package/2006/relationships"><Relationship Id="rId8" Type="http://schemas.openxmlformats.org/officeDocument/2006/relationships/slide" Target="slide61.xml"/><Relationship Id="rId13" Type="http://schemas.openxmlformats.org/officeDocument/2006/relationships/slide" Target="slide68.xml"/><Relationship Id="rId18" Type="http://schemas.openxmlformats.org/officeDocument/2006/relationships/slide" Target="slide72.xml"/><Relationship Id="rId3" Type="http://schemas.openxmlformats.org/officeDocument/2006/relationships/slide" Target="slide1.xml"/><Relationship Id="rId21" Type="http://schemas.openxmlformats.org/officeDocument/2006/relationships/slide" Target="slide75.xml"/><Relationship Id="rId7" Type="http://schemas.openxmlformats.org/officeDocument/2006/relationships/slide" Target="slide60.xml"/><Relationship Id="rId12" Type="http://schemas.openxmlformats.org/officeDocument/2006/relationships/slide" Target="slide67.xml"/><Relationship Id="rId17" Type="http://schemas.openxmlformats.org/officeDocument/2006/relationships/slide" Target="slide71.xml"/><Relationship Id="rId2" Type="http://schemas.openxmlformats.org/officeDocument/2006/relationships/notesSlide" Target="../notesSlides/notesSlide54.xml"/><Relationship Id="rId16" Type="http://schemas.openxmlformats.org/officeDocument/2006/relationships/slide" Target="slide62.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59.xml"/><Relationship Id="rId11" Type="http://schemas.openxmlformats.org/officeDocument/2006/relationships/slide" Target="slide66.xml"/><Relationship Id="rId5" Type="http://schemas.openxmlformats.org/officeDocument/2006/relationships/slide" Target="slide58.xml"/><Relationship Id="rId15" Type="http://schemas.openxmlformats.org/officeDocument/2006/relationships/slide" Target="slide70.xml"/><Relationship Id="rId10" Type="http://schemas.openxmlformats.org/officeDocument/2006/relationships/slide" Target="slide64.xml"/><Relationship Id="rId19" Type="http://schemas.openxmlformats.org/officeDocument/2006/relationships/slide" Target="slide73.xml"/><Relationship Id="rId4" Type="http://schemas.openxmlformats.org/officeDocument/2006/relationships/slide" Target="slide56.xml"/><Relationship Id="rId9" Type="http://schemas.openxmlformats.org/officeDocument/2006/relationships/slide" Target="slide63.xml"/><Relationship Id="rId14" Type="http://schemas.openxmlformats.org/officeDocument/2006/relationships/slide" Target="slide69.xml"/><Relationship Id="rId22" Type="http://schemas.openxmlformats.org/officeDocument/2006/relationships/slide" Target="slide57.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hyperlink" Target="https://docs.google.com/document/d/16VpxPurW1b-SXkYnmgUjqklPJqheQeoR/edit#heading=h.gjdgxs" TargetMode="External"/><Relationship Id="rId4" Type="http://schemas.openxmlformats.org/officeDocument/2006/relationships/hyperlink" Target="https://apstudents.collegeboard.org/courses/ap-united-states-government-and-politics" TargetMode="External"/></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hyperlink" Target="https://docs.google.com/document/d/1dJ4xcxikeQXA5h6uu_8_bT-gOmQLsaq447KNkvU_82s/edit" TargetMode="Externa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hyperlink" Target="https://docs.google.com/document/d/1EmL4yfV1XYSfKh9pDMefh7TaW47ri8JHaqhE6iFWbtg/edit" TargetMode="External"/></Relationships>
</file>

<file path=ppt/slides/_rels/slide59.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hyperlink" Target="https://docs.google.com/document/d/1qtV9srcgSdFNp6pWwdKw86UWtDJ8eX1x/edit" TargetMode="External"/></Relationships>
</file>

<file path=ppt/slides/_rels/slide61.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62.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6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46.gif"/><Relationship Id="rId4" Type="http://schemas.openxmlformats.org/officeDocument/2006/relationships/hyperlink" Target="https://apstudents.collegeboard.org/courses/ap-world-history-modern" TargetMode="External"/></Relationships>
</file>

<file path=ppt/slides/_rels/slide6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6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6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hyperlink" Target="https://apstudents.collegeboard.org/courses/ap-united-states-history" TargetMode="External"/></Relationships>
</file>

<file path=ppt/slides/_rels/slide6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hyperlink" Target="https://apstudents.collegeboard.org/courses/ap-microeconomics" TargetMode="External"/></Relationships>
</file>

<file path=ppt/slides/_rels/slide6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hyperlink" Target="https://docs.google.com/document/d/16FhYI5dWbqDRoXoamgw5ns-_Nr2pJBfY/edit" TargetMode="External"/></Relationships>
</file>

<file path=ppt/slides/_rels/slide69.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hyperlink" Target="https://apstudents.collegeboard.org/courses/ap-psychology" TargetMode="External"/></Relationships>
</file>

<file path=ppt/slides/_rels/slide71.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hyperlink" Target="https://apstudents.collegeboard.org/courses/ap-human-geography"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slide" Target="slide54.xml"/></Relationships>
</file>

<file path=ppt/slides/_rels/slide7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7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58.jpg"/><Relationship Id="rId4" Type="http://schemas.openxmlformats.org/officeDocument/2006/relationships/hyperlink" Target="https://apstudents.collegeboard.org/courses/ap-european-history" TargetMode="External"/></Relationships>
</file>

<file path=ppt/slides/_rels/slide7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1.xml"/><Relationship Id="rId7" Type="http://schemas.openxmlformats.org/officeDocument/2006/relationships/slide" Target="slide81.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slide" Target="slide83.xml"/><Relationship Id="rId5" Type="http://schemas.openxmlformats.org/officeDocument/2006/relationships/slide" Target="slide82.xml"/><Relationship Id="rId10" Type="http://schemas.openxmlformats.org/officeDocument/2006/relationships/slide" Target="slide79.xml"/><Relationship Id="rId4" Type="http://schemas.openxmlformats.org/officeDocument/2006/relationships/slide" Target="slide78.xml"/><Relationship Id="rId9" Type="http://schemas.openxmlformats.org/officeDocument/2006/relationships/slide" Target="slide80.xml"/></Relationships>
</file>

<file path=ppt/slides/_rels/slide78.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hyperlink" Target="https://apstudents.collegeboard.org/courses/ap-2-d-art-and-design"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slide" Target="slide77.xml"/><Relationship Id="rId4" Type="http://schemas.openxmlformats.org/officeDocument/2006/relationships/hyperlink" Target="https://apcentral.collegeboard.org/courses/ap-3-d-art-and-design/portfolio" TargetMode="External"/></Relationships>
</file>

<file path=ppt/slides/_rels/slide81.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hyperlink" Target="https://apstudents.collegeboard.org/courses/ap-art-history"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slide" Target="slide77.xml"/></Relationships>
</file>

<file path=ppt/slides/_rels/slide84.xml.rels><?xml version="1.0" encoding="UTF-8" standalone="yes"?>
<Relationships xmlns="http://schemas.openxmlformats.org/package/2006/relationships"><Relationship Id="rId3" Type="http://schemas.openxmlformats.org/officeDocument/2006/relationships/hyperlink" Target="https://apcentral.collegeboard.org/courses/ap-drawing/portfolio" TargetMode="External"/><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slide" Target="slide77.xml"/></Relationships>
</file>

<file path=ppt/slides/_rels/slide8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slide" Target="slide95.xml"/><Relationship Id="rId4" Type="http://schemas.openxmlformats.org/officeDocument/2006/relationships/slide" Target="slide87.xml"/></Relationships>
</file>

<file path=ppt/slides/_rels/slide8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1.xml"/><Relationship Id="rId7" Type="http://schemas.openxmlformats.org/officeDocument/2006/relationships/slide" Target="slide92.xml"/><Relationship Id="rId12" Type="http://schemas.openxmlformats.org/officeDocument/2006/relationships/image" Target="../media/image64.png"/><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slide" Target="slide90.xml"/><Relationship Id="rId11" Type="http://schemas.openxmlformats.org/officeDocument/2006/relationships/image" Target="../media/image63.png"/><Relationship Id="rId5" Type="http://schemas.openxmlformats.org/officeDocument/2006/relationships/slide" Target="slide88.xml"/><Relationship Id="rId10" Type="http://schemas.openxmlformats.org/officeDocument/2006/relationships/slide" Target="slide94.xml"/><Relationship Id="rId4" Type="http://schemas.openxmlformats.org/officeDocument/2006/relationships/slide" Target="slide85.xml"/><Relationship Id="rId9" Type="http://schemas.openxmlformats.org/officeDocument/2006/relationships/slide" Target="slide93.xml"/></Relationships>
</file>

<file path=ppt/slides/_rels/slide8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8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9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9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9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slide" Target="slide87.xml"/><Relationship Id="rId4" Type="http://schemas.openxmlformats.org/officeDocument/2006/relationships/slide" Target="slide85.xml"/></Relationships>
</file>

<file path=ppt/slides/_rels/slide9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87.xml"/><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hyperlink" Target="https://apstudents.collegeboard.org/courses/ap-spanish-language-and-culture" TargetMode="External"/><Relationship Id="rId5" Type="http://schemas.openxmlformats.org/officeDocument/2006/relationships/hyperlink" Target="https://apcentral.collegeboard.org/pdf/ap-spanish-language-and-culture-course-and-exam-description.pdf" TargetMode="External"/><Relationship Id="rId4" Type="http://schemas.openxmlformats.org/officeDocument/2006/relationships/slide" Target="slide85.xml"/></Relationships>
</file>

<file path=ppt/slides/_rels/slide95.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1.xml"/><Relationship Id="rId7" Type="http://schemas.openxmlformats.org/officeDocument/2006/relationships/slide" Target="slide99.xml"/><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slide" Target="slide98.xml"/><Relationship Id="rId11" Type="http://schemas.openxmlformats.org/officeDocument/2006/relationships/image" Target="../media/image66.png"/><Relationship Id="rId5" Type="http://schemas.openxmlformats.org/officeDocument/2006/relationships/slide" Target="slide96.xml"/><Relationship Id="rId10" Type="http://schemas.openxmlformats.org/officeDocument/2006/relationships/image" Target="../media/image65.png"/><Relationship Id="rId4" Type="http://schemas.openxmlformats.org/officeDocument/2006/relationships/slide" Target="slide85.xml"/><Relationship Id="rId9" Type="http://schemas.openxmlformats.org/officeDocument/2006/relationships/slide" Target="slide100.xml"/></Relationships>
</file>

<file path=ppt/slides/_rels/slide9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9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7.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9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9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slide" Target="slide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7264" b="37054"/>
          <a:stretch/>
        </p:blipFill>
        <p:spPr>
          <a:xfrm>
            <a:off x="0" y="0"/>
            <a:ext cx="9144000" cy="1075400"/>
          </a:xfrm>
          <a:prstGeom prst="rect">
            <a:avLst/>
          </a:prstGeom>
          <a:noFill/>
          <a:ln>
            <a:noFill/>
          </a:ln>
        </p:spPr>
      </p:pic>
      <p:sp>
        <p:nvSpPr>
          <p:cNvPr id="55" name="Google Shape;55;p13"/>
          <p:cNvSpPr txBox="1">
            <a:spLocks noGrp="1"/>
          </p:cNvSpPr>
          <p:nvPr>
            <p:ph type="title"/>
          </p:nvPr>
        </p:nvSpPr>
        <p:spPr>
          <a:xfrm>
            <a:off x="311700" y="250500"/>
            <a:ext cx="8520600" cy="572700"/>
          </a:xfrm>
          <a:prstGeom prst="rect">
            <a:avLst/>
          </a:prstGeom>
          <a:effectLst>
            <a:outerShdw blurRad="57150" dist="47625" dir="7680000" algn="bl" rotWithShape="0">
              <a:srgbClr val="000000"/>
            </a:outerShdw>
          </a:effectLst>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Departments &amp; Courses</a:t>
            </a:r>
            <a:endParaRPr>
              <a:solidFill>
                <a:srgbClr val="FFFFFF"/>
              </a:solidFill>
              <a:latin typeface="Impact"/>
              <a:ea typeface="Impact"/>
              <a:cs typeface="Impact"/>
              <a:sym typeface="Impact"/>
            </a:endParaRPr>
          </a:p>
        </p:txBody>
      </p:sp>
      <p:sp>
        <p:nvSpPr>
          <p:cNvPr id="56" name="Google Shape;56;p13">
            <a:hlinkClick r:id="rId4" action="ppaction://hlinksldjump"/>
          </p:cNvPr>
          <p:cNvSpPr/>
          <p:nvPr/>
        </p:nvSpPr>
        <p:spPr>
          <a:xfrm>
            <a:off x="311700" y="1271875"/>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Business &amp; Information Technology</a:t>
            </a:r>
            <a:endParaRPr>
              <a:solidFill>
                <a:srgbClr val="FFFFFF"/>
              </a:solidFill>
              <a:latin typeface="Impact"/>
              <a:ea typeface="Impact"/>
              <a:cs typeface="Impact"/>
              <a:sym typeface="Impact"/>
            </a:endParaRPr>
          </a:p>
        </p:txBody>
      </p:sp>
      <p:sp>
        <p:nvSpPr>
          <p:cNvPr id="57" name="Google Shape;57;p13">
            <a:hlinkClick r:id="rId5" action="ppaction://hlinksldjump"/>
          </p:cNvPr>
          <p:cNvSpPr/>
          <p:nvPr/>
        </p:nvSpPr>
        <p:spPr>
          <a:xfrm>
            <a:off x="589713" y="1738675"/>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Drama-Theater Arts</a:t>
            </a:r>
            <a:endParaRPr>
              <a:solidFill>
                <a:srgbClr val="FFFFFF"/>
              </a:solidFill>
              <a:latin typeface="Impact"/>
              <a:ea typeface="Impact"/>
              <a:cs typeface="Impact"/>
              <a:sym typeface="Impact"/>
            </a:endParaRPr>
          </a:p>
        </p:txBody>
      </p:sp>
      <p:sp>
        <p:nvSpPr>
          <p:cNvPr id="58" name="Google Shape;58;p13">
            <a:hlinkClick r:id="rId6" action="ppaction://hlinksldjump"/>
          </p:cNvPr>
          <p:cNvSpPr/>
          <p:nvPr/>
        </p:nvSpPr>
        <p:spPr>
          <a:xfrm>
            <a:off x="867725" y="2223600"/>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Driver Education</a:t>
            </a:r>
            <a:endParaRPr>
              <a:solidFill>
                <a:srgbClr val="FFFFFF"/>
              </a:solidFill>
              <a:latin typeface="Impact"/>
              <a:ea typeface="Impact"/>
              <a:cs typeface="Impact"/>
              <a:sym typeface="Impact"/>
            </a:endParaRPr>
          </a:p>
        </p:txBody>
      </p:sp>
      <p:sp>
        <p:nvSpPr>
          <p:cNvPr id="59" name="Google Shape;59;p13">
            <a:hlinkClick r:id="rId7" action="ppaction://hlinksldjump"/>
          </p:cNvPr>
          <p:cNvSpPr/>
          <p:nvPr/>
        </p:nvSpPr>
        <p:spPr>
          <a:xfrm>
            <a:off x="1145738" y="2690400"/>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Health Sciences Education</a:t>
            </a:r>
            <a:endParaRPr>
              <a:solidFill>
                <a:srgbClr val="FFFFFF"/>
              </a:solidFill>
              <a:latin typeface="Impact"/>
              <a:ea typeface="Impact"/>
              <a:cs typeface="Impact"/>
              <a:sym typeface="Impact"/>
            </a:endParaRPr>
          </a:p>
        </p:txBody>
      </p:sp>
      <p:sp>
        <p:nvSpPr>
          <p:cNvPr id="60" name="Google Shape;60;p13">
            <a:hlinkClick r:id="rId8" action="ppaction://hlinksldjump"/>
          </p:cNvPr>
          <p:cNvSpPr/>
          <p:nvPr/>
        </p:nvSpPr>
        <p:spPr>
          <a:xfrm>
            <a:off x="1423750" y="3157200"/>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Language Arts</a:t>
            </a:r>
            <a:endParaRPr>
              <a:solidFill>
                <a:srgbClr val="FFFFFF"/>
              </a:solidFill>
              <a:latin typeface="Impact"/>
              <a:ea typeface="Impact"/>
              <a:cs typeface="Impact"/>
              <a:sym typeface="Impact"/>
            </a:endParaRPr>
          </a:p>
        </p:txBody>
      </p:sp>
      <p:sp>
        <p:nvSpPr>
          <p:cNvPr id="61" name="Google Shape;61;p13">
            <a:hlinkClick r:id="rId9" action="ppaction://hlinksldjump"/>
          </p:cNvPr>
          <p:cNvSpPr/>
          <p:nvPr/>
        </p:nvSpPr>
        <p:spPr>
          <a:xfrm>
            <a:off x="1701763" y="3624000"/>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Mathematics</a:t>
            </a:r>
            <a:endParaRPr>
              <a:solidFill>
                <a:srgbClr val="FFFFFF"/>
              </a:solidFill>
              <a:latin typeface="Impact"/>
              <a:ea typeface="Impact"/>
              <a:cs typeface="Impact"/>
              <a:sym typeface="Impact"/>
            </a:endParaRPr>
          </a:p>
        </p:txBody>
      </p:sp>
      <p:sp>
        <p:nvSpPr>
          <p:cNvPr id="62" name="Google Shape;62;p13">
            <a:hlinkClick r:id="rId10" action="ppaction://hlinksldjump"/>
          </p:cNvPr>
          <p:cNvSpPr/>
          <p:nvPr/>
        </p:nvSpPr>
        <p:spPr>
          <a:xfrm>
            <a:off x="1979775" y="4090800"/>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Music</a:t>
            </a:r>
            <a:endParaRPr>
              <a:solidFill>
                <a:srgbClr val="FFFFFF"/>
              </a:solidFill>
              <a:latin typeface="Impact"/>
              <a:ea typeface="Impact"/>
              <a:cs typeface="Impact"/>
              <a:sym typeface="Impact"/>
            </a:endParaRPr>
          </a:p>
        </p:txBody>
      </p:sp>
      <p:sp>
        <p:nvSpPr>
          <p:cNvPr id="63" name="Google Shape;63;p13">
            <a:hlinkClick r:id="rId11" action="ppaction://hlinksldjump"/>
          </p:cNvPr>
          <p:cNvSpPr/>
          <p:nvPr/>
        </p:nvSpPr>
        <p:spPr>
          <a:xfrm>
            <a:off x="4376463" y="1271625"/>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Science</a:t>
            </a:r>
            <a:endParaRPr>
              <a:solidFill>
                <a:srgbClr val="FFFFFF"/>
              </a:solidFill>
              <a:latin typeface="Impact"/>
              <a:ea typeface="Impact"/>
              <a:cs typeface="Impact"/>
              <a:sym typeface="Impact"/>
            </a:endParaRPr>
          </a:p>
        </p:txBody>
      </p:sp>
      <p:sp>
        <p:nvSpPr>
          <p:cNvPr id="64" name="Google Shape;64;p13">
            <a:hlinkClick r:id="rId12" action="ppaction://hlinksldjump"/>
          </p:cNvPr>
          <p:cNvSpPr/>
          <p:nvPr/>
        </p:nvSpPr>
        <p:spPr>
          <a:xfrm>
            <a:off x="4666500" y="1738675"/>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Social Studies</a:t>
            </a:r>
            <a:endParaRPr>
              <a:solidFill>
                <a:srgbClr val="FFFFFF"/>
              </a:solidFill>
              <a:latin typeface="Impact"/>
              <a:ea typeface="Impact"/>
              <a:cs typeface="Impact"/>
              <a:sym typeface="Impact"/>
            </a:endParaRPr>
          </a:p>
        </p:txBody>
      </p:sp>
      <p:sp>
        <p:nvSpPr>
          <p:cNvPr id="65" name="Google Shape;65;p13">
            <a:hlinkClick r:id="rId13" action="ppaction://hlinksldjump"/>
          </p:cNvPr>
          <p:cNvSpPr/>
          <p:nvPr/>
        </p:nvSpPr>
        <p:spPr>
          <a:xfrm>
            <a:off x="5097138" y="2209225"/>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Visual Arts</a:t>
            </a:r>
            <a:endParaRPr>
              <a:solidFill>
                <a:srgbClr val="FFFFFF"/>
              </a:solidFill>
              <a:latin typeface="Impact"/>
              <a:ea typeface="Impact"/>
              <a:cs typeface="Impact"/>
              <a:sym typeface="Impact"/>
            </a:endParaRPr>
          </a:p>
        </p:txBody>
      </p:sp>
      <p:sp>
        <p:nvSpPr>
          <p:cNvPr id="66" name="Google Shape;66;p13">
            <a:hlinkClick r:id="rId14" action="ppaction://hlinksldjump"/>
          </p:cNvPr>
          <p:cNvSpPr/>
          <p:nvPr/>
        </p:nvSpPr>
        <p:spPr>
          <a:xfrm>
            <a:off x="5621650" y="2679763"/>
            <a:ext cx="31761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World Languages</a:t>
            </a:r>
            <a:endParaRPr>
              <a:solidFill>
                <a:srgbClr val="FFFFFF"/>
              </a:solidFill>
              <a:latin typeface="Impact"/>
              <a:ea typeface="Impact"/>
              <a:cs typeface="Impact"/>
              <a:sym typeface="Impact"/>
            </a:endParaRPr>
          </a:p>
        </p:txBody>
      </p:sp>
      <p:pic>
        <p:nvPicPr>
          <p:cNvPr id="67" name="Google Shape;67;p13"/>
          <p:cNvPicPr preferRelativeResize="0"/>
          <p:nvPr/>
        </p:nvPicPr>
        <p:blipFill rotWithShape="1">
          <a:blip r:embed="rId15">
            <a:alphaModFix/>
          </a:blip>
          <a:srcRect l="17308" r="13458"/>
          <a:stretch/>
        </p:blipFill>
        <p:spPr>
          <a:xfrm>
            <a:off x="5621662" y="3252650"/>
            <a:ext cx="3093210" cy="1489325"/>
          </a:xfrm>
          <a:prstGeom prst="rect">
            <a:avLst/>
          </a:prstGeom>
          <a:noFill/>
          <a:ln>
            <a:noFill/>
          </a:ln>
          <a:effectLst>
            <a:outerShdw blurRad="57150" dist="85725" dir="5940000" algn="bl" rotWithShape="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rgbClr val="FFFFFF"/>
                </a:solidFill>
                <a:latin typeface="Impact"/>
                <a:ea typeface="Impact"/>
                <a:cs typeface="Impact"/>
                <a:sym typeface="Impact"/>
              </a:rPr>
              <a:t>Sport, Recreation, and Entertainment</a:t>
            </a:r>
            <a:endParaRPr sz="2500">
              <a:solidFill>
                <a:srgbClr val="FFFFFF"/>
              </a:solidFill>
              <a:latin typeface="Impact"/>
              <a:ea typeface="Impact"/>
              <a:cs typeface="Impact"/>
              <a:sym typeface="Impact"/>
            </a:endParaRPr>
          </a:p>
        </p:txBody>
      </p:sp>
      <p:sp>
        <p:nvSpPr>
          <p:cNvPr id="155" name="Google Shape;155;p22"/>
          <p:cNvSpPr/>
          <p:nvPr/>
        </p:nvSpPr>
        <p:spPr>
          <a:xfrm>
            <a:off x="701875" y="1063275"/>
            <a:ext cx="2278200" cy="119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SRE Essentials</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8827410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Recommended  -  Digital Information Technology</a:t>
            </a:r>
            <a:endParaRPr sz="1100" b="1">
              <a:solidFill>
                <a:schemeClr val="lt1"/>
              </a:solidFill>
              <a:latin typeface="Calibri"/>
              <a:ea typeface="Calibri"/>
              <a:cs typeface="Calibri"/>
              <a:sym typeface="Calibri"/>
            </a:endParaRPr>
          </a:p>
        </p:txBody>
      </p:sp>
      <p:sp>
        <p:nvSpPr>
          <p:cNvPr id="156" name="Google Shape;156;p22"/>
          <p:cNvSpPr/>
          <p:nvPr/>
        </p:nvSpPr>
        <p:spPr>
          <a:xfrm>
            <a:off x="3149825" y="1063275"/>
            <a:ext cx="5292300" cy="1167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rgbClr val="FFFFFF"/>
                </a:solidFill>
                <a:latin typeface="Calibri"/>
                <a:ea typeface="Calibri"/>
                <a:cs typeface="Calibri"/>
                <a:sym typeface="Calibri"/>
              </a:rPr>
              <a:t>The purpose of this course is to develop the competencies essential to sport, recreation, and entertainment marketing.  These competencies include employability, human relations, communication, math, and economic skills.  The fundamentals of sport, recreation, and entertainment marketing and selling are also included. </a:t>
            </a:r>
            <a:endParaRPr sz="1300">
              <a:solidFill>
                <a:srgbClr val="FFFFFF"/>
              </a:solidFill>
              <a:latin typeface="Calibri"/>
              <a:ea typeface="Calibri"/>
              <a:cs typeface="Calibri"/>
              <a:sym typeface="Calibri"/>
            </a:endParaRPr>
          </a:p>
        </p:txBody>
      </p:sp>
      <p:sp>
        <p:nvSpPr>
          <p:cNvPr id="157" name="Google Shape;157;p22"/>
          <p:cNvSpPr/>
          <p:nvPr/>
        </p:nvSpPr>
        <p:spPr>
          <a:xfrm>
            <a:off x="701875" y="2363850"/>
            <a:ext cx="2278200" cy="11454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SRE Applications</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8827420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Credit  -  1</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Prerequisite  -  SRE Essentials</a:t>
            </a:r>
            <a:endParaRPr sz="1100" b="1">
              <a:solidFill>
                <a:schemeClr val="lt1"/>
              </a:solidFill>
              <a:latin typeface="Calibri"/>
              <a:ea typeface="Calibri"/>
              <a:cs typeface="Calibri"/>
              <a:sym typeface="Calibri"/>
            </a:endParaRPr>
          </a:p>
        </p:txBody>
      </p:sp>
      <p:sp>
        <p:nvSpPr>
          <p:cNvPr id="158" name="Google Shape;158;p22"/>
          <p:cNvSpPr/>
          <p:nvPr/>
        </p:nvSpPr>
        <p:spPr>
          <a:xfrm>
            <a:off x="3149825" y="2363850"/>
            <a:ext cx="5292300" cy="11181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This course is designed to provide students with an in-depth study of sport, recreation, and entertainment marketing in a free enterprise society and provide the knowledge, skills and attitudes required for employment in a wide variety of sport, recreation and entertainment marketing occupations.</a:t>
            </a:r>
            <a:endParaRPr>
              <a:solidFill>
                <a:srgbClr val="FFFFFF"/>
              </a:solidFill>
              <a:latin typeface="Calibri"/>
              <a:ea typeface="Calibri"/>
              <a:cs typeface="Calibri"/>
              <a:sym typeface="Calibri"/>
            </a:endParaRPr>
          </a:p>
        </p:txBody>
      </p:sp>
      <p:sp>
        <p:nvSpPr>
          <p:cNvPr id="159" name="Google Shape;159;p22"/>
          <p:cNvSpPr/>
          <p:nvPr/>
        </p:nvSpPr>
        <p:spPr>
          <a:xfrm>
            <a:off x="701875" y="3614025"/>
            <a:ext cx="2278200" cy="119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SRE Marketing Management</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8827430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Credit  -  1</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Prerequisite  -  SRE Applications</a:t>
            </a:r>
            <a:endParaRPr sz="1100" b="1">
              <a:solidFill>
                <a:schemeClr val="lt1"/>
              </a:solidFill>
              <a:latin typeface="Calibri"/>
              <a:ea typeface="Calibri"/>
              <a:cs typeface="Calibri"/>
              <a:sym typeface="Calibri"/>
            </a:endParaRPr>
          </a:p>
        </p:txBody>
      </p:sp>
      <p:sp>
        <p:nvSpPr>
          <p:cNvPr id="160" name="Google Shape;160;p22"/>
          <p:cNvSpPr/>
          <p:nvPr/>
        </p:nvSpPr>
        <p:spPr>
          <a:xfrm>
            <a:off x="3149825" y="3614025"/>
            <a:ext cx="5292300" cy="1167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Calibri"/>
                <a:ea typeface="Calibri"/>
                <a:cs typeface="Calibri"/>
                <a:sym typeface="Calibri"/>
              </a:rPr>
              <a:t>This course provides instruction for career sustaining level employment in the sport, recreation, and entertainment industry.  The content includes applied skills related to the sport, recreation, and entertainment marketing functions and industries including employment skills required for success in sport, recreation, and entertainment and career planning as related to the sport, recreation and entertainment industry.</a:t>
            </a:r>
            <a:endParaRPr sz="1200">
              <a:solidFill>
                <a:srgbClr val="FFFFFF"/>
              </a:solidFill>
              <a:latin typeface="Calibri"/>
              <a:ea typeface="Calibri"/>
              <a:cs typeface="Calibri"/>
              <a:sym typeface="Calibri"/>
            </a:endParaRPr>
          </a:p>
        </p:txBody>
      </p:sp>
      <p:sp>
        <p:nvSpPr>
          <p:cNvPr id="161" name="Google Shape;161;p22">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209"/>
        <p:cNvGrpSpPr/>
        <p:nvPr/>
      </p:nvGrpSpPr>
      <p:grpSpPr>
        <a:xfrm>
          <a:off x="0" y="0"/>
          <a:ext cx="0" cy="0"/>
          <a:chOff x="0" y="0"/>
          <a:chExt cx="0" cy="0"/>
        </a:xfrm>
      </p:grpSpPr>
      <p:sp>
        <p:nvSpPr>
          <p:cNvPr id="1210" name="Google Shape;1210;p11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 5 Honors</a:t>
            </a:r>
            <a:endParaRPr sz="2500"/>
          </a:p>
        </p:txBody>
      </p:sp>
      <p:sp>
        <p:nvSpPr>
          <p:cNvPr id="1211" name="Google Shape;1211;p112">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212" name="Google Shape;1212;p112">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213" name="Google Shape;1213;p112"/>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2"/>
          <p:cNvSpPr txBox="1"/>
          <p:nvPr/>
        </p:nvSpPr>
        <p:spPr>
          <a:xfrm>
            <a:off x="575850" y="1400550"/>
            <a:ext cx="7998300" cy="366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Prerequisite: French 4 or Equivalent</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just" rtl="0">
              <a:lnSpc>
                <a:spcPct val="115000"/>
              </a:lnSpc>
              <a:spcBef>
                <a:spcPts val="1200"/>
              </a:spcBef>
              <a:spcAft>
                <a:spcPts val="0"/>
              </a:spcAft>
              <a:buNone/>
            </a:pPr>
            <a:r>
              <a:rPr lang="en" sz="1450">
                <a:solidFill>
                  <a:srgbClr val="FFFFFF"/>
                </a:solidFill>
                <a:latin typeface="Impact"/>
                <a:ea typeface="Impact"/>
                <a:cs typeface="Impact"/>
                <a:sym typeface="Impact"/>
              </a:rPr>
              <a:t>French 5 expands the skills acquired by students in French 4.  Specific content to be covered includes, but is not limited to, developing presentational speaking skills through oral reports on literary and cultural topics, current events, and personal experiences.  Reading selections include newspaper and magazine articles, adaptations of short stories and plays, and surveys of target language literature.  Presentational writing is enhanced through compositions using correct language structures.  Students are expected to demonstrate proficiency at the Advanced-high level by the end of this course.</a:t>
            </a:r>
            <a:endParaRPr sz="145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Drivers Education</a:t>
            </a:r>
            <a:endParaRPr sz="3900"/>
          </a:p>
        </p:txBody>
      </p:sp>
      <p:sp>
        <p:nvSpPr>
          <p:cNvPr id="167" name="Google Shape;167;p23">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168" name="Google Shape;168;p23"/>
          <p:cNvSpPr/>
          <p:nvPr/>
        </p:nvSpPr>
        <p:spPr>
          <a:xfrm>
            <a:off x="311825" y="1094850"/>
            <a:ext cx="8520600" cy="37923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Impact"/>
                <a:ea typeface="Impact"/>
                <a:cs typeface="Impact"/>
                <a:sym typeface="Impact"/>
              </a:rPr>
              <a:t>Course #:  </a:t>
            </a:r>
            <a:r>
              <a:rPr lang="en">
                <a:solidFill>
                  <a:srgbClr val="FFFFFF"/>
                </a:solidFill>
                <a:latin typeface="Impact"/>
                <a:ea typeface="Impact"/>
                <a:cs typeface="Impact"/>
                <a:sym typeface="Impact"/>
              </a:rPr>
              <a:t>1900310</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Grade Levels:  </a:t>
            </a:r>
            <a:r>
              <a:rPr lang="en">
                <a:solidFill>
                  <a:srgbClr val="FFFFFF"/>
                </a:solidFill>
                <a:latin typeface="Impact"/>
                <a:ea typeface="Impact"/>
                <a:cs typeface="Impact"/>
                <a:sym typeface="Impact"/>
              </a:rPr>
              <a:t>9-12</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Length:  </a:t>
            </a:r>
            <a:r>
              <a:rPr lang="en">
                <a:solidFill>
                  <a:srgbClr val="FFFFFF"/>
                </a:solidFill>
                <a:latin typeface="Impact"/>
                <a:ea typeface="Impact"/>
                <a:cs typeface="Impact"/>
                <a:sym typeface="Impact"/>
              </a:rPr>
              <a:t>1 semester</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Credit:  </a:t>
            </a:r>
            <a:r>
              <a:rPr lang="en">
                <a:solidFill>
                  <a:srgbClr val="FFFFFF"/>
                </a:solidFill>
                <a:latin typeface="Impact"/>
                <a:ea typeface="Impact"/>
                <a:cs typeface="Impact"/>
                <a:sym typeface="Impact"/>
              </a:rPr>
              <a:t>1/2</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Prerequisite:  </a:t>
            </a:r>
            <a:r>
              <a:rPr lang="en">
                <a:solidFill>
                  <a:srgbClr val="FFFFFF"/>
                </a:solidFill>
                <a:latin typeface="Impact"/>
                <a:ea typeface="Impact"/>
                <a:cs typeface="Impact"/>
                <a:sym typeface="Impact"/>
              </a:rPr>
              <a:t>Restricted License*</a:t>
            </a:r>
            <a:endParaRPr>
              <a:solidFill>
                <a:srgbClr val="FFFFFF"/>
              </a:solidFill>
              <a:latin typeface="Impact"/>
              <a:ea typeface="Impact"/>
              <a:cs typeface="Impact"/>
              <a:sym typeface="Impac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just" rtl="0">
              <a:lnSpc>
                <a:spcPct val="150000"/>
              </a:lnSpc>
              <a:spcBef>
                <a:spcPts val="0"/>
              </a:spcBef>
              <a:spcAft>
                <a:spcPts val="0"/>
              </a:spcAft>
              <a:buClr>
                <a:schemeClr val="dk1"/>
              </a:buClr>
              <a:buSzPts val="1100"/>
              <a:buFont typeface="Arial"/>
              <a:buNone/>
            </a:pPr>
            <a:r>
              <a:rPr lang="en" sz="1700">
                <a:solidFill>
                  <a:schemeClr val="lt1"/>
                </a:solidFill>
                <a:latin typeface="Impact"/>
                <a:ea typeface="Impact"/>
                <a:cs typeface="Impact"/>
                <a:sym typeface="Impact"/>
              </a:rPr>
              <a:t>Course Description and Aims:</a:t>
            </a:r>
            <a:endParaRPr sz="17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300">
                <a:solidFill>
                  <a:schemeClr val="lt1"/>
                </a:solidFill>
                <a:latin typeface="Impact"/>
                <a:ea typeface="Impact"/>
                <a:cs typeface="Impact"/>
                <a:sym typeface="Impact"/>
              </a:rPr>
              <a:t>To introduce students to the highway transportation system. To learn strategies which will develop driving knowledge and skills related to today’s and tomorrow’s motorized society, Provide an in depth study of the scope and nature of accident problems and their solutions.</a:t>
            </a:r>
            <a:r>
              <a:rPr lang="en" sz="1300">
                <a:solidFill>
                  <a:schemeClr val="lt1"/>
                </a:solidFill>
                <a:latin typeface="Times New Roman"/>
                <a:ea typeface="Times New Roman"/>
                <a:cs typeface="Times New Roman"/>
                <a:sym typeface="Times New Roman"/>
              </a:rPr>
              <a:t> </a:t>
            </a:r>
            <a:r>
              <a:rPr lang="en" sz="1300">
                <a:solidFill>
                  <a:schemeClr val="lt1"/>
                </a:solidFill>
                <a:latin typeface="Impact"/>
                <a:ea typeface="Impact"/>
                <a:cs typeface="Impact"/>
                <a:sym typeface="Impact"/>
              </a:rPr>
              <a:t> Learn and practice with Laboratory instruction in dual controlled vehicles under the direction of an instructor and on off-street multiple vehicle driving ranges</a:t>
            </a:r>
            <a:r>
              <a:rPr lang="en" sz="1500">
                <a:solidFill>
                  <a:schemeClr val="lt1"/>
                </a:solidFill>
                <a:latin typeface="Impact"/>
                <a:ea typeface="Impact"/>
                <a:cs typeface="Impact"/>
                <a:sym typeface="Impact"/>
              </a:rPr>
              <a:t>.</a:t>
            </a:r>
            <a:endParaRPr/>
          </a:p>
        </p:txBody>
      </p:sp>
      <p:sp>
        <p:nvSpPr>
          <p:cNvPr id="169" name="Google Shape;169;p23"/>
          <p:cNvSpPr txBox="1"/>
          <p:nvPr/>
        </p:nvSpPr>
        <p:spPr>
          <a:xfrm>
            <a:off x="4252100" y="1395750"/>
            <a:ext cx="4253100" cy="163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Impact"/>
                <a:ea typeface="Impact"/>
                <a:cs typeface="Impact"/>
                <a:sym typeface="Impact"/>
              </a:rPr>
              <a:t>*</a:t>
            </a:r>
            <a:r>
              <a:rPr lang="en" sz="1300">
                <a:solidFill>
                  <a:srgbClr val="FFFFFF"/>
                </a:solidFill>
                <a:latin typeface="Impact"/>
                <a:ea typeface="Impact"/>
                <a:cs typeface="Impact"/>
                <a:sym typeface="Impact"/>
              </a:rPr>
              <a:t> Students who do not have their restricted license the first day of class will be given the DATE course required by the DMV during the first few days of class.  They must then go to the license bureau to secure their restricted license using the waiver issued by the driver education teacher.  Students will be dropped from the course if they do not present a restricted license by a specified date.</a:t>
            </a:r>
            <a:endParaRPr sz="1300">
              <a:solidFill>
                <a:srgbClr val="FFFFFF"/>
              </a:solidFill>
              <a:latin typeface="Impact"/>
              <a:ea typeface="Impact"/>
              <a:cs typeface="Impact"/>
              <a:sym typeface="Impact"/>
            </a:endParaRPr>
          </a:p>
        </p:txBody>
      </p:sp>
      <p:pic>
        <p:nvPicPr>
          <p:cNvPr id="170" name="Google Shape;170;p23"/>
          <p:cNvPicPr preferRelativeResize="0"/>
          <p:nvPr/>
        </p:nvPicPr>
        <p:blipFill>
          <a:blip r:embed="rId4">
            <a:alphaModFix/>
          </a:blip>
          <a:stretch>
            <a:fillRect/>
          </a:stretch>
        </p:blipFill>
        <p:spPr>
          <a:xfrm>
            <a:off x="3920937" y="94650"/>
            <a:ext cx="1302375" cy="968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Drama / Theater Arts</a:t>
            </a:r>
            <a:endParaRPr sz="3900"/>
          </a:p>
        </p:txBody>
      </p:sp>
      <p:sp>
        <p:nvSpPr>
          <p:cNvPr id="176" name="Google Shape;176;p2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177" name="Google Shape;177;p24">
            <a:hlinkClick r:id="rId4" action="ppaction://hlinksldjump"/>
          </p:cNvPr>
          <p:cNvSpPr/>
          <p:nvPr/>
        </p:nvSpPr>
        <p:spPr>
          <a:xfrm>
            <a:off x="789850" y="1067900"/>
            <a:ext cx="3309900" cy="7209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latin typeface="Impact"/>
                <a:ea typeface="Impact"/>
                <a:cs typeface="Impact"/>
                <a:sym typeface="Impact"/>
              </a:rPr>
              <a:t>Theatre</a:t>
            </a:r>
            <a:r>
              <a:rPr lang="en">
                <a:solidFill>
                  <a:srgbClr val="FFFFFF"/>
                </a:solidFill>
                <a:latin typeface="Impact"/>
                <a:ea typeface="Impact"/>
                <a:cs typeface="Impact"/>
                <a:sym typeface="Impact"/>
              </a:rPr>
              <a:t> </a:t>
            </a:r>
            <a:endParaRPr>
              <a:solidFill>
                <a:srgbClr val="FFFFFF"/>
              </a:solidFill>
              <a:latin typeface="Impact"/>
              <a:ea typeface="Impact"/>
              <a:cs typeface="Impact"/>
              <a:sym typeface="Impact"/>
            </a:endParaRPr>
          </a:p>
        </p:txBody>
      </p:sp>
      <p:sp>
        <p:nvSpPr>
          <p:cNvPr id="178" name="Google Shape;178;p24">
            <a:hlinkClick r:id="rId5" action="ppaction://hlinksldjump"/>
          </p:cNvPr>
          <p:cNvSpPr/>
          <p:nvPr/>
        </p:nvSpPr>
        <p:spPr>
          <a:xfrm>
            <a:off x="789850" y="2088963"/>
            <a:ext cx="3309900" cy="7209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latin typeface="Impact"/>
                <a:ea typeface="Impact"/>
                <a:cs typeface="Impact"/>
                <a:sym typeface="Impact"/>
              </a:rPr>
              <a:t>Technical Theatre Design and Production</a:t>
            </a:r>
            <a:r>
              <a:rPr lang="en">
                <a:solidFill>
                  <a:srgbClr val="FFFFFF"/>
                </a:solidFill>
                <a:latin typeface="Impact"/>
                <a:ea typeface="Impact"/>
                <a:cs typeface="Impact"/>
                <a:sym typeface="Impact"/>
              </a:rPr>
              <a:t> </a:t>
            </a:r>
            <a:endParaRPr>
              <a:solidFill>
                <a:srgbClr val="FFFFFF"/>
              </a:solidFill>
              <a:latin typeface="Impact"/>
              <a:ea typeface="Impact"/>
              <a:cs typeface="Impact"/>
              <a:sym typeface="Impact"/>
            </a:endParaRPr>
          </a:p>
        </p:txBody>
      </p:sp>
      <p:sp>
        <p:nvSpPr>
          <p:cNvPr id="179" name="Google Shape;179;p24">
            <a:hlinkClick r:id="rId6" action="ppaction://hlinksldjump"/>
          </p:cNvPr>
          <p:cNvSpPr/>
          <p:nvPr/>
        </p:nvSpPr>
        <p:spPr>
          <a:xfrm>
            <a:off x="789850" y="3110050"/>
            <a:ext cx="3309900" cy="720900"/>
          </a:xfrm>
          <a:prstGeom prst="roundRect">
            <a:avLst>
              <a:gd name="adj" fmla="val 16667"/>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latin typeface="Impact"/>
                <a:ea typeface="Impact"/>
                <a:cs typeface="Impact"/>
                <a:sym typeface="Impact"/>
              </a:rPr>
              <a:t>Musical Theatre</a:t>
            </a:r>
            <a:r>
              <a:rPr lang="en">
                <a:solidFill>
                  <a:srgbClr val="FFFFFF"/>
                </a:solidFill>
                <a:latin typeface="Impact"/>
                <a:ea typeface="Impact"/>
                <a:cs typeface="Impact"/>
                <a:sym typeface="Impact"/>
              </a:rPr>
              <a:t> </a:t>
            </a:r>
            <a:endParaRPr>
              <a:solidFill>
                <a:srgbClr val="FFFFFF"/>
              </a:solidFill>
              <a:latin typeface="Impact"/>
              <a:ea typeface="Impact"/>
              <a:cs typeface="Impact"/>
              <a:sym typeface="Impact"/>
            </a:endParaRPr>
          </a:p>
        </p:txBody>
      </p:sp>
      <p:sp>
        <p:nvSpPr>
          <p:cNvPr id="180" name="Google Shape;180;p24"/>
          <p:cNvSpPr txBox="1"/>
          <p:nvPr/>
        </p:nvSpPr>
        <p:spPr>
          <a:xfrm>
            <a:off x="5312675" y="4014725"/>
            <a:ext cx="26706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FFFFFF"/>
                </a:solidFill>
                <a:latin typeface="Impact"/>
                <a:ea typeface="Impact"/>
                <a:cs typeface="Impact"/>
                <a:sym typeface="Impact"/>
              </a:rPr>
              <a:t>Some courses may require student insurance due to after-school rehearsals and off-school concerts.</a:t>
            </a:r>
            <a:endParaRPr sz="1300">
              <a:solidFill>
                <a:srgbClr val="FFFFFF"/>
              </a:solidFill>
              <a:latin typeface="Impact"/>
              <a:ea typeface="Impact"/>
              <a:cs typeface="Impact"/>
              <a:sym typeface="Impact"/>
            </a:endParaRPr>
          </a:p>
        </p:txBody>
      </p:sp>
      <p:sp>
        <p:nvSpPr>
          <p:cNvPr id="181" name="Google Shape;181;p24">
            <a:hlinkClick r:id="rId7" action="ppaction://hlinksldjump"/>
          </p:cNvPr>
          <p:cNvSpPr/>
          <p:nvPr/>
        </p:nvSpPr>
        <p:spPr>
          <a:xfrm>
            <a:off x="789850" y="4131125"/>
            <a:ext cx="3309900" cy="7209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rgbClr val="FFFFFF"/>
                </a:solidFill>
                <a:latin typeface="Impact"/>
                <a:ea typeface="Impact"/>
                <a:cs typeface="Impact"/>
                <a:sym typeface="Impact"/>
              </a:rPr>
              <a:t>Why should I do theatre?</a:t>
            </a:r>
            <a:endParaRPr sz="2300">
              <a:solidFill>
                <a:srgbClr val="FFFFFF"/>
              </a:solidFill>
              <a:latin typeface="Impact"/>
              <a:ea typeface="Impact"/>
              <a:cs typeface="Impact"/>
              <a:sym typeface="Impact"/>
            </a:endParaRPr>
          </a:p>
        </p:txBody>
      </p:sp>
      <p:pic>
        <p:nvPicPr>
          <p:cNvPr id="182" name="Google Shape;182;p24"/>
          <p:cNvPicPr preferRelativeResize="0"/>
          <p:nvPr/>
        </p:nvPicPr>
        <p:blipFill>
          <a:blip r:embed="rId8">
            <a:alphaModFix/>
          </a:blip>
          <a:stretch>
            <a:fillRect/>
          </a:stretch>
        </p:blipFill>
        <p:spPr>
          <a:xfrm>
            <a:off x="6261975" y="2088976"/>
            <a:ext cx="2497500" cy="1847092"/>
          </a:xfrm>
          <a:prstGeom prst="rect">
            <a:avLst/>
          </a:prstGeom>
          <a:noFill/>
          <a:ln>
            <a:noFill/>
          </a:ln>
        </p:spPr>
      </p:pic>
      <p:pic>
        <p:nvPicPr>
          <p:cNvPr id="183" name="Google Shape;183;p24"/>
          <p:cNvPicPr preferRelativeResize="0"/>
          <p:nvPr/>
        </p:nvPicPr>
        <p:blipFill>
          <a:blip r:embed="rId9">
            <a:alphaModFix/>
          </a:blip>
          <a:stretch>
            <a:fillRect/>
          </a:stretch>
        </p:blipFill>
        <p:spPr>
          <a:xfrm>
            <a:off x="4308700" y="865313"/>
            <a:ext cx="2497500" cy="18315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311700" y="164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Impact"/>
                <a:ea typeface="Impact"/>
                <a:cs typeface="Impact"/>
                <a:sym typeface="Impact"/>
              </a:rPr>
              <a:t>Theatre</a:t>
            </a:r>
            <a:endParaRPr sz="4400"/>
          </a:p>
        </p:txBody>
      </p:sp>
      <p:sp>
        <p:nvSpPr>
          <p:cNvPr id="189" name="Google Shape;189;p25">
            <a:hlinkClick r:id="rId3" action="ppaction://hlinksldjump"/>
          </p:cNvPr>
          <p:cNvSpPr/>
          <p:nvPr/>
        </p:nvSpPr>
        <p:spPr>
          <a:xfrm>
            <a:off x="6334800" y="2169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190" name="Google Shape;190;p25">
            <a:hlinkClick r:id="rId4" action="ppaction://hlinksldjump"/>
          </p:cNvPr>
          <p:cNvSpPr/>
          <p:nvPr/>
        </p:nvSpPr>
        <p:spPr>
          <a:xfrm>
            <a:off x="3654925" y="2169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Drama slide</a:t>
            </a:r>
            <a:endParaRPr>
              <a:solidFill>
                <a:srgbClr val="FFFFFF"/>
              </a:solidFill>
              <a:latin typeface="Impact"/>
              <a:ea typeface="Impact"/>
              <a:cs typeface="Impact"/>
              <a:sym typeface="Impact"/>
            </a:endParaRPr>
          </a:p>
        </p:txBody>
      </p:sp>
      <p:sp>
        <p:nvSpPr>
          <p:cNvPr id="191" name="Google Shape;191;p25"/>
          <p:cNvSpPr/>
          <p:nvPr/>
        </p:nvSpPr>
        <p:spPr>
          <a:xfrm>
            <a:off x="140525" y="812375"/>
            <a:ext cx="1602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Theatre 1</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0400310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9-12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None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192" name="Google Shape;192;p25"/>
          <p:cNvSpPr/>
          <p:nvPr/>
        </p:nvSpPr>
        <p:spPr>
          <a:xfrm>
            <a:off x="1871525" y="812375"/>
            <a:ext cx="7143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Impact"/>
                <a:ea typeface="Impact"/>
                <a:cs typeface="Impact"/>
                <a:sym typeface="Impact"/>
              </a:rPr>
              <a:t>This year-long, foundational class, designed for students with little or no theatre experience, promotes enjoyment and appreciation for all aspects ol theatre. Classwork focuses on the exploration of theatre literature, performance, historical and cultural connections, and technical requirements. Improvisation, creative dramatics, and beginning scene work are used to introduce students to acting and character development. Incorporation of other art forms in theatre also helps students gain appreciation for other art forms, such as music, dance, and visual art.</a:t>
            </a:r>
            <a:endParaRPr sz="1100">
              <a:solidFill>
                <a:srgbClr val="FFFFFF"/>
              </a:solidFill>
              <a:latin typeface="Impact"/>
              <a:ea typeface="Impact"/>
              <a:cs typeface="Impact"/>
              <a:sym typeface="Impact"/>
            </a:endParaRPr>
          </a:p>
        </p:txBody>
      </p:sp>
      <p:sp>
        <p:nvSpPr>
          <p:cNvPr id="193" name="Google Shape;193;p25"/>
          <p:cNvSpPr/>
          <p:nvPr/>
        </p:nvSpPr>
        <p:spPr>
          <a:xfrm>
            <a:off x="140525" y="1884225"/>
            <a:ext cx="1602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Theatre 2</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0400320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10-12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Theatre 1</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194" name="Google Shape;194;p25"/>
          <p:cNvSpPr/>
          <p:nvPr/>
        </p:nvSpPr>
        <p:spPr>
          <a:xfrm>
            <a:off x="140525" y="2967850"/>
            <a:ext cx="1602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Theatre 3 Honors</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0400330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10-12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Theatre 2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195" name="Google Shape;195;p25"/>
          <p:cNvSpPr/>
          <p:nvPr/>
        </p:nvSpPr>
        <p:spPr>
          <a:xfrm>
            <a:off x="140525" y="4051475"/>
            <a:ext cx="1602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Theatre 4 Honors</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0400340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10-12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Theatre 3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196" name="Google Shape;196;p25"/>
          <p:cNvSpPr/>
          <p:nvPr/>
        </p:nvSpPr>
        <p:spPr>
          <a:xfrm>
            <a:off x="1871675" y="1890113"/>
            <a:ext cx="7143600" cy="1020600"/>
          </a:xfrm>
          <a:prstGeom prst="roundRect">
            <a:avLst>
              <a:gd name="adj" fmla="val 16667"/>
            </a:avLst>
          </a:prstGeom>
          <a:solidFill>
            <a:srgbClr val="660000"/>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rgbClr val="FFFFFF"/>
                </a:solidFill>
                <a:latin typeface="Impact"/>
                <a:ea typeface="Impact"/>
                <a:cs typeface="Impact"/>
                <a:sym typeface="Impact"/>
              </a:rPr>
              <a:t>This course is designed for students with a year of experience or more, and promotes enjoyment and appreciation for all aspects of theatre through opportunities to build significantly on existing skills. Classwork focuses on characterization, playwriting, and playwrights’ contributions to theatre; while improvisation, creative dramatics, and scene work are used to help students challenge and strengthen their acting skills and explore the technical aspect of scene work.</a:t>
            </a:r>
            <a:endParaRPr sz="1100">
              <a:solidFill>
                <a:srgbClr val="FFFFFF"/>
              </a:solidFill>
              <a:latin typeface="Impact"/>
              <a:ea typeface="Impact"/>
              <a:cs typeface="Impact"/>
              <a:sym typeface="Impact"/>
            </a:endParaRPr>
          </a:p>
        </p:txBody>
      </p:sp>
      <p:sp>
        <p:nvSpPr>
          <p:cNvPr id="197" name="Google Shape;197;p25"/>
          <p:cNvSpPr/>
          <p:nvPr/>
        </p:nvSpPr>
        <p:spPr>
          <a:xfrm>
            <a:off x="1871675" y="2967850"/>
            <a:ext cx="7143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Impact"/>
                <a:ea typeface="Impact"/>
                <a:cs typeface="Impact"/>
                <a:sym typeface="Impact"/>
              </a:rPr>
              <a:t>This course is designed for students with extensive experience in theatre, and promotes significant depth of engagement and lifelong appreciation for theatre through a broad spectrum of primarily self-directed study and performance. In keeping with the rigor expected in an accelerated setting, students assemble a portfolio that showcases a significant body of work representing personal vision and artistic growth over time; mastery of theatre skills and techniques in one or more areas; and evidence of sophisticated oral and written analytical and problem-solving skills based on their structural, historical, and cultural knowledge.</a:t>
            </a:r>
            <a:endParaRPr sz="1100">
              <a:solidFill>
                <a:srgbClr val="FFFFFF"/>
              </a:solidFill>
              <a:latin typeface="Impact"/>
              <a:ea typeface="Impact"/>
              <a:cs typeface="Impact"/>
              <a:sym typeface="Impact"/>
            </a:endParaRPr>
          </a:p>
        </p:txBody>
      </p:sp>
      <p:sp>
        <p:nvSpPr>
          <p:cNvPr id="198" name="Google Shape;198;p25"/>
          <p:cNvSpPr/>
          <p:nvPr/>
        </p:nvSpPr>
        <p:spPr>
          <a:xfrm>
            <a:off x="1871675" y="4051475"/>
            <a:ext cx="71436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Impact"/>
                <a:ea typeface="Impact"/>
                <a:cs typeface="Impact"/>
                <a:sym typeface="Impact"/>
              </a:rPr>
              <a:t>This course is designed for students with extensive experience in theatre, and promotes significant depth of engagement and lifelong appreciation for theatre through a broad spectrum of primarily self-directed study and performance. In keeping with the rigor expected in an accelerated setting, students assemble a portfolio that showcases a significant body of work representing personal vision and artistic growth over time; mastery of theatre skills and techniques in one or more areas; and evidence of sophisticated oral and written analytical and problem-solving skills based on their structural, historical, and cultural knowledge.</a:t>
            </a:r>
            <a:endParaRPr sz="1100">
              <a:solidFill>
                <a:srgbClr val="FFFFFF"/>
              </a:solidFill>
              <a:latin typeface="Impact"/>
              <a:ea typeface="Impact"/>
              <a:cs typeface="Impact"/>
              <a:sym typeface="Impac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311700" y="1731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solidFill>
                  <a:schemeClr val="lt1"/>
                </a:solidFill>
                <a:latin typeface="Impact"/>
                <a:ea typeface="Impact"/>
                <a:cs typeface="Impact"/>
                <a:sym typeface="Impact"/>
              </a:rPr>
              <a:t>Technical Theatre Design and Production</a:t>
            </a:r>
            <a:endParaRPr sz="3600"/>
          </a:p>
        </p:txBody>
      </p:sp>
      <p:sp>
        <p:nvSpPr>
          <p:cNvPr id="204" name="Google Shape;204;p26">
            <a:hlinkClick r:id="rId3" action="ppaction://hlinksldjump"/>
          </p:cNvPr>
          <p:cNvSpPr/>
          <p:nvPr/>
        </p:nvSpPr>
        <p:spPr>
          <a:xfrm>
            <a:off x="7249750" y="251550"/>
            <a:ext cx="1808400" cy="3219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05" name="Google Shape;205;p26">
            <a:hlinkClick r:id="rId4" action="ppaction://hlinksldjump"/>
          </p:cNvPr>
          <p:cNvSpPr/>
          <p:nvPr/>
        </p:nvSpPr>
        <p:spPr>
          <a:xfrm>
            <a:off x="5322175" y="251550"/>
            <a:ext cx="1808400" cy="3219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Drama slide</a:t>
            </a:r>
            <a:endParaRPr>
              <a:solidFill>
                <a:srgbClr val="FFFFFF"/>
              </a:solidFill>
              <a:latin typeface="Impact"/>
              <a:ea typeface="Impact"/>
              <a:cs typeface="Impact"/>
              <a:sym typeface="Impact"/>
            </a:endParaRPr>
          </a:p>
        </p:txBody>
      </p:sp>
      <p:sp>
        <p:nvSpPr>
          <p:cNvPr id="206" name="Google Shape;206;p26"/>
          <p:cNvSpPr/>
          <p:nvPr/>
        </p:nvSpPr>
        <p:spPr>
          <a:xfrm>
            <a:off x="140525" y="740950"/>
            <a:ext cx="23700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Impact"/>
                <a:ea typeface="Impact"/>
                <a:cs typeface="Impact"/>
                <a:sym typeface="Impact"/>
              </a:rPr>
              <a:t>Technical Theatre Design and Production 1</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Course #: 0400410</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Grade level: 9-12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Length: 1 year</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Prerequisite: None </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Credit: 1</a:t>
            </a:r>
            <a:endParaRPr sz="800">
              <a:solidFill>
                <a:srgbClr val="FFFFFF"/>
              </a:solidFill>
              <a:latin typeface="Impact"/>
              <a:ea typeface="Impact"/>
              <a:cs typeface="Impact"/>
              <a:sym typeface="Impact"/>
            </a:endParaRPr>
          </a:p>
        </p:txBody>
      </p:sp>
      <p:sp>
        <p:nvSpPr>
          <p:cNvPr id="207" name="Google Shape;207;p26"/>
          <p:cNvSpPr/>
          <p:nvPr/>
        </p:nvSpPr>
        <p:spPr>
          <a:xfrm>
            <a:off x="140525" y="1833000"/>
            <a:ext cx="23700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Impact"/>
                <a:ea typeface="Impact"/>
                <a:cs typeface="Impact"/>
                <a:sym typeface="Impact"/>
              </a:rPr>
              <a:t>Technical Theatre Design and Production 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Course #: 0400420</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Grade level: 10-12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Length: 1 year</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Prerequisite: Technical Theatre Design and Production 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Credit: 1</a:t>
            </a:r>
            <a:endParaRPr sz="800">
              <a:solidFill>
                <a:srgbClr val="FFFFFF"/>
              </a:solidFill>
              <a:latin typeface="Impact"/>
              <a:ea typeface="Impact"/>
              <a:cs typeface="Impact"/>
              <a:sym typeface="Impact"/>
            </a:endParaRPr>
          </a:p>
        </p:txBody>
      </p:sp>
      <p:sp>
        <p:nvSpPr>
          <p:cNvPr id="208" name="Google Shape;208;p26"/>
          <p:cNvSpPr/>
          <p:nvPr/>
        </p:nvSpPr>
        <p:spPr>
          <a:xfrm>
            <a:off x="140525" y="2925050"/>
            <a:ext cx="23700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rgbClr val="FFFFFF"/>
                </a:solidFill>
                <a:latin typeface="Impact"/>
                <a:ea typeface="Impact"/>
                <a:cs typeface="Impact"/>
                <a:sym typeface="Impact"/>
              </a:rPr>
              <a:t>Technical Theatre Design and Production 3</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Course #: 0400430</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Grade level: 11-12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Length: 1 year</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Prerequisite: Technical Theatre Design and Production 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Credit: 1</a:t>
            </a:r>
            <a:endParaRPr sz="800">
              <a:solidFill>
                <a:srgbClr val="FFFFFF"/>
              </a:solidFill>
              <a:latin typeface="Impact"/>
              <a:ea typeface="Impact"/>
              <a:cs typeface="Impact"/>
              <a:sym typeface="Impact"/>
            </a:endParaRPr>
          </a:p>
        </p:txBody>
      </p:sp>
      <p:sp>
        <p:nvSpPr>
          <p:cNvPr id="209" name="Google Shape;209;p26"/>
          <p:cNvSpPr/>
          <p:nvPr/>
        </p:nvSpPr>
        <p:spPr>
          <a:xfrm>
            <a:off x="140525" y="4017100"/>
            <a:ext cx="23700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rgbClr val="FFFFFF"/>
                </a:solidFill>
                <a:latin typeface="Impact"/>
                <a:ea typeface="Impact"/>
                <a:cs typeface="Impact"/>
                <a:sym typeface="Impact"/>
              </a:rPr>
              <a:t>Technical Theatre Design and Production 4 Honors</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Course #: 0400440</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Grade level: 11-12</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Length: 1 year</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Prerequisite: Technical Theatre Design and Production 3 </a:t>
            </a:r>
            <a:endParaRPr sz="800">
              <a:solidFill>
                <a:srgbClr val="FFFFFF"/>
              </a:solidFill>
              <a:latin typeface="Impact"/>
              <a:ea typeface="Impact"/>
              <a:cs typeface="Impact"/>
              <a:sym typeface="Impact"/>
            </a:endParaRPr>
          </a:p>
          <a:p>
            <a:pPr marL="0" lvl="0" indent="0" algn="l" rtl="0">
              <a:spcBef>
                <a:spcPts val="0"/>
              </a:spcBef>
              <a:spcAft>
                <a:spcPts val="0"/>
              </a:spcAft>
              <a:buNone/>
            </a:pPr>
            <a:r>
              <a:rPr lang="en" sz="800">
                <a:solidFill>
                  <a:srgbClr val="FFFFFF"/>
                </a:solidFill>
                <a:latin typeface="Impact"/>
                <a:ea typeface="Impact"/>
                <a:cs typeface="Impact"/>
                <a:sym typeface="Impact"/>
              </a:rPr>
              <a:t>Credit: 1</a:t>
            </a:r>
            <a:endParaRPr sz="800">
              <a:solidFill>
                <a:srgbClr val="FFFFFF"/>
              </a:solidFill>
              <a:latin typeface="Impact"/>
              <a:ea typeface="Impact"/>
              <a:cs typeface="Impact"/>
              <a:sym typeface="Impact"/>
            </a:endParaRPr>
          </a:p>
        </p:txBody>
      </p:sp>
      <p:sp>
        <p:nvSpPr>
          <p:cNvPr id="210" name="Google Shape;210;p26"/>
          <p:cNvSpPr/>
          <p:nvPr/>
        </p:nvSpPr>
        <p:spPr>
          <a:xfrm>
            <a:off x="2614075" y="740950"/>
            <a:ext cx="64014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 sz="800">
                <a:solidFill>
                  <a:srgbClr val="FFFFFF"/>
                </a:solidFill>
                <a:latin typeface="Impact"/>
                <a:ea typeface="Impact"/>
                <a:cs typeface="Impact"/>
                <a:sym typeface="Impact"/>
              </a:rPr>
              <a:t>Students focus on developing the basic tools and procedures for creating elements of technical theatre, including costumes, lighting, makeup, properties (props), publicity, scenery, and sound. Technical knowledge of safety procedures and demonstrated safe operation of theatre equipment, tools, and raw materials are central to success in this course. Students explore and learn to analyze dramatic scripts, seeking production solutions through historical, cultural, and geographic research.  Students also learn the basics of standard conventions of design presentation and documentation; the organizational structure of theatre production and creative work in a collaborative environment; and the resulting artistic improvement. Public performances may serve as a culmination of specific instructional goals. Students may be required to attend or participate in technical work, rehearsals, and/or performances beyond the school day to support, extend, and assess learning in the classroom.</a:t>
            </a:r>
            <a:endParaRPr sz="1100">
              <a:solidFill>
                <a:srgbClr val="FFFFFF"/>
              </a:solidFill>
              <a:latin typeface="Impact"/>
              <a:ea typeface="Impact"/>
              <a:cs typeface="Impact"/>
              <a:sym typeface="Impact"/>
            </a:endParaRPr>
          </a:p>
        </p:txBody>
      </p:sp>
      <p:sp>
        <p:nvSpPr>
          <p:cNvPr id="211" name="Google Shape;211;p26"/>
          <p:cNvSpPr/>
          <p:nvPr/>
        </p:nvSpPr>
        <p:spPr>
          <a:xfrm>
            <a:off x="2613725" y="1833000"/>
            <a:ext cx="64014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 sz="900">
                <a:solidFill>
                  <a:srgbClr val="FFFFFF"/>
                </a:solidFill>
                <a:latin typeface="Impact"/>
                <a:ea typeface="Impact"/>
                <a:cs typeface="Impact"/>
                <a:sym typeface="Impact"/>
              </a:rPr>
              <a:t>Students focus on the design and safe application of basic tools and procedures to create elements of technical theatre, including costumes, lighting, makeup, properties (props), publicity, scenery, and sound. Students develop assessment and problem-solving skills; the ability to connect selected literature to a variety of cultures, history, and other content areas. Public performances may serve as a culmination of specific instructional goals. Students may be required to attend or participate in technical work, rehearsals, and/or performances beyond the school day to support, extend, and assess learning in the classroom.</a:t>
            </a:r>
            <a:endParaRPr sz="900">
              <a:solidFill>
                <a:srgbClr val="FFFFFF"/>
              </a:solidFill>
              <a:latin typeface="Impact"/>
              <a:ea typeface="Impact"/>
              <a:cs typeface="Impact"/>
              <a:sym typeface="Impact"/>
            </a:endParaRPr>
          </a:p>
        </p:txBody>
      </p:sp>
      <p:sp>
        <p:nvSpPr>
          <p:cNvPr id="212" name="Google Shape;212;p26"/>
          <p:cNvSpPr/>
          <p:nvPr/>
        </p:nvSpPr>
        <p:spPr>
          <a:xfrm>
            <a:off x="2613725" y="2925050"/>
            <a:ext cx="64014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Impact"/>
                <a:ea typeface="Impact"/>
                <a:cs typeface="Impact"/>
                <a:sym typeface="Impact"/>
              </a:rPr>
              <a:t>Students regularly reflect on aesthetics and issues related to and addressed through theatre, and create within various aspects of theatre. Student designers and technicians assemble a portfolio that showcases a body of work representing artistic growth over time; growing command of theatre skills and techniques in one or more areas; and evidence of significant oral and written analytical and problem-solving skills. Public performances may serve as a culmination of specific instructional goals. Students may be required to attend or participate in technical work, rehearsals, and/or performances beyond the school day to support, extend, and assess learning in the classroom.</a:t>
            </a:r>
            <a:endParaRPr sz="1000">
              <a:solidFill>
                <a:srgbClr val="FFFFFF"/>
              </a:solidFill>
              <a:latin typeface="Impact"/>
              <a:ea typeface="Impact"/>
              <a:cs typeface="Impact"/>
              <a:sym typeface="Impact"/>
            </a:endParaRPr>
          </a:p>
        </p:txBody>
      </p:sp>
      <p:sp>
        <p:nvSpPr>
          <p:cNvPr id="213" name="Google Shape;213;p26"/>
          <p:cNvSpPr/>
          <p:nvPr/>
        </p:nvSpPr>
        <p:spPr>
          <a:xfrm>
            <a:off x="2613725" y="4017100"/>
            <a:ext cx="6401400" cy="1020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50">
                <a:solidFill>
                  <a:srgbClr val="FFFFFF"/>
                </a:solidFill>
                <a:latin typeface="Impact"/>
                <a:ea typeface="Impact"/>
                <a:cs typeface="Impact"/>
                <a:sym typeface="Impact"/>
              </a:rPr>
              <a:t>Students regularly reflect on aesthetics and issues related to and addressed through theatre, and create within various aspects of theatre in ways that are progressively more innovative.  Students analyze increasingly more sophisticated theatre literature to inform the work of developing technical design and production pieces for one-acts or a larger production. Students assemble a portfolio that showcases an extensive body of work representing personal vision and artistic growth over time. Public performances may serve as a culmination of specific instructional goals. Students may be required to participate in rehearsals and performances outside the school day to support, extend, and assess learning in the classroom.</a:t>
            </a:r>
            <a:endParaRPr sz="950">
              <a:solidFill>
                <a:srgbClr val="FFFFFF"/>
              </a:solidFill>
              <a:latin typeface="Impact"/>
              <a:ea typeface="Impact"/>
              <a:cs typeface="Impact"/>
              <a:sym typeface="Impac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217"/>
        <p:cNvGrpSpPr/>
        <p:nvPr/>
      </p:nvGrpSpPr>
      <p:grpSpPr>
        <a:xfrm>
          <a:off x="0" y="0"/>
          <a:ext cx="0" cy="0"/>
          <a:chOff x="0" y="0"/>
          <a:chExt cx="0" cy="0"/>
        </a:xfrm>
      </p:grpSpPr>
      <p:sp>
        <p:nvSpPr>
          <p:cNvPr id="218" name="Google Shape;218;p2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Musical Theatre</a:t>
            </a:r>
            <a:endParaRPr sz="3900"/>
          </a:p>
        </p:txBody>
      </p:sp>
      <p:sp>
        <p:nvSpPr>
          <p:cNvPr id="219" name="Google Shape;219;p27">
            <a:hlinkClick r:id="rId3" action="ppaction://hlinksldjump"/>
          </p:cNvPr>
          <p:cNvSpPr/>
          <p:nvPr/>
        </p:nvSpPr>
        <p:spPr>
          <a:xfrm>
            <a:off x="6334800" y="2515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20" name="Google Shape;220;p27">
            <a:hlinkClick r:id="rId4" action="ppaction://hlinksldjump"/>
          </p:cNvPr>
          <p:cNvSpPr/>
          <p:nvPr/>
        </p:nvSpPr>
        <p:spPr>
          <a:xfrm>
            <a:off x="3645525" y="2515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Drama slide</a:t>
            </a:r>
            <a:endParaRPr>
              <a:solidFill>
                <a:srgbClr val="FFFFFF"/>
              </a:solidFill>
              <a:latin typeface="Impact"/>
              <a:ea typeface="Impact"/>
              <a:cs typeface="Impact"/>
              <a:sym typeface="Impact"/>
            </a:endParaRPr>
          </a:p>
        </p:txBody>
      </p:sp>
      <p:sp>
        <p:nvSpPr>
          <p:cNvPr id="221" name="Google Shape;221;p27"/>
          <p:cNvSpPr/>
          <p:nvPr/>
        </p:nvSpPr>
        <p:spPr>
          <a:xfrm>
            <a:off x="182200" y="865325"/>
            <a:ext cx="1602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Musical Theatre 1</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0400700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9-12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None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222" name="Google Shape;222;p27"/>
          <p:cNvSpPr/>
          <p:nvPr/>
        </p:nvSpPr>
        <p:spPr>
          <a:xfrm>
            <a:off x="182200" y="2135625"/>
            <a:ext cx="1602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Musical Theatre 2</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0400710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9-12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None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223" name="Google Shape;223;p27"/>
          <p:cNvSpPr/>
          <p:nvPr/>
        </p:nvSpPr>
        <p:spPr>
          <a:xfrm>
            <a:off x="182200" y="3405938"/>
            <a:ext cx="1602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Musical Theatre 3</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Course #: 0400720</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Grade level: 9-12</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Length: 1 year</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Prerequisite: None </a:t>
            </a:r>
            <a:endParaRPr sz="900">
              <a:solidFill>
                <a:srgbClr val="FFFFFF"/>
              </a:solidFill>
              <a:latin typeface="Impact"/>
              <a:ea typeface="Impact"/>
              <a:cs typeface="Impact"/>
              <a:sym typeface="Impact"/>
            </a:endParaRPr>
          </a:p>
          <a:p>
            <a:pPr marL="0" lvl="0" indent="0" algn="l" rtl="0">
              <a:spcBef>
                <a:spcPts val="0"/>
              </a:spcBef>
              <a:spcAft>
                <a:spcPts val="0"/>
              </a:spcAft>
              <a:buNone/>
            </a:pPr>
            <a:r>
              <a:rPr lang="en" sz="900">
                <a:solidFill>
                  <a:srgbClr val="FFFFFF"/>
                </a:solidFill>
                <a:latin typeface="Impact"/>
                <a:ea typeface="Impact"/>
                <a:cs typeface="Impact"/>
                <a:sym typeface="Impact"/>
              </a:rPr>
              <a:t>Credit: 1</a:t>
            </a:r>
            <a:endParaRPr sz="900">
              <a:solidFill>
                <a:srgbClr val="FFFFFF"/>
              </a:solidFill>
              <a:latin typeface="Impact"/>
              <a:ea typeface="Impact"/>
              <a:cs typeface="Impact"/>
              <a:sym typeface="Impact"/>
            </a:endParaRPr>
          </a:p>
        </p:txBody>
      </p:sp>
      <p:sp>
        <p:nvSpPr>
          <p:cNvPr id="224" name="Google Shape;224;p27"/>
          <p:cNvSpPr txBox="1"/>
          <p:nvPr/>
        </p:nvSpPr>
        <p:spPr>
          <a:xfrm>
            <a:off x="140525" y="4551600"/>
            <a:ext cx="8651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FFFF"/>
                </a:solidFill>
                <a:latin typeface="Impact"/>
                <a:ea typeface="Impact"/>
                <a:cs typeface="Impact"/>
                <a:sym typeface="Impact"/>
              </a:rPr>
              <a:t>Some music courses may require mandatory after-school rehearsals and performances as a part of the criteria for grading. Students interested in participating in any music course should check with the instructor to determine the requirements of the course. </a:t>
            </a:r>
            <a:endParaRPr sz="1200">
              <a:solidFill>
                <a:srgbClr val="FFFFFF"/>
              </a:solidFill>
              <a:latin typeface="Impact"/>
              <a:ea typeface="Impact"/>
              <a:cs typeface="Impact"/>
              <a:sym typeface="Impact"/>
            </a:endParaRPr>
          </a:p>
        </p:txBody>
      </p:sp>
      <p:sp>
        <p:nvSpPr>
          <p:cNvPr id="225" name="Google Shape;225;p27"/>
          <p:cNvSpPr/>
          <p:nvPr/>
        </p:nvSpPr>
        <p:spPr>
          <a:xfrm>
            <a:off x="1862125" y="865325"/>
            <a:ext cx="7143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n" sz="1000">
                <a:solidFill>
                  <a:srgbClr val="FFFFFF"/>
                </a:solidFill>
                <a:latin typeface="Impact"/>
                <a:ea typeface="Impact"/>
                <a:cs typeface="Impact"/>
                <a:sym typeface="Impact"/>
              </a:rPr>
              <a:t>Students’ course work focuses on, but is not limited to, acting, vocal performance, dance, non-dance movement, and staging, which transfer readily to performances in musicals and other venues. Students survey the evolution of music in theatre from ancient Greece to modern Broadway through a humanities approach and representative literature. Music theatre students explore the unique staging and technical demands of musicals in contrast to non-musical plays. Public performances may serve as a culmination of specific instructional goals. Students may be required to attend and/or participate in rehearsals and performances outside the school day to support, extend, and assess learning in the classroom.</a:t>
            </a:r>
            <a:endParaRPr sz="1000">
              <a:solidFill>
                <a:srgbClr val="FFFFFF"/>
              </a:solidFill>
              <a:latin typeface="Impact"/>
              <a:ea typeface="Impact"/>
              <a:cs typeface="Impact"/>
              <a:sym typeface="Impact"/>
            </a:endParaRPr>
          </a:p>
        </p:txBody>
      </p:sp>
      <p:sp>
        <p:nvSpPr>
          <p:cNvPr id="226" name="Google Shape;226;p27"/>
          <p:cNvSpPr/>
          <p:nvPr/>
        </p:nvSpPr>
        <p:spPr>
          <a:xfrm>
            <a:off x="1862125" y="2135638"/>
            <a:ext cx="7143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Impact"/>
                <a:ea typeface="Impact"/>
                <a:cs typeface="Impact"/>
                <a:sym typeface="Impact"/>
              </a:rPr>
              <a:t>Students learn from the styles and techniques used by well-known singer-actor-dancers and choreographers to build a performance portfolio for auditions and/or interviews. Students examine the contributions of major writers, composers, lyricists, and choreographers of musical theatre and learn to analyze the structures, stories, and settings of musical theatre exemplars to understand how those components serve the story and concept. Students extend their dance and movement techniques required to sing and dance at the same time. Public performances may serve as a culmination of specific instructional goals. Students may be required to attend and/or participate in rehearsals and performances outside the school day to support, extend, and assess learning in the classroom.</a:t>
            </a:r>
            <a:endParaRPr sz="1000">
              <a:solidFill>
                <a:srgbClr val="FFFFFF"/>
              </a:solidFill>
              <a:latin typeface="Impact"/>
              <a:ea typeface="Impact"/>
              <a:cs typeface="Impact"/>
              <a:sym typeface="Impact"/>
            </a:endParaRPr>
          </a:p>
        </p:txBody>
      </p:sp>
      <p:sp>
        <p:nvSpPr>
          <p:cNvPr id="227" name="Google Shape;227;p27"/>
          <p:cNvSpPr/>
          <p:nvPr/>
        </p:nvSpPr>
        <p:spPr>
          <a:xfrm>
            <a:off x="1862125" y="3405975"/>
            <a:ext cx="7143600" cy="11973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Impact"/>
                <a:ea typeface="Impact"/>
                <a:cs typeface="Impact"/>
                <a:sym typeface="Impact"/>
              </a:rPr>
              <a:t>Students refine their audition techniques and performance/audition portfolio, and consider the contributions of musical theatre in the community and beyond. Students select a number of pieces to showcase their abilities and become conversant about individuals who, currently and in the past, are considered major contributors to the field. Students refine their dance and movement techniques required to sing and dance for long periods of time in rehearsals and performance. Public performances may serve as a culmination of specific instructional goals. Students may be required to attend and/or participate in rehearsals and performances outside the school day to support, extend, and assess learning in the classroom.</a:t>
            </a:r>
            <a:endParaRPr sz="1000">
              <a:solidFill>
                <a:srgbClr val="FFFFFF"/>
              </a:solidFill>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231"/>
        <p:cNvGrpSpPr/>
        <p:nvPr/>
      </p:nvGrpSpPr>
      <p:grpSpPr>
        <a:xfrm>
          <a:off x="0" y="0"/>
          <a:ext cx="0" cy="0"/>
          <a:chOff x="0" y="0"/>
          <a:chExt cx="0" cy="0"/>
        </a:xfrm>
      </p:grpSpPr>
      <p:sp>
        <p:nvSpPr>
          <p:cNvPr id="232" name="Google Shape;23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Why should I do theatre?</a:t>
            </a:r>
            <a:endParaRPr>
              <a:solidFill>
                <a:srgbClr val="FFFFFF"/>
              </a:solidFill>
              <a:latin typeface="Impact"/>
              <a:ea typeface="Impact"/>
              <a:cs typeface="Impact"/>
              <a:sym typeface="Impact"/>
            </a:endParaRPr>
          </a:p>
        </p:txBody>
      </p:sp>
      <p:sp>
        <p:nvSpPr>
          <p:cNvPr id="233" name="Google Shape;233;p28"/>
          <p:cNvSpPr/>
          <p:nvPr/>
        </p:nvSpPr>
        <p:spPr>
          <a:xfrm>
            <a:off x="5021250" y="847875"/>
            <a:ext cx="3620100" cy="4041900"/>
          </a:xfrm>
          <a:prstGeom prst="roundRect">
            <a:avLst>
              <a:gd name="adj" fmla="val 16667"/>
            </a:avLst>
          </a:prstGeom>
          <a:solidFill>
            <a:srgbClr val="5B0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a:solidFill>
                  <a:srgbClr val="FFFFFF"/>
                </a:solidFill>
                <a:latin typeface="Impact"/>
                <a:ea typeface="Impact"/>
                <a:cs typeface="Impact"/>
                <a:sym typeface="Impact"/>
              </a:rPr>
              <a:t>Past awards</a:t>
            </a:r>
            <a:endParaRPr sz="2100">
              <a:solidFill>
                <a:srgbClr val="FFFFFF"/>
              </a:solidFill>
              <a:latin typeface="Impact"/>
              <a:ea typeface="Impact"/>
              <a:cs typeface="Impact"/>
              <a:sym typeface="Impact"/>
            </a:endParaRPr>
          </a:p>
          <a:p>
            <a:pPr marL="457200" lvl="0" indent="-330200" algn="l" rtl="0">
              <a:spcBef>
                <a:spcPts val="0"/>
              </a:spcBef>
              <a:spcAft>
                <a:spcPts val="0"/>
              </a:spcAft>
              <a:buClr>
                <a:srgbClr val="FFFFFF"/>
              </a:buClr>
              <a:buSzPts val="1600"/>
              <a:buFont typeface="Impact"/>
              <a:buChar char="●"/>
            </a:pPr>
            <a:r>
              <a:rPr lang="en" sz="1600">
                <a:solidFill>
                  <a:srgbClr val="FFFFFF"/>
                </a:solidFill>
                <a:latin typeface="Impact"/>
                <a:ea typeface="Impact"/>
                <a:cs typeface="Impact"/>
                <a:sym typeface="Impact"/>
              </a:rPr>
              <a:t>Walker’s Rising Star scholarship semifinalist- 3 acting students, 3 vocal students, 1 instrumental student</a:t>
            </a:r>
            <a:endParaRPr sz="1600">
              <a:solidFill>
                <a:srgbClr val="FFFFFF"/>
              </a:solidFill>
              <a:latin typeface="Impact"/>
              <a:ea typeface="Impact"/>
              <a:cs typeface="Impact"/>
              <a:sym typeface="Impact"/>
            </a:endParaRPr>
          </a:p>
          <a:p>
            <a:pPr marL="457200" lvl="0" indent="-330200" algn="l" rtl="0">
              <a:spcBef>
                <a:spcPts val="0"/>
              </a:spcBef>
              <a:spcAft>
                <a:spcPts val="0"/>
              </a:spcAft>
              <a:buClr>
                <a:srgbClr val="FFFFFF"/>
              </a:buClr>
              <a:buSzPts val="1600"/>
              <a:buFont typeface="Impact"/>
              <a:buChar char="●"/>
            </a:pPr>
            <a:r>
              <a:rPr lang="en" sz="1600">
                <a:solidFill>
                  <a:srgbClr val="FFFFFF"/>
                </a:solidFill>
                <a:latin typeface="Impact"/>
                <a:ea typeface="Impact"/>
                <a:cs typeface="Impact"/>
                <a:sym typeface="Impact"/>
              </a:rPr>
              <a:t>Regional Thespians festival- 28 Superior awards and 1 Top Honor Finalist; 12 events selected for State Thespian festival</a:t>
            </a:r>
            <a:endParaRPr sz="1600">
              <a:solidFill>
                <a:srgbClr val="FFFFFF"/>
              </a:solidFill>
              <a:latin typeface="Impact"/>
              <a:ea typeface="Impact"/>
              <a:cs typeface="Impact"/>
              <a:sym typeface="Impact"/>
            </a:endParaRPr>
          </a:p>
          <a:p>
            <a:pPr marL="457200" lvl="0" indent="-330200" algn="l" rtl="0">
              <a:spcBef>
                <a:spcPts val="0"/>
              </a:spcBef>
              <a:spcAft>
                <a:spcPts val="0"/>
              </a:spcAft>
              <a:buClr>
                <a:srgbClr val="FFFFFF"/>
              </a:buClr>
              <a:buSzPts val="1600"/>
              <a:buFont typeface="Impact"/>
              <a:buChar char="●"/>
            </a:pPr>
            <a:r>
              <a:rPr lang="en" sz="1600">
                <a:solidFill>
                  <a:srgbClr val="FFFFFF"/>
                </a:solidFill>
                <a:latin typeface="Impact"/>
                <a:ea typeface="Impact"/>
                <a:cs typeface="Impact"/>
                <a:sym typeface="Impact"/>
              </a:rPr>
              <a:t>All-State Chorus- 9 students selected </a:t>
            </a:r>
            <a:endParaRPr sz="1600">
              <a:solidFill>
                <a:srgbClr val="FFFFFF"/>
              </a:solidFill>
              <a:latin typeface="Impact"/>
              <a:ea typeface="Impact"/>
              <a:cs typeface="Impact"/>
              <a:sym typeface="Impact"/>
            </a:endParaRPr>
          </a:p>
          <a:p>
            <a:pPr marL="457200" lvl="0" indent="-330200" algn="l" rtl="0">
              <a:spcBef>
                <a:spcPts val="0"/>
              </a:spcBef>
              <a:spcAft>
                <a:spcPts val="0"/>
              </a:spcAft>
              <a:buClr>
                <a:srgbClr val="FFFFFF"/>
              </a:buClr>
              <a:buSzPts val="1600"/>
              <a:buFont typeface="Impact"/>
              <a:buChar char="●"/>
            </a:pPr>
            <a:r>
              <a:rPr lang="en" sz="1600">
                <a:solidFill>
                  <a:srgbClr val="FFFFFF"/>
                </a:solidFill>
                <a:latin typeface="Impact"/>
                <a:ea typeface="Impact"/>
                <a:cs typeface="Impact"/>
                <a:sym typeface="Impact"/>
              </a:rPr>
              <a:t>After school a capella group selected to compete in ICHSA competition</a:t>
            </a:r>
            <a:endParaRPr sz="1600"/>
          </a:p>
        </p:txBody>
      </p:sp>
      <p:sp>
        <p:nvSpPr>
          <p:cNvPr id="234" name="Google Shape;234;p28"/>
          <p:cNvSpPr/>
          <p:nvPr/>
        </p:nvSpPr>
        <p:spPr>
          <a:xfrm>
            <a:off x="686425" y="3197150"/>
            <a:ext cx="3620100" cy="17490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Past projects</a:t>
            </a:r>
            <a:endParaRPr sz="1700">
              <a:solidFill>
                <a:srgbClr val="FFFFFF"/>
              </a:solidFill>
              <a:latin typeface="Impact"/>
              <a:ea typeface="Impact"/>
              <a:cs typeface="Impact"/>
              <a:sym typeface="Impact"/>
            </a:endParaRPr>
          </a:p>
          <a:p>
            <a:pPr marL="457200" lvl="0" indent="-317500" algn="l" rtl="0">
              <a:spcBef>
                <a:spcPts val="0"/>
              </a:spcBef>
              <a:spcAft>
                <a:spcPts val="0"/>
              </a:spcAft>
              <a:buClr>
                <a:srgbClr val="FFFFFF"/>
              </a:buClr>
              <a:buSzPts val="1400"/>
              <a:buFont typeface="Impact"/>
              <a:buChar char="●"/>
            </a:pPr>
            <a:r>
              <a:rPr lang="en" u="sng">
                <a:solidFill>
                  <a:schemeClr val="lt1"/>
                </a:solidFill>
                <a:latin typeface="Impact"/>
                <a:ea typeface="Impact"/>
                <a:cs typeface="Impact"/>
                <a:sym typeface="Impact"/>
                <a:hlinkClick r:id="rId3">
                  <a:extLst>
                    <a:ext uri="{A12FA001-AC4F-418D-AE19-62706E023703}">
                      <ahyp:hlinkClr xmlns:ahyp="http://schemas.microsoft.com/office/drawing/2018/hyperlinkcolor" val="tx"/>
                    </a:ext>
                  </a:extLst>
                </a:hlinkClick>
              </a:rPr>
              <a:t>https://www.youtube.com/channel/UCcZK45QKHWkA7MEKRkwBJEQ</a:t>
            </a:r>
            <a:endParaRPr>
              <a:solidFill>
                <a:srgbClr val="FFFFFF"/>
              </a:solidFill>
              <a:latin typeface="Impact"/>
              <a:ea typeface="Impact"/>
              <a:cs typeface="Impact"/>
              <a:sym typeface="Impact"/>
            </a:endParaRPr>
          </a:p>
          <a:p>
            <a:pPr marL="457200" lvl="0" indent="-317500" algn="l" rtl="0">
              <a:spcBef>
                <a:spcPts val="0"/>
              </a:spcBef>
              <a:spcAft>
                <a:spcPts val="0"/>
              </a:spcAft>
              <a:buClr>
                <a:srgbClr val="FFFFFF"/>
              </a:buClr>
              <a:buSzPts val="1400"/>
              <a:buFont typeface="Impact"/>
              <a:buChar char="●"/>
            </a:pPr>
            <a:r>
              <a:rPr lang="en" u="sng">
                <a:solidFill>
                  <a:schemeClr val="lt1"/>
                </a:solidFill>
                <a:latin typeface="Impact"/>
                <a:ea typeface="Impact"/>
                <a:cs typeface="Impact"/>
                <a:sym typeface="Impact"/>
                <a:hlinkClick r:id="rId4">
                  <a:extLst>
                    <a:ext uri="{A12FA001-AC4F-418D-AE19-62706E023703}">
                      <ahyp:hlinkClr xmlns:ahyp="http://schemas.microsoft.com/office/drawing/2018/hyperlinkcolor" val="tx"/>
                    </a:ext>
                  </a:extLst>
                </a:hlinkClick>
              </a:rPr>
              <a:t>https://youtube.com/playlist?list=PLfGS1ETTt5bT8LwGCijAm5dP2ILQunR7w</a:t>
            </a:r>
            <a:endParaRPr/>
          </a:p>
          <a:p>
            <a:pPr marL="457200" lvl="0" indent="-317500" algn="l" rtl="0">
              <a:spcBef>
                <a:spcPts val="0"/>
              </a:spcBef>
              <a:spcAft>
                <a:spcPts val="0"/>
              </a:spcAft>
              <a:buClr>
                <a:srgbClr val="FFFFFF"/>
              </a:buClr>
              <a:buSzPts val="1400"/>
              <a:buFont typeface="Impact"/>
              <a:buChar char="●"/>
            </a:pPr>
            <a:r>
              <a:rPr lang="en" u="sng">
                <a:solidFill>
                  <a:schemeClr val="lt1"/>
                </a:solidFill>
                <a:latin typeface="Impact"/>
                <a:ea typeface="Impact"/>
                <a:cs typeface="Impact"/>
                <a:sym typeface="Impact"/>
                <a:hlinkClick r:id="rId5">
                  <a:extLst>
                    <a:ext uri="{A12FA001-AC4F-418D-AE19-62706E023703}">
                      <ahyp:hlinkClr xmlns:ahyp="http://schemas.microsoft.com/office/drawing/2018/hyperlinkcolor" val="tx"/>
                    </a:ext>
                  </a:extLst>
                </a:hlinkClick>
              </a:rPr>
              <a:t>https://youtu.be/0Kp6Fe79PT4</a:t>
            </a:r>
            <a:endParaRPr>
              <a:solidFill>
                <a:srgbClr val="FFFFFF"/>
              </a:solidFill>
              <a:latin typeface="Impact"/>
              <a:ea typeface="Impact"/>
              <a:cs typeface="Impact"/>
              <a:sym typeface="Impact"/>
            </a:endParaRPr>
          </a:p>
          <a:p>
            <a:pPr marL="457200" lvl="0" indent="-317500" algn="l" rtl="0">
              <a:spcBef>
                <a:spcPts val="0"/>
              </a:spcBef>
              <a:spcAft>
                <a:spcPts val="0"/>
              </a:spcAft>
              <a:buClr>
                <a:srgbClr val="FFFFFF"/>
              </a:buClr>
              <a:buSzPts val="1400"/>
              <a:buFont typeface="Impact"/>
              <a:buChar char="●"/>
            </a:pPr>
            <a:r>
              <a:rPr lang="en" u="sng">
                <a:solidFill>
                  <a:schemeClr val="lt1"/>
                </a:solidFill>
                <a:latin typeface="Impact"/>
                <a:ea typeface="Impact"/>
                <a:cs typeface="Impact"/>
                <a:sym typeface="Impact"/>
                <a:hlinkClick r:id="rId6">
                  <a:extLst>
                    <a:ext uri="{A12FA001-AC4F-418D-AE19-62706E023703}">
                      <ahyp:hlinkClr xmlns:ahyp="http://schemas.microsoft.com/office/drawing/2018/hyperlinkcolor" val="tx"/>
                    </a:ext>
                  </a:extLst>
                </a:hlinkClick>
              </a:rPr>
              <a:t>https://youtu.be/5y7pQ1VyfPo</a:t>
            </a:r>
            <a:endParaRPr>
              <a:solidFill>
                <a:srgbClr val="FFFFFF"/>
              </a:solidFill>
              <a:latin typeface="Impact"/>
              <a:ea typeface="Impact"/>
              <a:cs typeface="Impact"/>
              <a:sym typeface="Impact"/>
            </a:endParaRPr>
          </a:p>
        </p:txBody>
      </p:sp>
      <p:sp>
        <p:nvSpPr>
          <p:cNvPr id="235" name="Google Shape;235;p28">
            <a:hlinkClick r:id="rId7" action="ppaction://hlinksldjump"/>
          </p:cNvPr>
          <p:cNvSpPr/>
          <p:nvPr/>
        </p:nvSpPr>
        <p:spPr>
          <a:xfrm>
            <a:off x="4689250" y="218475"/>
            <a:ext cx="18270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Drama slide</a:t>
            </a:r>
            <a:endParaRPr>
              <a:solidFill>
                <a:srgbClr val="FFFFFF"/>
              </a:solidFill>
              <a:latin typeface="Impact"/>
              <a:ea typeface="Impact"/>
              <a:cs typeface="Impact"/>
              <a:sym typeface="Impact"/>
            </a:endParaRPr>
          </a:p>
        </p:txBody>
      </p:sp>
      <p:sp>
        <p:nvSpPr>
          <p:cNvPr id="236" name="Google Shape;236;p28">
            <a:hlinkClick r:id="rId8" action="ppaction://hlinksldjump"/>
          </p:cNvPr>
          <p:cNvSpPr/>
          <p:nvPr/>
        </p:nvSpPr>
        <p:spPr>
          <a:xfrm>
            <a:off x="7146375" y="218475"/>
            <a:ext cx="16407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pic>
        <p:nvPicPr>
          <p:cNvPr id="237" name="Google Shape;237;p28" descr="Hey all! Here is the After School Specials' first virtual video project! We have worked very hard to put this together; from learning music virtually, recording our voices separately, and video/sound mixing ourselves. Please enjoy!&#10;&#10;Song 1: &quot;Dusk Til Dawn&quot; - Zayn and Sia &#10;Duet: Gracie Campbell and Gavin Rabbers&#10;VP: Christy Do &#10;Audio: Christy Do&#10;Arrangement: Rob Redei &#10;&#10;Song 2: &quot;Something Beautiful&quot; - Tori Kelly &#10;Solo: Tabitha Pockrus&#10;VP: Christy Do &#10;Audio: Jonathan Gold &#10;Arrangement: Justin Havard&#10;&#10;Visuals: Christy Do&#10;&#10;Check us out on instagram: https://www.instagram.com/phuafterschoolspecials/" title="After School Specials '20-'21 Introduction">
            <a:hlinkClick r:id="rId9"/>
          </p:cNvPr>
          <p:cNvPicPr preferRelativeResize="0"/>
          <p:nvPr/>
        </p:nvPicPr>
        <p:blipFill>
          <a:blip r:embed="rId10">
            <a:alphaModFix/>
          </a:blip>
          <a:stretch>
            <a:fillRect/>
          </a:stretch>
        </p:blipFill>
        <p:spPr>
          <a:xfrm>
            <a:off x="1246725" y="1102900"/>
            <a:ext cx="2499500" cy="1874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241"/>
        <p:cNvGrpSpPr/>
        <p:nvPr/>
      </p:nvGrpSpPr>
      <p:grpSpPr>
        <a:xfrm>
          <a:off x="0" y="0"/>
          <a:ext cx="0" cy="0"/>
          <a:chOff x="0" y="0"/>
          <a:chExt cx="0" cy="0"/>
        </a:xfrm>
      </p:grpSpPr>
      <p:sp>
        <p:nvSpPr>
          <p:cNvPr id="242" name="Google Shape;242;p2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Health Sciences Education:</a:t>
            </a:r>
            <a:endParaRPr sz="2500">
              <a:solidFill>
                <a:schemeClr val="lt1"/>
              </a:solidFill>
              <a:latin typeface="Impact"/>
              <a:ea typeface="Impact"/>
              <a:cs typeface="Impact"/>
              <a:sym typeface="Impact"/>
            </a:endParaRPr>
          </a:p>
        </p:txBody>
      </p:sp>
      <p:sp>
        <p:nvSpPr>
          <p:cNvPr id="243" name="Google Shape;243;p2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44" name="Google Shape;244;p29"/>
          <p:cNvSpPr/>
          <p:nvPr/>
        </p:nvSpPr>
        <p:spPr>
          <a:xfrm>
            <a:off x="429125" y="1488500"/>
            <a:ext cx="4218000" cy="5727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Health Sciences 1</a:t>
            </a:r>
            <a:endParaRPr>
              <a:solidFill>
                <a:srgbClr val="FFFFFF"/>
              </a:solidFill>
              <a:latin typeface="Impact"/>
              <a:ea typeface="Impact"/>
              <a:cs typeface="Impact"/>
              <a:sym typeface="Impact"/>
            </a:endParaRPr>
          </a:p>
        </p:txBody>
      </p:sp>
      <p:sp>
        <p:nvSpPr>
          <p:cNvPr id="245" name="Google Shape;245;p29"/>
          <p:cNvSpPr/>
          <p:nvPr/>
        </p:nvSpPr>
        <p:spPr>
          <a:xfrm>
            <a:off x="429125" y="2298300"/>
            <a:ext cx="4218000" cy="5727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Health Science Foundation</a:t>
            </a:r>
            <a:endParaRPr>
              <a:solidFill>
                <a:srgbClr val="FFFFFF"/>
              </a:solidFill>
              <a:latin typeface="Impact"/>
              <a:ea typeface="Impact"/>
              <a:cs typeface="Impact"/>
              <a:sym typeface="Impact"/>
            </a:endParaRPr>
          </a:p>
        </p:txBody>
      </p:sp>
      <p:sp>
        <p:nvSpPr>
          <p:cNvPr id="246" name="Google Shape;246;p29"/>
          <p:cNvSpPr/>
          <p:nvPr/>
        </p:nvSpPr>
        <p:spPr>
          <a:xfrm>
            <a:off x="429125" y="3108100"/>
            <a:ext cx="4218000" cy="5727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uFill>
                  <a:noFill/>
                </a:uFill>
                <a:latin typeface="Impact"/>
                <a:ea typeface="Impact"/>
                <a:cs typeface="Impact"/>
                <a:sym typeface="Impact"/>
                <a:hlinkClick r:id="rId6" action="ppaction://hlinksldjump">
                  <a:extLst>
                    <a:ext uri="{A12FA001-AC4F-418D-AE19-62706E023703}">
                      <ahyp:hlinkClr xmlns:ahyp="http://schemas.microsoft.com/office/drawing/2018/hyperlinkcolor" val="tx"/>
                    </a:ext>
                  </a:extLst>
                </a:hlinkClick>
              </a:rPr>
              <a:t>Principles of Biomedical Sciences</a:t>
            </a:r>
            <a:endParaRPr>
              <a:solidFill>
                <a:srgbClr val="FFFFFF"/>
              </a:solidFill>
              <a:latin typeface="Impact"/>
              <a:ea typeface="Impact"/>
              <a:cs typeface="Impact"/>
              <a:sym typeface="Impact"/>
            </a:endParaRPr>
          </a:p>
        </p:txBody>
      </p:sp>
      <p:sp>
        <p:nvSpPr>
          <p:cNvPr id="247" name="Google Shape;247;p29"/>
          <p:cNvSpPr/>
          <p:nvPr/>
        </p:nvSpPr>
        <p:spPr>
          <a:xfrm>
            <a:off x="429125" y="3917900"/>
            <a:ext cx="4218000" cy="572700"/>
          </a:xfrm>
          <a:prstGeom prst="roundRect">
            <a:avLst>
              <a:gd name="adj" fmla="val 16667"/>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uFill>
                  <a:noFill/>
                </a:uFill>
                <a:latin typeface="Impact"/>
                <a:ea typeface="Impact"/>
                <a:cs typeface="Impact"/>
                <a:sym typeface="Impact"/>
                <a:hlinkClick r:id="rId7" action="ppaction://hlinksldjump">
                  <a:extLst>
                    <a:ext uri="{A12FA001-AC4F-418D-AE19-62706E023703}">
                      <ahyp:hlinkClr xmlns:ahyp="http://schemas.microsoft.com/office/drawing/2018/hyperlinkcolor" val="tx"/>
                    </a:ext>
                  </a:extLst>
                </a:hlinkClick>
              </a:rPr>
              <a:t>Pharm Tech 1-7</a:t>
            </a:r>
            <a:endParaRPr>
              <a:solidFill>
                <a:srgbClr val="FFFFFF"/>
              </a:solidFill>
              <a:latin typeface="Impact"/>
              <a:ea typeface="Impact"/>
              <a:cs typeface="Impact"/>
              <a:sym typeface="Impact"/>
            </a:endParaRPr>
          </a:p>
        </p:txBody>
      </p:sp>
      <p:pic>
        <p:nvPicPr>
          <p:cNvPr id="248" name="Google Shape;248;p29"/>
          <p:cNvPicPr preferRelativeResize="0"/>
          <p:nvPr/>
        </p:nvPicPr>
        <p:blipFill>
          <a:blip r:embed="rId8">
            <a:alphaModFix/>
          </a:blip>
          <a:stretch>
            <a:fillRect/>
          </a:stretch>
        </p:blipFill>
        <p:spPr>
          <a:xfrm>
            <a:off x="6473312" y="990425"/>
            <a:ext cx="2220475" cy="3948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52"/>
        <p:cNvGrpSpPr/>
        <p:nvPr/>
      </p:nvGrpSpPr>
      <p:grpSpPr>
        <a:xfrm>
          <a:off x="0" y="0"/>
          <a:ext cx="0" cy="0"/>
          <a:chOff x="0" y="0"/>
          <a:chExt cx="0" cy="0"/>
        </a:xfrm>
      </p:grpSpPr>
      <p:sp>
        <p:nvSpPr>
          <p:cNvPr id="253" name="Google Shape;253;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Health Sciences 1</a:t>
            </a:r>
            <a:endParaRPr>
              <a:solidFill>
                <a:srgbClr val="FFFFFF"/>
              </a:solidFill>
              <a:latin typeface="Impact"/>
              <a:ea typeface="Impact"/>
              <a:cs typeface="Impact"/>
              <a:sym typeface="Impact"/>
            </a:endParaRPr>
          </a:p>
        </p:txBody>
      </p:sp>
      <p:sp>
        <p:nvSpPr>
          <p:cNvPr id="254" name="Google Shape;254;p30"/>
          <p:cNvSpPr/>
          <p:nvPr/>
        </p:nvSpPr>
        <p:spPr>
          <a:xfrm>
            <a:off x="6198075" y="440350"/>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a:t>
            </a:r>
            <a:r>
              <a:rPr lang="en">
                <a:solidFill>
                  <a:srgbClr val="FFFFFF"/>
                </a:solidFill>
                <a:uFill>
                  <a:noFill/>
                </a:uFill>
                <a:latin typeface="Impact"/>
                <a:ea typeface="Impact"/>
                <a:cs typeface="Impact"/>
                <a:sym typeface="Impact"/>
                <a:hlinkClick r:id="" action="ppaction://hlinkshowjump?jump=firstslide">
                  <a:extLst>
                    <a:ext uri="{A12FA001-AC4F-418D-AE19-62706E023703}">
                      <ahyp:hlinkClr xmlns:ahyp="http://schemas.microsoft.com/office/drawing/2018/hyperlinkcolor" val="tx"/>
                    </a:ext>
                  </a:extLst>
                </a:hlinkClick>
              </a:rPr>
              <a:t>Back To First Slide</a:t>
            </a:r>
            <a:endParaRPr>
              <a:solidFill>
                <a:srgbClr val="FFFFFF"/>
              </a:solidFill>
              <a:latin typeface="Impact"/>
              <a:ea typeface="Impact"/>
              <a:cs typeface="Impact"/>
              <a:sym typeface="Impact"/>
            </a:endParaRPr>
          </a:p>
        </p:txBody>
      </p:sp>
      <p:sp>
        <p:nvSpPr>
          <p:cNvPr id="255" name="Google Shape;255;p30"/>
          <p:cNvSpPr/>
          <p:nvPr/>
        </p:nvSpPr>
        <p:spPr>
          <a:xfrm>
            <a:off x="6198075" y="1148800"/>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a:t>
            </a:r>
            <a:r>
              <a:rPr lang="en">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Health Sciences Education</a:t>
            </a:r>
            <a:endParaRPr>
              <a:solidFill>
                <a:srgbClr val="FFFFFF"/>
              </a:solidFill>
              <a:latin typeface="Impact"/>
              <a:ea typeface="Impact"/>
              <a:cs typeface="Impact"/>
              <a:sym typeface="Impact"/>
            </a:endParaRPr>
          </a:p>
        </p:txBody>
      </p:sp>
      <p:sp>
        <p:nvSpPr>
          <p:cNvPr id="256" name="Google Shape;256;p30"/>
          <p:cNvSpPr/>
          <p:nvPr/>
        </p:nvSpPr>
        <p:spPr>
          <a:xfrm>
            <a:off x="311700" y="1761675"/>
            <a:ext cx="8520600" cy="30729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Impact"/>
                <a:ea typeface="Impact"/>
                <a:cs typeface="Impact"/>
                <a:sym typeface="Impact"/>
              </a:rPr>
              <a:t>Course #:  </a:t>
            </a:r>
            <a:r>
              <a:rPr lang="en">
                <a:solidFill>
                  <a:srgbClr val="FFFFFF"/>
                </a:solidFill>
                <a:latin typeface="Impact"/>
                <a:ea typeface="Impact"/>
                <a:cs typeface="Impact"/>
                <a:sym typeface="Impact"/>
              </a:rPr>
              <a:t>8417100 1,2</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Grade Level:  </a:t>
            </a:r>
            <a:r>
              <a:rPr lang="en">
                <a:solidFill>
                  <a:srgbClr val="FFFFFF"/>
                </a:solidFill>
                <a:latin typeface="Impact"/>
                <a:ea typeface="Impact"/>
                <a:cs typeface="Impact"/>
                <a:sym typeface="Impact"/>
              </a:rPr>
              <a:t>9-10</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Length:  </a:t>
            </a:r>
            <a:r>
              <a:rPr lang="en">
                <a:solidFill>
                  <a:srgbClr val="FFFFFF"/>
                </a:solidFill>
                <a:latin typeface="Impact"/>
                <a:ea typeface="Impact"/>
                <a:cs typeface="Impact"/>
                <a:sym typeface="Impact"/>
              </a:rPr>
              <a:t>1 year</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Prerequisite:  </a:t>
            </a:r>
            <a:r>
              <a:rPr lang="en">
                <a:solidFill>
                  <a:srgbClr val="FFFFFF"/>
                </a:solidFill>
                <a:latin typeface="Impact"/>
                <a:ea typeface="Impact"/>
                <a:cs typeface="Impact"/>
                <a:sym typeface="Impact"/>
              </a:rPr>
              <a:t>None</a:t>
            </a:r>
            <a:endParaRPr>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Credit:  </a:t>
            </a:r>
            <a:r>
              <a:rPr lang="en">
                <a:solidFill>
                  <a:srgbClr val="FFFFFF"/>
                </a:solidFill>
                <a:latin typeface="Impact"/>
                <a:ea typeface="Impact"/>
                <a:cs typeface="Impact"/>
                <a:sym typeface="Impact"/>
              </a:rPr>
              <a:t>1</a:t>
            </a:r>
            <a:endParaRPr/>
          </a:p>
          <a:p>
            <a:pPr marL="0" lvl="0" indent="0" algn="l" rtl="0">
              <a:spcBef>
                <a:spcPts val="0"/>
              </a:spcBef>
              <a:spcAft>
                <a:spcPts val="0"/>
              </a:spcAft>
              <a:buNone/>
            </a:pPr>
            <a:endParaRPr/>
          </a:p>
          <a:p>
            <a:pPr marL="0" lvl="0" indent="0" algn="l" rtl="0">
              <a:lnSpc>
                <a:spcPct val="150000"/>
              </a:lnSpc>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Course Description:</a:t>
            </a:r>
            <a:endParaRPr sz="1600">
              <a:solidFill>
                <a:schemeClr val="lt1"/>
              </a:solidFill>
              <a:latin typeface="Impact"/>
              <a:ea typeface="Impact"/>
              <a:cs typeface="Impact"/>
              <a:sym typeface="Impact"/>
            </a:endParaRPr>
          </a:p>
          <a:p>
            <a:pPr marL="0" lvl="0" indent="0" algn="l" rtl="0">
              <a:lnSpc>
                <a:spcPct val="115000"/>
              </a:lnSpc>
              <a:spcBef>
                <a:spcPts val="0"/>
              </a:spcBef>
              <a:spcAft>
                <a:spcPts val="0"/>
              </a:spcAft>
              <a:buNone/>
            </a:pPr>
            <a:r>
              <a:rPr lang="en">
                <a:solidFill>
                  <a:schemeClr val="lt1"/>
                </a:solidFill>
                <a:latin typeface="Impact"/>
                <a:ea typeface="Impact"/>
                <a:cs typeface="Impact"/>
                <a:sym typeface="Impact"/>
              </a:rPr>
              <a:t>Investigate specific Health career data.</a:t>
            </a:r>
            <a:endParaRPr>
              <a:solidFill>
                <a:schemeClr val="lt1"/>
              </a:solidFill>
              <a:latin typeface="Impact"/>
              <a:ea typeface="Impact"/>
              <a:cs typeface="Impact"/>
              <a:sym typeface="Impact"/>
            </a:endParaRPr>
          </a:p>
          <a:p>
            <a:pPr marL="0" lvl="0" indent="0" algn="l" rtl="0">
              <a:lnSpc>
                <a:spcPct val="115000"/>
              </a:lnSpc>
              <a:spcBef>
                <a:spcPts val="0"/>
              </a:spcBef>
              <a:spcAft>
                <a:spcPts val="0"/>
              </a:spcAft>
              <a:buNone/>
            </a:pPr>
            <a:r>
              <a:rPr lang="en">
                <a:solidFill>
                  <a:schemeClr val="lt1"/>
                </a:solidFill>
                <a:latin typeface="Impact"/>
                <a:ea typeface="Impact"/>
                <a:cs typeface="Impact"/>
                <a:sym typeface="Impact"/>
              </a:rPr>
              <a:t>Learn and Study the Human body and the body systems’ functions.</a:t>
            </a:r>
            <a:endParaRPr>
              <a:solidFill>
                <a:schemeClr val="lt1"/>
              </a:solidFill>
              <a:latin typeface="Impact"/>
              <a:ea typeface="Impact"/>
              <a:cs typeface="Impact"/>
              <a:sym typeface="Impact"/>
            </a:endParaRPr>
          </a:p>
          <a:p>
            <a:pPr marL="0" lvl="0" indent="0" algn="l" rtl="0">
              <a:lnSpc>
                <a:spcPct val="115000"/>
              </a:lnSpc>
              <a:spcBef>
                <a:spcPts val="0"/>
              </a:spcBef>
              <a:spcAft>
                <a:spcPts val="0"/>
              </a:spcAft>
              <a:buNone/>
            </a:pPr>
            <a:r>
              <a:rPr lang="en">
                <a:solidFill>
                  <a:schemeClr val="lt1"/>
                </a:solidFill>
                <a:latin typeface="Impact"/>
                <a:ea typeface="Impact"/>
                <a:cs typeface="Impact"/>
                <a:sym typeface="Impact"/>
              </a:rPr>
              <a:t>Learn the effects of common diseases on the body.</a:t>
            </a:r>
            <a:endParaRPr/>
          </a:p>
        </p:txBody>
      </p:sp>
      <p:pic>
        <p:nvPicPr>
          <p:cNvPr id="257" name="Google Shape;257;p30"/>
          <p:cNvPicPr preferRelativeResize="0"/>
          <p:nvPr/>
        </p:nvPicPr>
        <p:blipFill>
          <a:blip r:embed="rId4">
            <a:alphaModFix/>
          </a:blip>
          <a:stretch>
            <a:fillRect/>
          </a:stretch>
        </p:blipFill>
        <p:spPr>
          <a:xfrm>
            <a:off x="6198073" y="2374413"/>
            <a:ext cx="1847400" cy="1847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61"/>
        <p:cNvGrpSpPr/>
        <p:nvPr/>
      </p:nvGrpSpPr>
      <p:grpSpPr>
        <a:xfrm>
          <a:off x="0" y="0"/>
          <a:ext cx="0" cy="0"/>
          <a:chOff x="0" y="0"/>
          <a:chExt cx="0" cy="0"/>
        </a:xfrm>
      </p:grpSpPr>
      <p:sp>
        <p:nvSpPr>
          <p:cNvPr id="262" name="Google Shape;26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Health Science Foundation</a:t>
            </a:r>
            <a:endParaRPr>
              <a:solidFill>
                <a:srgbClr val="FFFFFF"/>
              </a:solidFill>
              <a:latin typeface="Impact"/>
              <a:ea typeface="Impact"/>
              <a:cs typeface="Impact"/>
              <a:sym typeface="Impact"/>
            </a:endParaRPr>
          </a:p>
        </p:txBody>
      </p:sp>
      <p:sp>
        <p:nvSpPr>
          <p:cNvPr id="263" name="Google Shape;263;p31">
            <a:hlinkClick r:id="rId3" action="ppaction://hlinksldjump"/>
          </p:cNvPr>
          <p:cNvSpPr/>
          <p:nvPr/>
        </p:nvSpPr>
        <p:spPr>
          <a:xfrm>
            <a:off x="6198000" y="445025"/>
            <a:ext cx="2634300" cy="4839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64" name="Google Shape;264;p31"/>
          <p:cNvSpPr/>
          <p:nvPr/>
        </p:nvSpPr>
        <p:spPr>
          <a:xfrm>
            <a:off x="6198075" y="1148800"/>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a:t>
            </a:r>
            <a:r>
              <a:rPr lang="en">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Health Sciences Education</a:t>
            </a:r>
            <a:endParaRPr>
              <a:solidFill>
                <a:srgbClr val="FFFFFF"/>
              </a:solidFill>
              <a:latin typeface="Impact"/>
              <a:ea typeface="Impact"/>
              <a:cs typeface="Impact"/>
              <a:sym typeface="Impact"/>
            </a:endParaRPr>
          </a:p>
        </p:txBody>
      </p:sp>
      <p:sp>
        <p:nvSpPr>
          <p:cNvPr id="265" name="Google Shape;265;p31"/>
          <p:cNvSpPr/>
          <p:nvPr/>
        </p:nvSpPr>
        <p:spPr>
          <a:xfrm>
            <a:off x="376150" y="1715000"/>
            <a:ext cx="8456100" cy="33186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Course #:   Q8417110</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Grade Level:  9-12</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Length:1 year</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Prerequisite:  Health Science*</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Credit:  1</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Course Description:</a:t>
            </a:r>
            <a:endParaRPr sz="1600">
              <a:solidFill>
                <a:schemeClr val="lt1"/>
              </a:solidFill>
              <a:latin typeface="Impact"/>
              <a:ea typeface="Impact"/>
              <a:cs typeface="Impact"/>
              <a:sym typeface="Impact"/>
            </a:endParaRPr>
          </a:p>
          <a:p>
            <a:pPr marL="0" lvl="0" indent="0" algn="l" rtl="0">
              <a:lnSpc>
                <a:spcPct val="115000"/>
              </a:lnSpc>
              <a:spcBef>
                <a:spcPts val="0"/>
              </a:spcBef>
              <a:spcAft>
                <a:spcPts val="0"/>
              </a:spcAft>
              <a:buNone/>
            </a:pPr>
            <a:r>
              <a:rPr lang="en">
                <a:solidFill>
                  <a:schemeClr val="lt1"/>
                </a:solidFill>
                <a:latin typeface="Impact"/>
                <a:ea typeface="Impact"/>
                <a:cs typeface="Impact"/>
                <a:sym typeface="Impact"/>
              </a:rPr>
              <a:t>Part of the secondary Health Core to provide students with an in depth knowledge of the health care system and associated occupations. Emphasis on communication and interpersonal skills, technological use, ethics, and development of critical thinking and problem solving skills. Students may shadow professionals during the course</a:t>
            </a:r>
            <a:endParaRPr>
              <a:solidFill>
                <a:schemeClr val="lt1"/>
              </a:solidFill>
              <a:latin typeface="Impact"/>
              <a:ea typeface="Impact"/>
              <a:cs typeface="Impact"/>
              <a:sym typeface="Impact"/>
            </a:endParaRPr>
          </a:p>
          <a:p>
            <a:pPr marL="0" lvl="0" indent="0" algn="l" rtl="0">
              <a:lnSpc>
                <a:spcPct val="115000"/>
              </a:lnSpc>
              <a:spcBef>
                <a:spcPts val="0"/>
              </a:spcBef>
              <a:spcAft>
                <a:spcPts val="0"/>
              </a:spcAft>
              <a:buNone/>
            </a:pPr>
            <a:endParaRPr>
              <a:solidFill>
                <a:schemeClr val="lt1"/>
              </a:solidFill>
              <a:latin typeface="Impact"/>
              <a:ea typeface="Impact"/>
              <a:cs typeface="Impact"/>
              <a:sym typeface="Impact"/>
            </a:endParaRPr>
          </a:p>
          <a:p>
            <a:pPr marL="0" lvl="0" indent="0" algn="l" rtl="0">
              <a:lnSpc>
                <a:spcPct val="115000"/>
              </a:lnSpc>
              <a:spcBef>
                <a:spcPts val="0"/>
              </a:spcBef>
              <a:spcAft>
                <a:spcPts val="0"/>
              </a:spcAft>
              <a:buNone/>
            </a:pPr>
            <a:endParaRPr>
              <a:solidFill>
                <a:schemeClr val="lt1"/>
              </a:solidFill>
              <a:latin typeface="Impact"/>
              <a:ea typeface="Impact"/>
              <a:cs typeface="Impact"/>
              <a:sym typeface="Impact"/>
            </a:endParaRPr>
          </a:p>
        </p:txBody>
      </p:sp>
      <p:sp>
        <p:nvSpPr>
          <p:cNvPr id="266" name="Google Shape;266;p31"/>
          <p:cNvSpPr txBox="1"/>
          <p:nvPr/>
        </p:nvSpPr>
        <p:spPr>
          <a:xfrm>
            <a:off x="376150" y="4467775"/>
            <a:ext cx="845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mpact"/>
                <a:ea typeface="Impact"/>
                <a:cs typeface="Impact"/>
                <a:sym typeface="Impact"/>
              </a:rPr>
              <a:t>* May be currently enrolled in any health science education level 3 class. </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This is a designated level 3 course as of 2016</a:t>
            </a:r>
            <a:endParaRPr>
              <a:solidFill>
                <a:srgbClr val="FFFFFF"/>
              </a:solidFill>
              <a:latin typeface="Impact"/>
              <a:ea typeface="Impact"/>
              <a:cs typeface="Impact"/>
              <a:sym typeface="Impact"/>
            </a:endParaRPr>
          </a:p>
        </p:txBody>
      </p:sp>
      <p:pic>
        <p:nvPicPr>
          <p:cNvPr id="267" name="Google Shape;267;p31"/>
          <p:cNvPicPr preferRelativeResize="0"/>
          <p:nvPr/>
        </p:nvPicPr>
        <p:blipFill>
          <a:blip r:embed="rId5">
            <a:alphaModFix/>
          </a:blip>
          <a:stretch>
            <a:fillRect/>
          </a:stretch>
        </p:blipFill>
        <p:spPr>
          <a:xfrm>
            <a:off x="5003810" y="1850475"/>
            <a:ext cx="2319900" cy="1327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Business &amp; Information Technology</a:t>
            </a:r>
            <a:endParaRPr sz="3900"/>
          </a:p>
        </p:txBody>
      </p:sp>
      <p:sp>
        <p:nvSpPr>
          <p:cNvPr id="73" name="Google Shape;73;p1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74" name="Google Shape;74;p14">
            <a:hlinkClick r:id="rId4" action="ppaction://hlinksldjump"/>
          </p:cNvPr>
          <p:cNvSpPr/>
          <p:nvPr/>
        </p:nvSpPr>
        <p:spPr>
          <a:xfrm>
            <a:off x="311700" y="3934095"/>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Accounting I-III</a:t>
            </a:r>
            <a:endParaRPr>
              <a:solidFill>
                <a:srgbClr val="FFFFFF"/>
              </a:solidFill>
              <a:latin typeface="Impact"/>
              <a:ea typeface="Impact"/>
              <a:cs typeface="Impact"/>
              <a:sym typeface="Impact"/>
            </a:endParaRPr>
          </a:p>
        </p:txBody>
      </p:sp>
      <p:sp>
        <p:nvSpPr>
          <p:cNvPr id="75" name="Google Shape;75;p14">
            <a:hlinkClick r:id="rId5" action="ppaction://hlinksldjump"/>
          </p:cNvPr>
          <p:cNvSpPr/>
          <p:nvPr/>
        </p:nvSpPr>
        <p:spPr>
          <a:xfrm>
            <a:off x="311700" y="1959999"/>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Business &amp; Entrepreneurial Principles </a:t>
            </a:r>
            <a:endParaRPr>
              <a:solidFill>
                <a:srgbClr val="FFFFFF"/>
              </a:solidFill>
              <a:latin typeface="Impact"/>
              <a:ea typeface="Impact"/>
              <a:cs typeface="Impact"/>
              <a:sym typeface="Impact"/>
            </a:endParaRPr>
          </a:p>
        </p:txBody>
      </p:sp>
      <p:sp>
        <p:nvSpPr>
          <p:cNvPr id="76" name="Google Shape;76;p14">
            <a:hlinkClick r:id="rId6" action="ppaction://hlinksldjump"/>
          </p:cNvPr>
          <p:cNvSpPr/>
          <p:nvPr/>
        </p:nvSpPr>
        <p:spPr>
          <a:xfrm>
            <a:off x="311700" y="2947050"/>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BUS Software</a:t>
            </a:r>
            <a:endParaRPr>
              <a:solidFill>
                <a:srgbClr val="FFFFFF"/>
              </a:solidFill>
              <a:latin typeface="Impact"/>
              <a:ea typeface="Impact"/>
              <a:cs typeface="Impact"/>
              <a:sym typeface="Impact"/>
            </a:endParaRPr>
          </a:p>
        </p:txBody>
      </p:sp>
      <p:sp>
        <p:nvSpPr>
          <p:cNvPr id="77" name="Google Shape;77;p14">
            <a:hlinkClick r:id="rId7" action="ppaction://hlinksldjump"/>
          </p:cNvPr>
          <p:cNvSpPr/>
          <p:nvPr/>
        </p:nvSpPr>
        <p:spPr>
          <a:xfrm>
            <a:off x="311700" y="972950"/>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Digital Information Technology</a:t>
            </a:r>
            <a:r>
              <a:rPr lang="en" sz="1700">
                <a:solidFill>
                  <a:srgbClr val="FFFFFF"/>
                </a:solidFill>
                <a:latin typeface="Impact"/>
                <a:ea typeface="Impact"/>
                <a:cs typeface="Impact"/>
                <a:sym typeface="Impact"/>
              </a:rPr>
              <a:t>*</a:t>
            </a:r>
            <a:endParaRPr sz="1700">
              <a:solidFill>
                <a:srgbClr val="FFFFFF"/>
              </a:solidFill>
              <a:latin typeface="Impact"/>
              <a:ea typeface="Impact"/>
              <a:cs typeface="Impact"/>
              <a:sym typeface="Impact"/>
            </a:endParaRPr>
          </a:p>
        </p:txBody>
      </p:sp>
      <p:sp>
        <p:nvSpPr>
          <p:cNvPr id="78" name="Google Shape;78;p14"/>
          <p:cNvSpPr txBox="1"/>
          <p:nvPr/>
        </p:nvSpPr>
        <p:spPr>
          <a:xfrm>
            <a:off x="418925" y="4678625"/>
            <a:ext cx="744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Calibri"/>
                <a:ea typeface="Calibri"/>
                <a:cs typeface="Calibri"/>
                <a:sym typeface="Calibri"/>
              </a:rPr>
              <a:t>*</a:t>
            </a:r>
            <a:r>
              <a:rPr lang="en">
                <a:solidFill>
                  <a:schemeClr val="lt1"/>
                </a:solidFill>
                <a:latin typeface="Calibri"/>
                <a:ea typeface="Calibri"/>
                <a:cs typeface="Calibri"/>
                <a:sym typeface="Calibri"/>
              </a:rPr>
              <a:t>Main Prerequisite for all Business and Information Technology Classes</a:t>
            </a:r>
            <a:endParaRPr>
              <a:solidFill>
                <a:srgbClr val="FFFFFF"/>
              </a:solidFill>
              <a:latin typeface="Calibri"/>
              <a:ea typeface="Calibri"/>
              <a:cs typeface="Calibri"/>
              <a:sym typeface="Calibri"/>
            </a:endParaRPr>
          </a:p>
        </p:txBody>
      </p:sp>
      <p:sp>
        <p:nvSpPr>
          <p:cNvPr id="79" name="Google Shape;79;p14">
            <a:hlinkClick r:id="rId8" action="ppaction://hlinksldjump"/>
          </p:cNvPr>
          <p:cNvSpPr/>
          <p:nvPr/>
        </p:nvSpPr>
        <p:spPr>
          <a:xfrm>
            <a:off x="4381850" y="3934095"/>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Sport, Recreation, and Entertainment</a:t>
            </a:r>
            <a:endParaRPr>
              <a:solidFill>
                <a:srgbClr val="FFFFFF"/>
              </a:solidFill>
              <a:latin typeface="Impact"/>
              <a:ea typeface="Impact"/>
              <a:cs typeface="Impact"/>
              <a:sym typeface="Impact"/>
            </a:endParaRPr>
          </a:p>
        </p:txBody>
      </p:sp>
      <p:sp>
        <p:nvSpPr>
          <p:cNvPr id="80" name="Google Shape;80;p14">
            <a:hlinkClick r:id="rId9" action="ppaction://hlinksldjump"/>
          </p:cNvPr>
          <p:cNvSpPr/>
          <p:nvPr/>
        </p:nvSpPr>
        <p:spPr>
          <a:xfrm>
            <a:off x="4381850" y="2947575"/>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Hospitality and Tourism</a:t>
            </a:r>
            <a:endParaRPr>
              <a:solidFill>
                <a:srgbClr val="FFFFFF"/>
              </a:solidFill>
              <a:latin typeface="Impact"/>
              <a:ea typeface="Impact"/>
              <a:cs typeface="Impact"/>
              <a:sym typeface="Impact"/>
            </a:endParaRPr>
          </a:p>
        </p:txBody>
      </p:sp>
      <p:sp>
        <p:nvSpPr>
          <p:cNvPr id="81" name="Google Shape;81;p14">
            <a:hlinkClick r:id="rId10" action="ppaction://hlinksldjump"/>
          </p:cNvPr>
          <p:cNvSpPr/>
          <p:nvPr/>
        </p:nvSpPr>
        <p:spPr>
          <a:xfrm>
            <a:off x="4381850" y="1960263"/>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Personal and Family FInance </a:t>
            </a:r>
            <a:endParaRPr>
              <a:solidFill>
                <a:srgbClr val="FFFFFF"/>
              </a:solidFill>
              <a:latin typeface="Impact"/>
              <a:ea typeface="Impact"/>
              <a:cs typeface="Impact"/>
              <a:sym typeface="Impact"/>
            </a:endParaRPr>
          </a:p>
        </p:txBody>
      </p:sp>
      <p:sp>
        <p:nvSpPr>
          <p:cNvPr id="82" name="Google Shape;82;p14">
            <a:hlinkClick r:id="rId11" action="ppaction://hlinksldjump"/>
          </p:cNvPr>
          <p:cNvSpPr/>
          <p:nvPr/>
        </p:nvSpPr>
        <p:spPr>
          <a:xfrm>
            <a:off x="4381850" y="972962"/>
            <a:ext cx="3815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Digital Design</a:t>
            </a:r>
            <a:endParaRPr>
              <a:solidFill>
                <a:srgbClr val="FFFFFF"/>
              </a:solidFill>
              <a:latin typeface="Impact"/>
              <a:ea typeface="Impact"/>
              <a:cs typeface="Impact"/>
              <a:sym typeface="Impac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311700" y="445025"/>
            <a:ext cx="8520600" cy="70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FFFFF"/>
                </a:solidFill>
                <a:latin typeface="Impact"/>
                <a:ea typeface="Impact"/>
                <a:cs typeface="Impact"/>
                <a:sym typeface="Impact"/>
              </a:rPr>
              <a:t>Principles of Biomedical Sciences</a:t>
            </a:r>
            <a:endParaRPr>
              <a:solidFill>
                <a:srgbClr val="FFFFFF"/>
              </a:solidFill>
              <a:latin typeface="Impact"/>
              <a:ea typeface="Impact"/>
              <a:cs typeface="Impact"/>
              <a:sym typeface="Impact"/>
            </a:endParaRPr>
          </a:p>
        </p:txBody>
      </p:sp>
      <p:sp>
        <p:nvSpPr>
          <p:cNvPr id="273" name="Google Shape;273;p32">
            <a:hlinkClick r:id="rId3" action="ppaction://hlinksldjump"/>
          </p:cNvPr>
          <p:cNvSpPr/>
          <p:nvPr/>
        </p:nvSpPr>
        <p:spPr>
          <a:xfrm>
            <a:off x="6198000" y="445025"/>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74" name="Google Shape;274;p32"/>
          <p:cNvSpPr/>
          <p:nvPr/>
        </p:nvSpPr>
        <p:spPr>
          <a:xfrm>
            <a:off x="6198075" y="1148800"/>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a:t>
            </a:r>
            <a:r>
              <a:rPr lang="en">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Health Sciences Education</a:t>
            </a:r>
            <a:endParaRPr>
              <a:solidFill>
                <a:srgbClr val="FFFFFF"/>
              </a:solidFill>
              <a:latin typeface="Impact"/>
              <a:ea typeface="Impact"/>
              <a:cs typeface="Impact"/>
              <a:sym typeface="Impact"/>
            </a:endParaRPr>
          </a:p>
        </p:txBody>
      </p:sp>
      <p:sp>
        <p:nvSpPr>
          <p:cNvPr id="275" name="Google Shape;275;p32"/>
          <p:cNvSpPr/>
          <p:nvPr/>
        </p:nvSpPr>
        <p:spPr>
          <a:xfrm>
            <a:off x="311850" y="1786200"/>
            <a:ext cx="8520600" cy="32055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Grade Level:  9-10</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Length:  1 year</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Prerequisite:  Acceptance into the Medical Program</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Credit:  2</a:t>
            </a:r>
            <a:endParaRPr>
              <a:solidFill>
                <a:srgbClr val="FFFFFF"/>
              </a:solidFill>
              <a:latin typeface="Impact"/>
              <a:ea typeface="Impact"/>
              <a:cs typeface="Impact"/>
              <a:sym typeface="Impact"/>
            </a:endParaRPr>
          </a:p>
          <a:p>
            <a:pPr marL="0" lvl="0" indent="0" algn="l" rtl="0">
              <a:spcBef>
                <a:spcPts val="0"/>
              </a:spcBef>
              <a:spcAft>
                <a:spcPts val="0"/>
              </a:spcAft>
              <a:buNone/>
            </a:pPr>
            <a:endParaRPr/>
          </a:p>
          <a:p>
            <a:pPr marL="0" lvl="0" indent="0" algn="l" rtl="0">
              <a:lnSpc>
                <a:spcPct val="150000"/>
              </a:lnSpc>
              <a:spcBef>
                <a:spcPts val="0"/>
              </a:spcBef>
              <a:spcAft>
                <a:spcPts val="0"/>
              </a:spcAft>
              <a:buClr>
                <a:schemeClr val="dk1"/>
              </a:buClr>
              <a:buSzPts val="1100"/>
              <a:buFont typeface="Arial"/>
              <a:buNone/>
            </a:pPr>
            <a:r>
              <a:rPr lang="en" sz="1600">
                <a:solidFill>
                  <a:srgbClr val="FFFFFF"/>
                </a:solidFill>
                <a:latin typeface="Impact"/>
                <a:ea typeface="Impact"/>
                <a:cs typeface="Impact"/>
                <a:sym typeface="Impact"/>
              </a:rPr>
              <a:t>Course Descriptions:</a:t>
            </a:r>
            <a:endParaRPr sz="1600">
              <a:solidFill>
                <a:srgbClr val="FFFFFF"/>
              </a:solidFill>
              <a:latin typeface="Impact"/>
              <a:ea typeface="Impact"/>
              <a:cs typeface="Impact"/>
              <a:sym typeface="Impact"/>
            </a:endParaRPr>
          </a:p>
          <a:p>
            <a:pPr marL="0" lvl="0" indent="0" algn="l" rtl="0">
              <a:lnSpc>
                <a:spcPct val="115000"/>
              </a:lnSpc>
              <a:spcBef>
                <a:spcPts val="0"/>
              </a:spcBef>
              <a:spcAft>
                <a:spcPts val="0"/>
              </a:spcAft>
              <a:buNone/>
            </a:pPr>
            <a:r>
              <a:rPr lang="en">
                <a:solidFill>
                  <a:srgbClr val="FFFFFF"/>
                </a:solidFill>
                <a:latin typeface="Impact"/>
                <a:ea typeface="Impact"/>
                <a:cs typeface="Impact"/>
                <a:sym typeface="Impact"/>
              </a:rPr>
              <a:t>This course allows students to play the roles of Biomedical professionals.  Think CSI meets ER.  In this first course students will be introduced to biology concepts through the study of human disease.  This course will require high level reading, math, and science in order to be successful.  Students investigate various health conditions including heart disease, sickle-cell disease, hypercholesterolemia, and infectious diseases.  The activities and projects introduce students to human physiology, medicine, and research processes.</a:t>
            </a:r>
            <a:endParaRPr/>
          </a:p>
        </p:txBody>
      </p:sp>
      <p:sp>
        <p:nvSpPr>
          <p:cNvPr id="276" name="Google Shape;276;p32"/>
          <p:cNvSpPr/>
          <p:nvPr/>
        </p:nvSpPr>
        <p:spPr>
          <a:xfrm>
            <a:off x="6609375" y="1965875"/>
            <a:ext cx="1811700" cy="983100"/>
          </a:xfrm>
          <a:prstGeom prst="rect">
            <a:avLst/>
          </a:prstGeom>
          <a:solidFill>
            <a:srgbClr val="0B539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Impact"/>
                <a:ea typeface="Impact"/>
                <a:cs typeface="Impact"/>
                <a:sym typeface="Impact"/>
              </a:rPr>
              <a:t>     Principle of Biomedical Sciences </a:t>
            </a:r>
            <a:r>
              <a:rPr lang="en">
                <a:solidFill>
                  <a:srgbClr val="FFFFFF"/>
                </a:solidFill>
                <a:uFill>
                  <a:noFill/>
                </a:uFill>
                <a:latin typeface="Impact"/>
                <a:ea typeface="Impact"/>
                <a:cs typeface="Impact"/>
                <a:sym typeface="Impact"/>
                <a:hlinkClick r:id="rId5">
                  <a:extLst>
                    <a:ext uri="{A12FA001-AC4F-418D-AE19-62706E023703}">
                      <ahyp:hlinkClr xmlns:ahyp="http://schemas.microsoft.com/office/drawing/2018/hyperlinkcolor" val="tx"/>
                    </a:ext>
                  </a:extLst>
                </a:hlinkClick>
              </a:rPr>
              <a:t>Example Syllabus</a:t>
            </a:r>
            <a:endParaRPr>
              <a:solidFill>
                <a:srgbClr val="FFFFFF"/>
              </a:solidFill>
              <a:latin typeface="Impact"/>
              <a:ea typeface="Impact"/>
              <a:cs typeface="Impact"/>
              <a:sym typeface="Impac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280"/>
        <p:cNvGrpSpPr/>
        <p:nvPr/>
      </p:nvGrpSpPr>
      <p:grpSpPr>
        <a:xfrm>
          <a:off x="0" y="0"/>
          <a:ext cx="0" cy="0"/>
          <a:chOff x="0" y="0"/>
          <a:chExt cx="0" cy="0"/>
        </a:xfrm>
      </p:grpSpPr>
      <p:sp>
        <p:nvSpPr>
          <p:cNvPr id="281" name="Google Shape;28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Pharm Tech 1-7</a:t>
            </a:r>
            <a:endParaRPr>
              <a:solidFill>
                <a:srgbClr val="FFFFFF"/>
              </a:solidFill>
              <a:latin typeface="Impact"/>
              <a:ea typeface="Impact"/>
              <a:cs typeface="Impact"/>
              <a:sym typeface="Impact"/>
            </a:endParaRPr>
          </a:p>
        </p:txBody>
      </p:sp>
      <p:sp>
        <p:nvSpPr>
          <p:cNvPr id="282" name="Google Shape;282;p33">
            <a:hlinkClick r:id="rId3" action="ppaction://hlinksldjump"/>
          </p:cNvPr>
          <p:cNvSpPr/>
          <p:nvPr/>
        </p:nvSpPr>
        <p:spPr>
          <a:xfrm>
            <a:off x="6198025" y="445025"/>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283" name="Google Shape;283;p33"/>
          <p:cNvSpPr/>
          <p:nvPr/>
        </p:nvSpPr>
        <p:spPr>
          <a:xfrm>
            <a:off x="6198075" y="1148800"/>
            <a:ext cx="2634300" cy="4818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a:t>
            </a:r>
            <a:r>
              <a:rPr lang="en">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Health Sciences Education</a:t>
            </a:r>
            <a:endParaRPr>
              <a:solidFill>
                <a:srgbClr val="FFFFFF"/>
              </a:solidFill>
              <a:latin typeface="Impact"/>
              <a:ea typeface="Impact"/>
              <a:cs typeface="Impact"/>
              <a:sym typeface="Impact"/>
            </a:endParaRPr>
          </a:p>
        </p:txBody>
      </p:sp>
      <p:sp>
        <p:nvSpPr>
          <p:cNvPr id="284" name="Google Shape;284;p33"/>
          <p:cNvSpPr/>
          <p:nvPr/>
        </p:nvSpPr>
        <p:spPr>
          <a:xfrm>
            <a:off x="311700" y="1852575"/>
            <a:ext cx="8520600" cy="28458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rgbClr val="FFFFFF"/>
                </a:solidFill>
                <a:latin typeface="Impact"/>
                <a:ea typeface="Impact"/>
                <a:cs typeface="Impact"/>
                <a:sym typeface="Impact"/>
              </a:rPr>
              <a:t>Grade Level:  9-12</a:t>
            </a:r>
            <a:endParaRPr>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a:solidFill>
                  <a:srgbClr val="FFFFFF"/>
                </a:solidFill>
                <a:latin typeface="Impact"/>
                <a:ea typeface="Impact"/>
                <a:cs typeface="Impact"/>
                <a:sym typeface="Impact"/>
              </a:rPr>
              <a:t>Length:  1 year</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Credit:  1</a:t>
            </a:r>
            <a:endParaRPr>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a:p>
            <a:pPr marL="0" lvl="0" indent="0" algn="l" rtl="0">
              <a:lnSpc>
                <a:spcPct val="150000"/>
              </a:lnSpc>
              <a:spcBef>
                <a:spcPts val="0"/>
              </a:spcBef>
              <a:spcAft>
                <a:spcPts val="0"/>
              </a:spcAft>
              <a:buNone/>
            </a:pPr>
            <a:r>
              <a:rPr lang="en">
                <a:solidFill>
                  <a:srgbClr val="FFFFFF"/>
                </a:solidFill>
                <a:latin typeface="Impact"/>
                <a:ea typeface="Impact"/>
                <a:cs typeface="Impact"/>
                <a:sym typeface="Impact"/>
              </a:rPr>
              <a:t>C</a:t>
            </a:r>
            <a:r>
              <a:rPr lang="en" sz="1600">
                <a:solidFill>
                  <a:srgbClr val="FFFFFF"/>
                </a:solidFill>
                <a:latin typeface="Impact"/>
                <a:ea typeface="Impact"/>
                <a:cs typeface="Impact"/>
                <a:sym typeface="Impact"/>
              </a:rPr>
              <a:t>ourse Description:</a:t>
            </a:r>
            <a:endParaRPr sz="1600">
              <a:solidFill>
                <a:srgbClr val="FFFFFF"/>
              </a:solidFill>
              <a:latin typeface="Impact"/>
              <a:ea typeface="Impact"/>
              <a:cs typeface="Impact"/>
              <a:sym typeface="Impact"/>
            </a:endParaRPr>
          </a:p>
          <a:p>
            <a:pPr marL="0" lvl="0" indent="0" algn="l" rtl="0">
              <a:lnSpc>
                <a:spcPct val="115000"/>
              </a:lnSpc>
              <a:spcBef>
                <a:spcPts val="0"/>
              </a:spcBef>
              <a:spcAft>
                <a:spcPts val="0"/>
              </a:spcAft>
              <a:buClr>
                <a:schemeClr val="dk1"/>
              </a:buClr>
              <a:buSzPts val="1100"/>
              <a:buFont typeface="Arial"/>
              <a:buNone/>
            </a:pPr>
            <a:r>
              <a:rPr lang="en">
                <a:solidFill>
                  <a:srgbClr val="FFFFFF"/>
                </a:solidFill>
                <a:latin typeface="Impact"/>
                <a:ea typeface="Impact"/>
                <a:cs typeface="Impact"/>
                <a:sym typeface="Impact"/>
              </a:rPr>
              <a:t>The purpose of this course is to prepare students to become a Pharmacy Technician.  Students will take Pharm Tech 1 in their freshman year, Pharm Tech 2/3 in their Sophomore year, Pharm Tech 4/5 in their Junior year and Pharm Tech 6/7 in their Senior year where they will have an internship and sit for their license.</a:t>
            </a:r>
            <a:endParaRPr>
              <a:solidFill>
                <a:srgbClr val="FFFFFF"/>
              </a:solidFill>
              <a:latin typeface="Impact"/>
              <a:ea typeface="Impact"/>
              <a:cs typeface="Impact"/>
              <a:sym typeface="Impact"/>
            </a:endParaRPr>
          </a:p>
        </p:txBody>
      </p:sp>
      <p:pic>
        <p:nvPicPr>
          <p:cNvPr id="285" name="Google Shape;285;p33"/>
          <p:cNvPicPr preferRelativeResize="0"/>
          <p:nvPr/>
        </p:nvPicPr>
        <p:blipFill>
          <a:blip r:embed="rId5">
            <a:alphaModFix/>
          </a:blip>
          <a:stretch>
            <a:fillRect/>
          </a:stretch>
        </p:blipFill>
        <p:spPr>
          <a:xfrm>
            <a:off x="3780700" y="135649"/>
            <a:ext cx="1494950" cy="1494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289"/>
        <p:cNvGrpSpPr/>
        <p:nvPr/>
      </p:nvGrpSpPr>
      <p:grpSpPr>
        <a:xfrm>
          <a:off x="0" y="0"/>
          <a:ext cx="0" cy="0"/>
          <a:chOff x="0" y="0"/>
          <a:chExt cx="0" cy="0"/>
        </a:xfrm>
      </p:grpSpPr>
      <p:pic>
        <p:nvPicPr>
          <p:cNvPr id="290" name="Google Shape;290;p34"/>
          <p:cNvPicPr preferRelativeResize="0"/>
          <p:nvPr/>
        </p:nvPicPr>
        <p:blipFill rotWithShape="1">
          <a:blip r:embed="rId3">
            <a:alphaModFix/>
          </a:blip>
          <a:srcRect r="36936"/>
          <a:stretch/>
        </p:blipFill>
        <p:spPr>
          <a:xfrm>
            <a:off x="5900525" y="0"/>
            <a:ext cx="3243475" cy="5143500"/>
          </a:xfrm>
          <a:prstGeom prst="rect">
            <a:avLst/>
          </a:prstGeom>
          <a:noFill/>
          <a:ln>
            <a:noFill/>
          </a:ln>
        </p:spPr>
      </p:pic>
      <p:sp>
        <p:nvSpPr>
          <p:cNvPr id="291" name="Google Shape;291;p3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Language Arts</a:t>
            </a:r>
            <a:endParaRPr sz="2500"/>
          </a:p>
        </p:txBody>
      </p:sp>
      <p:sp>
        <p:nvSpPr>
          <p:cNvPr id="292" name="Google Shape;292;p34">
            <a:hlinkClick r:id="rId4" action="ppaction://hlinksldjump"/>
          </p:cNvPr>
          <p:cNvSpPr/>
          <p:nvPr/>
        </p:nvSpPr>
        <p:spPr>
          <a:xfrm>
            <a:off x="311700" y="976100"/>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English I-II &amp; English Honors I-II</a:t>
            </a:r>
            <a:endParaRPr>
              <a:solidFill>
                <a:srgbClr val="FFFFFF"/>
              </a:solidFill>
              <a:latin typeface="Impact"/>
              <a:ea typeface="Impact"/>
              <a:cs typeface="Impact"/>
              <a:sym typeface="Impact"/>
            </a:endParaRPr>
          </a:p>
        </p:txBody>
      </p:sp>
      <p:sp>
        <p:nvSpPr>
          <p:cNvPr id="293" name="Google Shape;293;p34">
            <a:hlinkClick r:id="rId6" action="ppaction://hlinksldjump"/>
          </p:cNvPr>
          <p:cNvSpPr/>
          <p:nvPr/>
        </p:nvSpPr>
        <p:spPr>
          <a:xfrm>
            <a:off x="311700" y="1624767"/>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Creative Writing I-II</a:t>
            </a:r>
            <a:endParaRPr>
              <a:solidFill>
                <a:srgbClr val="FFFFFF"/>
              </a:solidFill>
              <a:latin typeface="Impact"/>
              <a:ea typeface="Impact"/>
              <a:cs typeface="Impact"/>
              <a:sym typeface="Impact"/>
            </a:endParaRPr>
          </a:p>
        </p:txBody>
      </p:sp>
      <p:sp>
        <p:nvSpPr>
          <p:cNvPr id="294" name="Google Shape;294;p34">
            <a:hlinkClick r:id="rId7" action="ppaction://hlinksldjump"/>
          </p:cNvPr>
          <p:cNvSpPr/>
          <p:nvPr/>
        </p:nvSpPr>
        <p:spPr>
          <a:xfrm>
            <a:off x="311700" y="2299404"/>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Speech I</a:t>
            </a:r>
            <a:endParaRPr>
              <a:solidFill>
                <a:srgbClr val="FFFFFF"/>
              </a:solidFill>
              <a:latin typeface="Impact"/>
              <a:ea typeface="Impact"/>
              <a:cs typeface="Impact"/>
              <a:sym typeface="Impact"/>
            </a:endParaRPr>
          </a:p>
        </p:txBody>
      </p:sp>
      <p:sp>
        <p:nvSpPr>
          <p:cNvPr id="295" name="Google Shape;295;p34">
            <a:hlinkClick r:id="rId8" action="ppaction://hlinksldjump"/>
          </p:cNvPr>
          <p:cNvSpPr/>
          <p:nvPr/>
        </p:nvSpPr>
        <p:spPr>
          <a:xfrm>
            <a:off x="311700" y="2974042"/>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Journalism I-II (Newspaper / Yearbook)</a:t>
            </a:r>
            <a:endParaRPr>
              <a:solidFill>
                <a:srgbClr val="FFFFFF"/>
              </a:solidFill>
              <a:latin typeface="Impact"/>
              <a:ea typeface="Impact"/>
              <a:cs typeface="Impact"/>
              <a:sym typeface="Impact"/>
            </a:endParaRPr>
          </a:p>
        </p:txBody>
      </p:sp>
      <p:sp>
        <p:nvSpPr>
          <p:cNvPr id="296" name="Google Shape;296;p34">
            <a:hlinkClick r:id="rId9" action="ppaction://hlinksldjump"/>
          </p:cNvPr>
          <p:cNvSpPr/>
          <p:nvPr/>
        </p:nvSpPr>
        <p:spPr>
          <a:xfrm>
            <a:off x="311700" y="4323318"/>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Social Media 1</a:t>
            </a:r>
            <a:endParaRPr>
              <a:solidFill>
                <a:srgbClr val="FFFFFF"/>
              </a:solidFill>
              <a:latin typeface="Impact"/>
              <a:ea typeface="Impact"/>
              <a:cs typeface="Impact"/>
              <a:sym typeface="Impact"/>
            </a:endParaRPr>
          </a:p>
        </p:txBody>
      </p:sp>
      <p:sp>
        <p:nvSpPr>
          <p:cNvPr id="297" name="Google Shape;297;p34">
            <a:hlinkClick r:id="rId10" action="ppaction://hlinksldjump"/>
          </p:cNvPr>
          <p:cNvSpPr/>
          <p:nvPr/>
        </p:nvSpPr>
        <p:spPr>
          <a:xfrm>
            <a:off x="311700" y="3648680"/>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Intensive Reading: Single Block</a:t>
            </a:r>
            <a:endParaRPr>
              <a:solidFill>
                <a:srgbClr val="FFFFFF"/>
              </a:solidFill>
              <a:latin typeface="Impact"/>
              <a:ea typeface="Impact"/>
              <a:cs typeface="Impact"/>
              <a:sym typeface="Impact"/>
            </a:endParaRPr>
          </a:p>
        </p:txBody>
      </p:sp>
      <p:sp>
        <p:nvSpPr>
          <p:cNvPr id="298" name="Google Shape;298;p34">
            <a:hlinkClick r:id="rId11"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02"/>
        <p:cNvGrpSpPr/>
        <p:nvPr/>
      </p:nvGrpSpPr>
      <p:grpSpPr>
        <a:xfrm>
          <a:off x="0" y="0"/>
          <a:ext cx="0" cy="0"/>
          <a:chOff x="0" y="0"/>
          <a:chExt cx="0" cy="0"/>
        </a:xfrm>
      </p:grpSpPr>
      <p:sp>
        <p:nvSpPr>
          <p:cNvPr id="303" name="Google Shape;303;p3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English &amp; English Honors</a:t>
            </a:r>
            <a:endParaRPr sz="2500"/>
          </a:p>
        </p:txBody>
      </p:sp>
      <p:sp>
        <p:nvSpPr>
          <p:cNvPr id="304" name="Google Shape;304;p35">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language arts slide</a:t>
            </a:r>
            <a:endParaRPr dirty="0">
              <a:solidFill>
                <a:srgbClr val="FFFFFF"/>
              </a:solidFill>
              <a:latin typeface="Impact"/>
              <a:ea typeface="Impact"/>
              <a:cs typeface="Impact"/>
              <a:sym typeface="Impact"/>
            </a:endParaRPr>
          </a:p>
        </p:txBody>
      </p:sp>
      <p:sp>
        <p:nvSpPr>
          <p:cNvPr id="305" name="Google Shape;305;p35"/>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chemeClr val="lt1"/>
                </a:solidFill>
                <a:latin typeface="Impact"/>
                <a:ea typeface="Impact"/>
                <a:cs typeface="Impact"/>
                <a:sym typeface="Impact"/>
              </a:rPr>
              <a:t>English I</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M/J Language Arts 3 (Any level)</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100">
                <a:solidFill>
                  <a:schemeClr val="lt1"/>
                </a:solidFill>
                <a:latin typeface="Impact"/>
                <a:ea typeface="Impact"/>
                <a:cs typeface="Impact"/>
                <a:sym typeface="Impact"/>
              </a:rPr>
              <a:t>English Honors I</a:t>
            </a: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100">
                <a:solidFill>
                  <a:schemeClr val="lt1"/>
                </a:solidFill>
                <a:latin typeface="Impact"/>
                <a:ea typeface="Impact"/>
                <a:cs typeface="Impact"/>
                <a:sym typeface="Impact"/>
              </a:rPr>
              <a:t>Prerequisite: M/J Language Arts 3A or 3</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English II</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English I (any level)</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English Honors II</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English I or English Honors I</a:t>
            </a: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p:txBody>
      </p:sp>
      <p:sp>
        <p:nvSpPr>
          <p:cNvPr id="306" name="Google Shape;306;p35"/>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Impact"/>
                <a:ea typeface="Impact"/>
                <a:cs typeface="Impact"/>
                <a:sym typeface="Impact"/>
              </a:rPr>
              <a:t>These courses focus on the close reading and careful analysis of complex literary and informational texts, and the compositional process.  Students develop skill in reading analytically, speaking and listening,  language, and composition.  Emphasis is placed on key ideas and details, author's craft and structure, integration of knowledge and ideas, the range of reading and level of text complexity, vocabulary development, student research, and the process and production of various modes of writing.</a:t>
            </a:r>
            <a:endParaRPr sz="1500">
              <a:solidFill>
                <a:srgbClr val="FFFFFF"/>
              </a:solidFill>
              <a:latin typeface="Impact"/>
              <a:ea typeface="Impact"/>
              <a:cs typeface="Impact"/>
              <a:sym typeface="Impact"/>
            </a:endParaRPr>
          </a:p>
        </p:txBody>
      </p:sp>
      <p:pic>
        <p:nvPicPr>
          <p:cNvPr id="307" name="Google Shape;307;p35"/>
          <p:cNvPicPr preferRelativeResize="0"/>
          <p:nvPr/>
        </p:nvPicPr>
        <p:blipFill>
          <a:blip r:embed="rId4">
            <a:alphaModFix/>
          </a:blip>
          <a:stretch>
            <a:fillRect/>
          </a:stretch>
        </p:blipFill>
        <p:spPr>
          <a:xfrm>
            <a:off x="4799200" y="66513"/>
            <a:ext cx="1363099" cy="954176"/>
          </a:xfrm>
          <a:prstGeom prst="rect">
            <a:avLst/>
          </a:prstGeom>
          <a:noFill/>
          <a:ln>
            <a:noFill/>
          </a:ln>
        </p:spPr>
      </p:pic>
      <p:sp>
        <p:nvSpPr>
          <p:cNvPr id="308" name="Google Shape;308;p35"/>
          <p:cNvSpPr txBox="1"/>
          <p:nvPr/>
        </p:nvSpPr>
        <p:spPr>
          <a:xfrm>
            <a:off x="3405725" y="4588875"/>
            <a:ext cx="4780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Calibri"/>
                <a:ea typeface="Calibri"/>
                <a:cs typeface="Calibri"/>
                <a:sym typeface="Calibri"/>
              </a:rPr>
              <a:t>Higher levels of this course  are allowed for higher grade levels.</a:t>
            </a:r>
            <a:endParaRPr sz="1300">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Creative Writing</a:t>
            </a:r>
            <a:endParaRPr sz="2500"/>
          </a:p>
        </p:txBody>
      </p:sp>
      <p:sp>
        <p:nvSpPr>
          <p:cNvPr id="314" name="Google Shape;314;p36">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latin typeface="Impact"/>
                <a:ea typeface="Impact"/>
                <a:cs typeface="Impact"/>
                <a:sym typeface="Impact"/>
              </a:rPr>
              <a:t>&lt; Back to language arts slide</a:t>
            </a:r>
          </a:p>
        </p:txBody>
      </p:sp>
      <p:sp>
        <p:nvSpPr>
          <p:cNvPr id="315" name="Google Shape;315;p36"/>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Creative Writing I</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Length: 1 semester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0.5</a:t>
            </a:r>
            <a:endParaRPr sz="1500">
              <a:solidFill>
                <a:schemeClr val="lt1"/>
              </a:solidFill>
              <a:latin typeface="Impact"/>
              <a:ea typeface="Impact"/>
              <a:cs typeface="Impact"/>
              <a:sym typeface="Impact"/>
            </a:endParaRPr>
          </a:p>
          <a:p>
            <a:pPr marL="0" lvl="0" indent="0" algn="l" rtl="0">
              <a:spcBef>
                <a:spcPts val="0"/>
              </a:spcBef>
              <a:spcAft>
                <a:spcPts val="0"/>
              </a:spcAft>
              <a:buNone/>
            </a:pP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Creative Writing II</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Length: 1 semester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0.5</a:t>
            </a:r>
            <a:endParaRPr sz="1500">
              <a:solidFill>
                <a:schemeClr val="lt1"/>
              </a:solidFill>
              <a:latin typeface="Impact"/>
              <a:ea typeface="Impact"/>
              <a:cs typeface="Impact"/>
              <a:sym typeface="Impact"/>
            </a:endParaRPr>
          </a:p>
        </p:txBody>
      </p:sp>
      <p:sp>
        <p:nvSpPr>
          <p:cNvPr id="316" name="Google Shape;316;p36"/>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Impact"/>
                <a:ea typeface="Impact"/>
                <a:cs typeface="Impact"/>
                <a:sym typeface="Impact"/>
              </a:rPr>
              <a:t>The purpose of these courses is to extend the development of the writing and language skills needed for individual expression in literary forms as introduced in Creative Writing I.  Emphasis is placed on writing a variety of literary works, including original poetry, short stories, plays, novels and/or essays, and nonfiction.  Also included are the technical aspects of publishing students’ work in literary publications.</a:t>
            </a:r>
            <a:endParaRPr sz="1500">
              <a:solidFill>
                <a:srgbClr val="FFFFFF"/>
              </a:solidFill>
              <a:latin typeface="Impact"/>
              <a:ea typeface="Impact"/>
              <a:cs typeface="Impact"/>
              <a:sym typeface="Impact"/>
            </a:endParaRPr>
          </a:p>
        </p:txBody>
      </p:sp>
      <p:pic>
        <p:nvPicPr>
          <p:cNvPr id="317" name="Google Shape;317;p36"/>
          <p:cNvPicPr preferRelativeResize="0"/>
          <p:nvPr/>
        </p:nvPicPr>
        <p:blipFill>
          <a:blip r:embed="rId4">
            <a:alphaModFix/>
          </a:blip>
          <a:stretch>
            <a:fillRect/>
          </a:stretch>
        </p:blipFill>
        <p:spPr>
          <a:xfrm>
            <a:off x="5093975" y="65900"/>
            <a:ext cx="981650" cy="952901"/>
          </a:xfrm>
          <a:prstGeom prst="rect">
            <a:avLst/>
          </a:prstGeom>
          <a:noFill/>
          <a:ln>
            <a:noFill/>
          </a:ln>
        </p:spPr>
      </p:pic>
      <p:sp>
        <p:nvSpPr>
          <p:cNvPr id="318" name="Google Shape;318;p36"/>
          <p:cNvSpPr txBox="1"/>
          <p:nvPr/>
        </p:nvSpPr>
        <p:spPr>
          <a:xfrm>
            <a:off x="3405725" y="4588875"/>
            <a:ext cx="4780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Calibri"/>
                <a:ea typeface="Calibri"/>
                <a:cs typeface="Calibri"/>
                <a:sym typeface="Calibri"/>
              </a:rPr>
              <a:t>Higher levels of this course  are allowed for higher grade levels.</a:t>
            </a:r>
            <a:endParaRPr sz="1300">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22"/>
        <p:cNvGrpSpPr/>
        <p:nvPr/>
      </p:nvGrpSpPr>
      <p:grpSpPr>
        <a:xfrm>
          <a:off x="0" y="0"/>
          <a:ext cx="0" cy="0"/>
          <a:chOff x="0" y="0"/>
          <a:chExt cx="0" cy="0"/>
        </a:xfrm>
      </p:grpSpPr>
      <p:sp>
        <p:nvSpPr>
          <p:cNvPr id="323" name="Google Shape;323;p3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Speech I</a:t>
            </a:r>
            <a:endParaRPr sz="2500"/>
          </a:p>
        </p:txBody>
      </p:sp>
      <p:sp>
        <p:nvSpPr>
          <p:cNvPr id="324" name="Google Shape;324;p37">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latin typeface="Impact"/>
                <a:ea typeface="Impact"/>
                <a:cs typeface="Impact"/>
                <a:sym typeface="Impact"/>
              </a:rPr>
              <a:t>&lt; Back to language arts slide</a:t>
            </a:r>
          </a:p>
        </p:txBody>
      </p:sp>
      <p:sp>
        <p:nvSpPr>
          <p:cNvPr id="325" name="Google Shape;325;p37"/>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Speech I</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Length: 1 semester or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326" name="Google Shape;326;p37"/>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Impact"/>
                <a:ea typeface="Impact"/>
                <a:cs typeface="Impact"/>
                <a:sym typeface="Impact"/>
              </a:rPr>
              <a:t>The purpose of this course is to develop oral communication skills in formal and informal speaking situations.  Emphasis is placed on using public speaking skills, listening skills, and group discussion techniques.  Students will analyze audiences for speaking purposes and will evaluate speeches and speaking techniques</a:t>
            </a:r>
            <a:endParaRPr sz="1500">
              <a:solidFill>
                <a:srgbClr val="FFFFFF"/>
              </a:solidFill>
              <a:latin typeface="Impact"/>
              <a:ea typeface="Impact"/>
              <a:cs typeface="Impact"/>
              <a:sym typeface="Impact"/>
            </a:endParaRPr>
          </a:p>
        </p:txBody>
      </p:sp>
      <p:pic>
        <p:nvPicPr>
          <p:cNvPr id="327" name="Google Shape;327;p37"/>
          <p:cNvPicPr preferRelativeResize="0"/>
          <p:nvPr/>
        </p:nvPicPr>
        <p:blipFill rotWithShape="1">
          <a:blip r:embed="rId4">
            <a:alphaModFix/>
          </a:blip>
          <a:srcRect b="55331"/>
          <a:stretch/>
        </p:blipFill>
        <p:spPr>
          <a:xfrm>
            <a:off x="4673625" y="56600"/>
            <a:ext cx="1371674" cy="1006671"/>
          </a:xfrm>
          <a:prstGeom prst="rect">
            <a:avLst/>
          </a:prstGeom>
          <a:noFill/>
          <a:ln>
            <a:noFill/>
          </a:ln>
        </p:spPr>
      </p:pic>
      <p:sp>
        <p:nvSpPr>
          <p:cNvPr id="328" name="Google Shape;328;p37"/>
          <p:cNvSpPr txBox="1"/>
          <p:nvPr/>
        </p:nvSpPr>
        <p:spPr>
          <a:xfrm>
            <a:off x="3405725" y="4588875"/>
            <a:ext cx="4780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Calibri"/>
                <a:ea typeface="Calibri"/>
                <a:cs typeface="Calibri"/>
                <a:sym typeface="Calibri"/>
              </a:rPr>
              <a:t>Higher levels of this course  are allowed for higher grade levels.</a:t>
            </a:r>
            <a:endParaRPr sz="1300">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32"/>
        <p:cNvGrpSpPr/>
        <p:nvPr/>
      </p:nvGrpSpPr>
      <p:grpSpPr>
        <a:xfrm>
          <a:off x="0" y="0"/>
          <a:ext cx="0" cy="0"/>
          <a:chOff x="0" y="0"/>
          <a:chExt cx="0" cy="0"/>
        </a:xfrm>
      </p:grpSpPr>
      <p:sp>
        <p:nvSpPr>
          <p:cNvPr id="333" name="Google Shape;333;p3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Journalism I-II (Newspaper/Yearbook)</a:t>
            </a:r>
            <a:endParaRPr sz="2500"/>
          </a:p>
        </p:txBody>
      </p:sp>
      <p:sp>
        <p:nvSpPr>
          <p:cNvPr id="334" name="Google Shape;334;p38">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latin typeface="Impact"/>
                <a:ea typeface="Impact"/>
                <a:cs typeface="Impact"/>
                <a:sym typeface="Impact"/>
              </a:rPr>
              <a:t>&lt; Back to language arts slide</a:t>
            </a:r>
          </a:p>
        </p:txBody>
      </p:sp>
      <p:sp>
        <p:nvSpPr>
          <p:cNvPr id="335" name="Google Shape;335;p38"/>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Journalism I</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semester or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None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Journalism II</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semester or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None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p:txBody>
      </p:sp>
      <p:sp>
        <p:nvSpPr>
          <p:cNvPr id="336" name="Google Shape;336;p38"/>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Impact"/>
                <a:ea typeface="Impact"/>
                <a:cs typeface="Impact"/>
                <a:sym typeface="Impact"/>
              </a:rPr>
              <a:t>The purpose of these courses is to provide instruction in basic aspects of journalism and workshop experiences in journalistic production.  Emphasis is placed on identifying and describing elements of the history and traditions of journalism as well as organizing and utilizing appropriate production modes. Students will produce the school newspaper and/or the school yearbook.</a:t>
            </a:r>
            <a:endParaRPr sz="1500">
              <a:solidFill>
                <a:srgbClr val="FFFFFF"/>
              </a:solidFill>
              <a:latin typeface="Impact"/>
              <a:ea typeface="Impact"/>
              <a:cs typeface="Impact"/>
              <a:sym typeface="Impact"/>
            </a:endParaRPr>
          </a:p>
        </p:txBody>
      </p:sp>
      <p:pic>
        <p:nvPicPr>
          <p:cNvPr id="337" name="Google Shape;337;p38"/>
          <p:cNvPicPr preferRelativeResize="0"/>
          <p:nvPr/>
        </p:nvPicPr>
        <p:blipFill>
          <a:blip r:embed="rId4">
            <a:alphaModFix/>
          </a:blip>
          <a:stretch>
            <a:fillRect/>
          </a:stretch>
        </p:blipFill>
        <p:spPr>
          <a:xfrm>
            <a:off x="5481630" y="292625"/>
            <a:ext cx="707918" cy="519749"/>
          </a:xfrm>
          <a:prstGeom prst="rect">
            <a:avLst/>
          </a:prstGeom>
          <a:noFill/>
          <a:ln>
            <a:noFill/>
          </a:ln>
        </p:spPr>
      </p:pic>
      <p:sp>
        <p:nvSpPr>
          <p:cNvPr id="338" name="Google Shape;338;p38"/>
          <p:cNvSpPr txBox="1"/>
          <p:nvPr/>
        </p:nvSpPr>
        <p:spPr>
          <a:xfrm>
            <a:off x="3405725" y="4588875"/>
            <a:ext cx="47805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Calibri"/>
                <a:ea typeface="Calibri"/>
                <a:cs typeface="Calibri"/>
                <a:sym typeface="Calibri"/>
              </a:rPr>
              <a:t>Higher levels of this course  are allowed for higher grade levels.</a:t>
            </a:r>
            <a:endParaRPr sz="1300">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42"/>
        <p:cNvGrpSpPr/>
        <p:nvPr/>
      </p:nvGrpSpPr>
      <p:grpSpPr>
        <a:xfrm>
          <a:off x="0" y="0"/>
          <a:ext cx="0" cy="0"/>
          <a:chOff x="0" y="0"/>
          <a:chExt cx="0" cy="0"/>
        </a:xfrm>
      </p:grpSpPr>
      <p:sp>
        <p:nvSpPr>
          <p:cNvPr id="343" name="Google Shape;343;p3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Intensive Reading: Single Block</a:t>
            </a:r>
            <a:endParaRPr sz="2500"/>
          </a:p>
        </p:txBody>
      </p:sp>
      <p:sp>
        <p:nvSpPr>
          <p:cNvPr id="344" name="Google Shape;344;p3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latin typeface="Impact"/>
                <a:ea typeface="Impact"/>
                <a:cs typeface="Impact"/>
                <a:sym typeface="Impact"/>
              </a:rPr>
              <a:t>&lt; Back to language arts slide</a:t>
            </a:r>
          </a:p>
        </p:txBody>
      </p:sp>
      <p:sp>
        <p:nvSpPr>
          <p:cNvPr id="345" name="Google Shape;345;p39"/>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Intensive Reading: Single Block</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None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p:txBody>
      </p:sp>
      <p:sp>
        <p:nvSpPr>
          <p:cNvPr id="346" name="Google Shape;346;p39"/>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The purpose of this course is to provide instruction that enables students to accelerate the development of reading and writing skills and to strengthen those skills so they are able to successfully read and write grade level text independently. Instruction emphasizes reading comprehension, writing fluency, and vocabulary study through the use of a variety of literary and informational texts encompassing a broad range of text structures, genres, and levels of complexity. Texts used for instruction focus on a wide range of topics, including content-area information, in order to support students in meeting the knowledge demands of increasingly complex text. Students enrolled in the course will engage in interactive text-based discussion, question generation, and research opportunities. They will write in response to reading and cite evidence when answering text dependent questions orally and in writing. The course provides extensive opportunities for students to collaborate with their peers. Scaffolding is provided as necessary as students engage in reading and writing increasingly complex text and is removed as the reading and writing abilities of students improve over time.</a:t>
            </a:r>
            <a:endParaRPr sz="1200">
              <a:solidFill>
                <a:srgbClr val="FFFFFF"/>
              </a:solidFill>
              <a:latin typeface="Impact"/>
              <a:ea typeface="Impact"/>
              <a:cs typeface="Impact"/>
              <a:sym typeface="Impact"/>
            </a:endParaRPr>
          </a:p>
        </p:txBody>
      </p:sp>
      <p:pic>
        <p:nvPicPr>
          <p:cNvPr id="347" name="Google Shape;347;p39"/>
          <p:cNvPicPr preferRelativeResize="0"/>
          <p:nvPr/>
        </p:nvPicPr>
        <p:blipFill>
          <a:blip r:embed="rId4">
            <a:alphaModFix/>
          </a:blip>
          <a:stretch>
            <a:fillRect/>
          </a:stretch>
        </p:blipFill>
        <p:spPr>
          <a:xfrm>
            <a:off x="4984375" y="49467"/>
            <a:ext cx="1198700" cy="945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51"/>
        <p:cNvGrpSpPr/>
        <p:nvPr/>
      </p:nvGrpSpPr>
      <p:grpSpPr>
        <a:xfrm>
          <a:off x="0" y="0"/>
          <a:ext cx="0" cy="0"/>
          <a:chOff x="0" y="0"/>
          <a:chExt cx="0" cy="0"/>
        </a:xfrm>
      </p:grpSpPr>
      <p:sp>
        <p:nvSpPr>
          <p:cNvPr id="352" name="Google Shape;352;p4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Social Media 1</a:t>
            </a:r>
            <a:endParaRPr sz="2500"/>
          </a:p>
        </p:txBody>
      </p:sp>
      <p:sp>
        <p:nvSpPr>
          <p:cNvPr id="353" name="Google Shape;353;p40">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latin typeface="Impact"/>
                <a:ea typeface="Impact"/>
                <a:cs typeface="Impact"/>
                <a:sym typeface="Impact"/>
              </a:rPr>
              <a:t>&lt; Back to language arts slide</a:t>
            </a:r>
          </a:p>
        </p:txBody>
      </p:sp>
      <p:sp>
        <p:nvSpPr>
          <p:cNvPr id="354" name="Google Shape;354;p40"/>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Social Media 1</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Length: 1 semester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0.5</a:t>
            </a:r>
            <a:endParaRPr sz="1500">
              <a:solidFill>
                <a:schemeClr val="lt1"/>
              </a:solidFill>
              <a:latin typeface="Impact"/>
              <a:ea typeface="Impact"/>
              <a:cs typeface="Impact"/>
              <a:sym typeface="Impact"/>
            </a:endParaRPr>
          </a:p>
        </p:txBody>
      </p:sp>
      <p:sp>
        <p:nvSpPr>
          <p:cNvPr id="355" name="Google Shape;355;p40"/>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solidFill>
                  <a:schemeClr val="lt1"/>
                </a:solidFill>
                <a:latin typeface="Impact"/>
                <a:ea typeface="Impact"/>
                <a:cs typeface="Impact"/>
                <a:sym typeface="Impact"/>
              </a:rPr>
              <a:t>The purpose of this course is to enable students to develop fundamental skills in the use of social media across print, multimedia, web, and broadcast platforms, including ethical and legal uses.</a:t>
            </a:r>
            <a:endParaRPr sz="1500" dirty="0">
              <a:solidFill>
                <a:srgbClr val="FFFFFF"/>
              </a:solidFill>
              <a:latin typeface="Impact"/>
              <a:ea typeface="Impact"/>
              <a:cs typeface="Impact"/>
              <a:sym typeface="Impact"/>
            </a:endParaRPr>
          </a:p>
        </p:txBody>
      </p:sp>
      <p:pic>
        <p:nvPicPr>
          <p:cNvPr id="356" name="Google Shape;356;p40"/>
          <p:cNvPicPr preferRelativeResize="0"/>
          <p:nvPr/>
        </p:nvPicPr>
        <p:blipFill>
          <a:blip r:embed="rId4">
            <a:alphaModFix/>
          </a:blip>
          <a:stretch>
            <a:fillRect/>
          </a:stretch>
        </p:blipFill>
        <p:spPr>
          <a:xfrm>
            <a:off x="5113425" y="0"/>
            <a:ext cx="1063275" cy="1063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360"/>
        <p:cNvGrpSpPr/>
        <p:nvPr/>
      </p:nvGrpSpPr>
      <p:grpSpPr>
        <a:xfrm>
          <a:off x="0" y="0"/>
          <a:ext cx="0" cy="0"/>
          <a:chOff x="0" y="0"/>
          <a:chExt cx="0" cy="0"/>
        </a:xfrm>
      </p:grpSpPr>
      <p:sp>
        <p:nvSpPr>
          <p:cNvPr id="361" name="Google Shape;361;p4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Mathematics</a:t>
            </a:r>
            <a:endParaRPr sz="3900"/>
          </a:p>
        </p:txBody>
      </p:sp>
      <p:sp>
        <p:nvSpPr>
          <p:cNvPr id="362" name="Google Shape;362;p41">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363" name="Google Shape;363;p41">
            <a:hlinkClick r:id="" action="ppaction://hlinkshowjump?jump=nextslide"/>
          </p:cNvPr>
          <p:cNvSpPr/>
          <p:nvPr/>
        </p:nvSpPr>
        <p:spPr>
          <a:xfrm>
            <a:off x="199475" y="1112275"/>
            <a:ext cx="2283000" cy="628125"/>
          </a:xfrm>
          <a:prstGeom prst="flowChartProcess">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rgbClr val="FFFFFF"/>
                </a:solidFill>
                <a:latin typeface="Impact"/>
                <a:ea typeface="Impact"/>
                <a:cs typeface="Impact"/>
                <a:sym typeface="Impact"/>
              </a:rPr>
              <a:t>Algebra 1 (One-year Algebra Program)</a:t>
            </a:r>
            <a:endParaRPr sz="1600" dirty="0">
              <a:solidFill>
                <a:srgbClr val="FFFFFF"/>
              </a:solidFill>
              <a:latin typeface="Impact"/>
              <a:ea typeface="Impact"/>
              <a:cs typeface="Impact"/>
              <a:sym typeface="Impact"/>
            </a:endParaRPr>
          </a:p>
        </p:txBody>
      </p:sp>
      <p:sp>
        <p:nvSpPr>
          <p:cNvPr id="364" name="Google Shape;364;p41">
            <a:hlinkClick r:id="rId4" action="ppaction://hlinksldjump"/>
          </p:cNvPr>
          <p:cNvSpPr/>
          <p:nvPr/>
        </p:nvSpPr>
        <p:spPr>
          <a:xfrm>
            <a:off x="2780725" y="1112275"/>
            <a:ext cx="2283000" cy="6282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rgbClr val="FFFFFF"/>
                </a:solidFill>
                <a:latin typeface="Impact"/>
                <a:ea typeface="Impact"/>
                <a:cs typeface="Impact"/>
                <a:sym typeface="Impact"/>
              </a:rPr>
              <a:t>Geometry Honors</a:t>
            </a:r>
            <a:endParaRPr sz="1700" dirty="0">
              <a:solidFill>
                <a:srgbClr val="FFFFFF"/>
              </a:solidFill>
              <a:latin typeface="Impact"/>
              <a:ea typeface="Impact"/>
              <a:cs typeface="Impact"/>
              <a:sym typeface="Impact"/>
            </a:endParaRPr>
          </a:p>
        </p:txBody>
      </p:sp>
      <p:sp>
        <p:nvSpPr>
          <p:cNvPr id="365" name="Google Shape;365;p41">
            <a:hlinkClick r:id="rId5" action="ppaction://hlinksldjump"/>
          </p:cNvPr>
          <p:cNvSpPr/>
          <p:nvPr/>
        </p:nvSpPr>
        <p:spPr>
          <a:xfrm>
            <a:off x="199439" y="3095613"/>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Algebra 1B</a:t>
            </a:r>
            <a:endParaRPr sz="1700">
              <a:solidFill>
                <a:srgbClr val="FFFFFF"/>
              </a:solidFill>
              <a:latin typeface="Impact"/>
              <a:ea typeface="Impact"/>
              <a:cs typeface="Impact"/>
              <a:sym typeface="Impact"/>
            </a:endParaRPr>
          </a:p>
        </p:txBody>
      </p:sp>
      <p:sp>
        <p:nvSpPr>
          <p:cNvPr id="366" name="Google Shape;366;p41">
            <a:hlinkClick r:id="rId6" action="ppaction://hlinksldjump"/>
          </p:cNvPr>
          <p:cNvSpPr/>
          <p:nvPr/>
        </p:nvSpPr>
        <p:spPr>
          <a:xfrm>
            <a:off x="2780725" y="3092713"/>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Algebra 2</a:t>
            </a:r>
            <a:endParaRPr sz="1700">
              <a:solidFill>
                <a:srgbClr val="FFFFFF"/>
              </a:solidFill>
              <a:latin typeface="Impact"/>
              <a:ea typeface="Impact"/>
              <a:cs typeface="Impact"/>
              <a:sym typeface="Impact"/>
            </a:endParaRPr>
          </a:p>
        </p:txBody>
      </p:sp>
      <p:sp>
        <p:nvSpPr>
          <p:cNvPr id="367" name="Google Shape;367;p41">
            <a:hlinkClick r:id="rId7" action="ppaction://hlinksldjump"/>
          </p:cNvPr>
          <p:cNvSpPr/>
          <p:nvPr/>
        </p:nvSpPr>
        <p:spPr>
          <a:xfrm>
            <a:off x="199452" y="4029950"/>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latin typeface="Impact"/>
                <a:ea typeface="Impact"/>
                <a:cs typeface="Impact"/>
                <a:sym typeface="Impact"/>
              </a:rPr>
              <a:t>Geometry</a:t>
            </a:r>
            <a:endParaRPr sz="1700">
              <a:solidFill>
                <a:srgbClr val="FFFFFF"/>
              </a:solidFill>
              <a:latin typeface="Impact"/>
              <a:ea typeface="Impact"/>
              <a:cs typeface="Impact"/>
              <a:sym typeface="Impact"/>
            </a:endParaRPr>
          </a:p>
        </p:txBody>
      </p:sp>
      <p:sp>
        <p:nvSpPr>
          <p:cNvPr id="368" name="Google Shape;368;p41">
            <a:hlinkClick r:id="rId8" action="ppaction://hlinksldjump"/>
          </p:cNvPr>
          <p:cNvSpPr/>
          <p:nvPr/>
        </p:nvSpPr>
        <p:spPr>
          <a:xfrm>
            <a:off x="2780727" y="2159350"/>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Liberal Arts Mathematics 1</a:t>
            </a:r>
            <a:endParaRPr sz="1700">
              <a:solidFill>
                <a:srgbClr val="FFFFFF"/>
              </a:solidFill>
              <a:latin typeface="Impact"/>
              <a:ea typeface="Impact"/>
              <a:cs typeface="Impact"/>
              <a:sym typeface="Impact"/>
            </a:endParaRPr>
          </a:p>
        </p:txBody>
      </p:sp>
      <p:sp>
        <p:nvSpPr>
          <p:cNvPr id="369" name="Google Shape;369;p41">
            <a:hlinkClick r:id="rId9" action="ppaction://hlinksldjump"/>
          </p:cNvPr>
          <p:cNvSpPr/>
          <p:nvPr/>
        </p:nvSpPr>
        <p:spPr>
          <a:xfrm>
            <a:off x="199452" y="2161288"/>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Algebra 1A</a:t>
            </a:r>
            <a:endParaRPr sz="1700">
              <a:solidFill>
                <a:srgbClr val="FFFFFF"/>
              </a:solidFill>
              <a:latin typeface="Impact"/>
              <a:ea typeface="Impact"/>
              <a:cs typeface="Impact"/>
              <a:sym typeface="Impact"/>
            </a:endParaRPr>
          </a:p>
        </p:txBody>
      </p:sp>
      <p:sp>
        <p:nvSpPr>
          <p:cNvPr id="370" name="Google Shape;370;p41">
            <a:hlinkClick r:id="rId10" action="ppaction://hlinksldjump"/>
          </p:cNvPr>
          <p:cNvSpPr/>
          <p:nvPr/>
        </p:nvSpPr>
        <p:spPr>
          <a:xfrm>
            <a:off x="2780727" y="4026100"/>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latin typeface="Impact"/>
                <a:ea typeface="Impact"/>
                <a:cs typeface="Impact"/>
                <a:sym typeface="Impact"/>
              </a:rPr>
              <a:t>Algebra 2 Honors</a:t>
            </a:r>
            <a:endParaRPr sz="1700">
              <a:solidFill>
                <a:srgbClr val="FFFFFF"/>
              </a:solidFill>
              <a:latin typeface="Impact"/>
              <a:ea typeface="Impact"/>
              <a:cs typeface="Impact"/>
              <a:sym typeface="Impact"/>
            </a:endParaRPr>
          </a:p>
        </p:txBody>
      </p:sp>
      <p:pic>
        <p:nvPicPr>
          <p:cNvPr id="1026" name="Picture 2" descr="what the math clipart - Google Search | Fun math, Math methods, Fun math  games">
            <a:extLst>
              <a:ext uri="{FF2B5EF4-FFF2-40B4-BE49-F238E27FC236}">
                <a16:creationId xmlns:a16="http://schemas.microsoft.com/office/drawing/2014/main" id="{E228430F-F9FF-4E04-B4C9-132C8023CB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6830" y="1745005"/>
            <a:ext cx="2612013" cy="19740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 sz="2500">
                <a:solidFill>
                  <a:srgbClr val="FFFFFF"/>
                </a:solidFill>
                <a:latin typeface="Impact"/>
                <a:ea typeface="Impact"/>
                <a:cs typeface="Impact"/>
                <a:sym typeface="Impact"/>
              </a:rPr>
              <a:t>Digital Information Technology</a:t>
            </a:r>
            <a:endParaRPr sz="2500">
              <a:solidFill>
                <a:srgbClr val="FFFFFF"/>
              </a:solidFill>
              <a:latin typeface="Impact"/>
              <a:ea typeface="Impact"/>
              <a:cs typeface="Impact"/>
              <a:sym typeface="Impact"/>
            </a:endParaRPr>
          </a:p>
          <a:p>
            <a:pPr marL="0" lvl="0" indent="0" algn="l" rtl="0">
              <a:spcBef>
                <a:spcPts val="0"/>
              </a:spcBef>
              <a:spcAft>
                <a:spcPts val="0"/>
              </a:spcAft>
              <a:buClr>
                <a:schemeClr val="dk1"/>
              </a:buClr>
              <a:buSzPct val="44000"/>
              <a:buFont typeface="Arial"/>
              <a:buNone/>
            </a:pPr>
            <a:endParaRPr sz="2500">
              <a:solidFill>
                <a:srgbClr val="FFFFFF"/>
              </a:solidFill>
              <a:latin typeface="Impact"/>
              <a:ea typeface="Impact"/>
              <a:cs typeface="Impact"/>
              <a:sym typeface="Impact"/>
            </a:endParaRPr>
          </a:p>
          <a:p>
            <a:pPr marL="0" lvl="0" indent="0" algn="l" rtl="0">
              <a:spcBef>
                <a:spcPts val="0"/>
              </a:spcBef>
              <a:spcAft>
                <a:spcPts val="0"/>
              </a:spcAft>
              <a:buNone/>
            </a:pPr>
            <a:endParaRPr sz="2500">
              <a:solidFill>
                <a:srgbClr val="FFFFFF"/>
              </a:solidFill>
              <a:latin typeface="Impact"/>
              <a:ea typeface="Impact"/>
              <a:cs typeface="Impact"/>
              <a:sym typeface="Impact"/>
            </a:endParaRPr>
          </a:p>
        </p:txBody>
      </p:sp>
      <p:sp>
        <p:nvSpPr>
          <p:cNvPr id="88" name="Google Shape;88;p15">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
        <p:nvSpPr>
          <p:cNvPr id="89" name="Google Shape;89;p15"/>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solidFill>
                  <a:srgbClr val="FFFFFF"/>
                </a:solidFill>
                <a:latin typeface="Calibri"/>
                <a:ea typeface="Calibri"/>
                <a:cs typeface="Calibri"/>
                <a:sym typeface="Calibri"/>
              </a:rPr>
              <a:t>  </a:t>
            </a:r>
            <a:endParaRPr sz="18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800" b="1">
                <a:solidFill>
                  <a:srgbClr val="FFFFFF"/>
                </a:solidFill>
                <a:latin typeface="Calibri"/>
                <a:ea typeface="Calibri"/>
                <a:cs typeface="Calibri"/>
                <a:sym typeface="Calibri"/>
              </a:rPr>
              <a:t>Course # - </a:t>
            </a:r>
            <a:r>
              <a:rPr lang="en" sz="1800">
                <a:solidFill>
                  <a:srgbClr val="FFFFFF"/>
                </a:solidFill>
                <a:latin typeface="Calibri"/>
                <a:ea typeface="Calibri"/>
                <a:cs typeface="Calibri"/>
                <a:sym typeface="Calibri"/>
              </a:rPr>
              <a:t>8209020</a:t>
            </a:r>
            <a:endParaRPr sz="18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800" b="1">
                <a:solidFill>
                  <a:srgbClr val="FFFFFF"/>
                </a:solidFill>
                <a:latin typeface="Calibri"/>
                <a:ea typeface="Calibri"/>
                <a:cs typeface="Calibri"/>
                <a:sym typeface="Calibri"/>
              </a:rPr>
              <a:t>Grade Level - </a:t>
            </a:r>
            <a:r>
              <a:rPr lang="en" sz="1800">
                <a:solidFill>
                  <a:srgbClr val="FFFFFF"/>
                </a:solidFill>
                <a:latin typeface="Calibri"/>
                <a:ea typeface="Calibri"/>
                <a:cs typeface="Calibri"/>
                <a:sym typeface="Calibri"/>
              </a:rPr>
              <a:t>9-12</a:t>
            </a:r>
            <a:endParaRPr sz="18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800" b="1">
                <a:solidFill>
                  <a:srgbClr val="FFFFFF"/>
                </a:solidFill>
                <a:latin typeface="Calibri"/>
                <a:ea typeface="Calibri"/>
                <a:cs typeface="Calibri"/>
                <a:sym typeface="Calibri"/>
              </a:rPr>
              <a:t>Length - </a:t>
            </a:r>
            <a:r>
              <a:rPr lang="en" sz="1800">
                <a:solidFill>
                  <a:srgbClr val="FFFFFF"/>
                </a:solidFill>
                <a:latin typeface="Calibri"/>
                <a:ea typeface="Calibri"/>
                <a:cs typeface="Calibri"/>
                <a:sym typeface="Calibri"/>
              </a:rPr>
              <a:t>1 year</a:t>
            </a:r>
            <a:endParaRPr sz="18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800" b="1">
                <a:solidFill>
                  <a:srgbClr val="FFFFFF"/>
                </a:solidFill>
                <a:latin typeface="Calibri"/>
                <a:ea typeface="Calibri"/>
                <a:cs typeface="Calibri"/>
                <a:sym typeface="Calibri"/>
              </a:rPr>
              <a:t>Prerequisite - </a:t>
            </a:r>
            <a:r>
              <a:rPr lang="en" sz="1800">
                <a:solidFill>
                  <a:srgbClr val="FFFFFF"/>
                </a:solidFill>
                <a:latin typeface="Calibri"/>
                <a:ea typeface="Calibri"/>
                <a:cs typeface="Calibri"/>
                <a:sym typeface="Calibri"/>
              </a:rPr>
              <a:t>None</a:t>
            </a:r>
            <a:endParaRPr sz="18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800" b="1">
                <a:solidFill>
                  <a:srgbClr val="FFFFFF"/>
                </a:solidFill>
                <a:latin typeface="Calibri"/>
                <a:ea typeface="Calibri"/>
                <a:cs typeface="Calibri"/>
                <a:sym typeface="Calibri"/>
              </a:rPr>
              <a:t>Credit - </a:t>
            </a:r>
            <a:r>
              <a:rPr lang="en" sz="1800">
                <a:solidFill>
                  <a:srgbClr val="FFFFFF"/>
                </a:solidFill>
                <a:latin typeface="Calibri"/>
                <a:ea typeface="Calibri"/>
                <a:cs typeface="Calibri"/>
                <a:sym typeface="Calibri"/>
              </a:rPr>
              <a:t>1</a:t>
            </a:r>
            <a:endParaRPr sz="1800">
              <a:solidFill>
                <a:srgbClr val="FFFFF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solidFill>
                <a:srgbClr val="FFFFFF"/>
              </a:solidFill>
              <a:latin typeface="Impact"/>
              <a:ea typeface="Impact"/>
              <a:cs typeface="Impact"/>
              <a:sym typeface="Impact"/>
            </a:endParaRPr>
          </a:p>
        </p:txBody>
      </p:sp>
      <p:sp>
        <p:nvSpPr>
          <p:cNvPr id="90" name="Google Shape;90;p15"/>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rPr>
              <a:t>This course is designed to provide a basic overview of current business and information systems and trends and to introduce students to the basics and foundations required for today's business environments. Emphasis is placed on developing proficiency with touch keyboarding and fundamental computer applications, so that they may be used as communication tools for enhancing personal and workplace proficiency in an information-based society. This also includes proficiency with computers using word processing applications, databases, spreadsheets, presentation applications, and the integration of these programs using software that meets industry standards. The appropriate soft skills for developing and maintaining professional business relationships will also be covered.</a:t>
            </a:r>
            <a:endParaRPr sz="1900">
              <a:solidFill>
                <a:srgbClr val="FFFFFF"/>
              </a:solidFill>
            </a:endParaRPr>
          </a:p>
        </p:txBody>
      </p:sp>
      <p:pic>
        <p:nvPicPr>
          <p:cNvPr id="91" name="Google Shape;91;p15"/>
          <p:cNvPicPr preferRelativeResize="0"/>
          <p:nvPr/>
        </p:nvPicPr>
        <p:blipFill>
          <a:blip r:embed="rId4">
            <a:alphaModFix/>
          </a:blip>
          <a:stretch>
            <a:fillRect/>
          </a:stretch>
        </p:blipFill>
        <p:spPr>
          <a:xfrm>
            <a:off x="4572000" y="76899"/>
            <a:ext cx="1216275" cy="912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75"/>
        <p:cNvGrpSpPr/>
        <p:nvPr/>
      </p:nvGrpSpPr>
      <p:grpSpPr>
        <a:xfrm>
          <a:off x="0" y="0"/>
          <a:ext cx="0" cy="0"/>
          <a:chOff x="0" y="0"/>
          <a:chExt cx="0" cy="0"/>
        </a:xfrm>
      </p:grpSpPr>
      <p:sp>
        <p:nvSpPr>
          <p:cNvPr id="376" name="Google Shape;376;p4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Algebra 1 (One-year Algebra Program)</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377" name="Google Shape;377;p42">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dirty="0">
              <a:solidFill>
                <a:srgbClr val="FFFFFF"/>
              </a:solidFill>
              <a:latin typeface="Impact"/>
              <a:ea typeface="Impact"/>
              <a:cs typeface="Impact"/>
              <a:sym typeface="Impact"/>
            </a:endParaRPr>
          </a:p>
        </p:txBody>
      </p:sp>
      <p:sp>
        <p:nvSpPr>
          <p:cNvPr id="378" name="Google Shape;378;p42"/>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379" name="Google Shape;379;p42"/>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lt1"/>
                </a:solidFill>
                <a:latin typeface="Impact"/>
                <a:ea typeface="Impact"/>
                <a:cs typeface="Impact"/>
                <a:sym typeface="Impact"/>
              </a:rPr>
              <a:t>The purpose of this course is to provide the foundation for more advanced mathematics courses and to develop the algebra skills needed to solve real-world and mathematical problems. Topics shall include, but not be limited to, sets, ratios, proportions, radical expressions, variables, the real number system, equations and inequalities, graphs, systems of linear equations and inequalities, integral exponents, polynomials, factoring, irrational numbers, quadratic equations, Venn diagrams,  coordinate geometry, problem solving strategies, and literacy strategies.  Grades are assigned through completion of course work.  Credit is received by obtaining an achievement level of 3, 4, or 5 on the Algebra EOC.</a:t>
            </a:r>
            <a:endParaRPr sz="1300">
              <a:solidFill>
                <a:srgbClr val="FFFFFF"/>
              </a:solidFill>
              <a:latin typeface="Impact"/>
              <a:ea typeface="Impact"/>
              <a:cs typeface="Impact"/>
              <a:sym typeface="Impac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83"/>
        <p:cNvGrpSpPr/>
        <p:nvPr/>
      </p:nvGrpSpPr>
      <p:grpSpPr>
        <a:xfrm>
          <a:off x="0" y="0"/>
          <a:ext cx="0" cy="0"/>
          <a:chOff x="0" y="0"/>
          <a:chExt cx="0" cy="0"/>
        </a:xfrm>
      </p:grpSpPr>
      <p:sp>
        <p:nvSpPr>
          <p:cNvPr id="384" name="Google Shape;384;p4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Algebra 1A</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385" name="Google Shape;385;p43"/>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semester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386" name="Google Shape;386;p43"/>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FFFFFF"/>
                </a:solidFill>
                <a:latin typeface="Impact"/>
                <a:ea typeface="Impact"/>
                <a:cs typeface="Impact"/>
                <a:sym typeface="Impact"/>
              </a:rPr>
              <a:t>This course is the first half of the algebraic content for the algebra one program. Topics shall include, but not be limited to, the real number system with emphasis on rational and irrational numbers, sets, variables, algebraic expressions, patterns, relations and functions, solutions to linear equations and inequalities, rates, ratios, proportions, coordinate geometry, graphs, Venn diagrams, real-world problems, problem solving strategies, and literacy strategies.</a:t>
            </a:r>
            <a:endParaRPr sz="1800">
              <a:solidFill>
                <a:srgbClr val="FFFFFF"/>
              </a:solidFill>
              <a:latin typeface="Impact"/>
              <a:ea typeface="Impact"/>
              <a:cs typeface="Impact"/>
              <a:sym typeface="Impact"/>
            </a:endParaRPr>
          </a:p>
        </p:txBody>
      </p:sp>
      <p:sp>
        <p:nvSpPr>
          <p:cNvPr id="387" name="Google Shape;387;p43">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91"/>
        <p:cNvGrpSpPr/>
        <p:nvPr/>
      </p:nvGrpSpPr>
      <p:grpSpPr>
        <a:xfrm>
          <a:off x="0" y="0"/>
          <a:ext cx="0" cy="0"/>
          <a:chOff x="0" y="0"/>
          <a:chExt cx="0" cy="0"/>
        </a:xfrm>
      </p:grpSpPr>
      <p:sp>
        <p:nvSpPr>
          <p:cNvPr id="392" name="Google Shape;392;p4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Algebra 1B</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393" name="Google Shape;393;p44"/>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semester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full credit in Algebra 1A</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394" name="Google Shape;394;p44"/>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Impact"/>
                <a:ea typeface="Impact"/>
                <a:cs typeface="Impact"/>
                <a:sym typeface="Impact"/>
              </a:rPr>
              <a:t>This course is the second half of the algebraic content of a two-year algebra program.  Topics shall include, but not be limited to, ratios, proportions, radical expressions, algebraic notation, polynomials, factoring, coordinate geometry, graphs, solutions to linear, quadratic, and systems of equations and inequalities, real-world applications, problem solving strategies, and literacy strategies. Algebra 1A and Algebra 1B completes the algebraic content that will be assessed on the Algebra EOC.</a:t>
            </a:r>
            <a:endParaRPr sz="1600">
              <a:solidFill>
                <a:srgbClr val="FFFFFF"/>
              </a:solidFill>
              <a:latin typeface="Impact"/>
              <a:ea typeface="Impact"/>
              <a:cs typeface="Impact"/>
              <a:sym typeface="Impact"/>
            </a:endParaRPr>
          </a:p>
        </p:txBody>
      </p:sp>
      <p:sp>
        <p:nvSpPr>
          <p:cNvPr id="395" name="Google Shape;395;p4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399"/>
        <p:cNvGrpSpPr/>
        <p:nvPr/>
      </p:nvGrpSpPr>
      <p:grpSpPr>
        <a:xfrm>
          <a:off x="0" y="0"/>
          <a:ext cx="0" cy="0"/>
          <a:chOff x="0" y="0"/>
          <a:chExt cx="0" cy="0"/>
        </a:xfrm>
      </p:grpSpPr>
      <p:sp>
        <p:nvSpPr>
          <p:cNvPr id="400" name="Google Shape;400;p4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Geometry</a:t>
            </a:r>
            <a:endParaRPr sz="2500">
              <a:solidFill>
                <a:schemeClr val="lt1"/>
              </a:solidFill>
              <a:latin typeface="Impact"/>
              <a:ea typeface="Impact"/>
              <a:cs typeface="Impact"/>
              <a:sym typeface="Impact"/>
            </a:endParaRPr>
          </a:p>
        </p:txBody>
      </p:sp>
      <p:sp>
        <p:nvSpPr>
          <p:cNvPr id="401" name="Google Shape;401;p45"/>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full credit of the Algebra 1 course or completion of an Algebra 1 or equivalent course with a passing grade.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402" name="Google Shape;402;p45"/>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Impact"/>
                <a:ea typeface="Impact"/>
                <a:cs typeface="Impact"/>
                <a:sym typeface="Impact"/>
              </a:rPr>
              <a:t>The purpose of this course is to develop the geometric relationships and deductive strategies that can be used to solve a variety of real world and mathematical problems. Topics shall include, but not be limited to, logic, equivalent propositions, Euclidean Geometry, direct and indirect proofs, constructions, lines, polygons, transformations, quadrilaterals, triangles, circles, polyhedral, spheres, trigonometric ratios, problem solving strategies and literacy strategies.</a:t>
            </a:r>
            <a:endParaRPr sz="1600">
              <a:solidFill>
                <a:srgbClr val="FFFFFF"/>
              </a:solidFill>
              <a:latin typeface="Impact"/>
              <a:ea typeface="Impact"/>
              <a:cs typeface="Impact"/>
              <a:sym typeface="Impact"/>
            </a:endParaRPr>
          </a:p>
        </p:txBody>
      </p:sp>
      <p:sp>
        <p:nvSpPr>
          <p:cNvPr id="403" name="Google Shape;403;p45">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07"/>
        <p:cNvGrpSpPr/>
        <p:nvPr/>
      </p:nvGrpSpPr>
      <p:grpSpPr>
        <a:xfrm>
          <a:off x="0" y="0"/>
          <a:ext cx="0" cy="0"/>
          <a:chOff x="0" y="0"/>
          <a:chExt cx="0" cy="0"/>
        </a:xfrm>
      </p:grpSpPr>
      <p:sp>
        <p:nvSpPr>
          <p:cNvPr id="408" name="Google Shape;408;p4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Geometry Honors</a:t>
            </a:r>
            <a:endParaRPr sz="2500">
              <a:solidFill>
                <a:schemeClr val="lt1"/>
              </a:solidFill>
              <a:latin typeface="Impact"/>
              <a:ea typeface="Impact"/>
              <a:cs typeface="Impact"/>
              <a:sym typeface="Impact"/>
            </a:endParaRPr>
          </a:p>
        </p:txBody>
      </p:sp>
      <p:sp>
        <p:nvSpPr>
          <p:cNvPr id="409" name="Google Shape;409;p46"/>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Algebra 1 credit of level 4 or 5 and a passing grade in Algebra 1 Honors or one full credit in Algebra 1 or Algebra 1 Honors</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410" name="Google Shape;410;p46"/>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Impact"/>
                <a:ea typeface="Impact"/>
                <a:cs typeface="Impact"/>
                <a:sym typeface="Impact"/>
              </a:rPr>
              <a:t>The purpose of this course is to develop the geometric relationships and deductive strategies that can be used to solve a variety of real world and mathematical problems. Topics shall include, but not be limited to, truth tables, logic, equivalent propositions, Euclidean Geometry, direct and indirect proofs, vectors, Fibonacci sequence, golden ratio, constructions, lines, polygons, transformations, quadrilaterals, triangles, circles, polyhedral, cross sections, spheres, coordinate geometry, trigonometric ratios, problem solving strategies and literacy strategies.</a:t>
            </a:r>
            <a:endParaRPr sz="1600">
              <a:solidFill>
                <a:srgbClr val="FFFFFF"/>
              </a:solidFill>
              <a:latin typeface="Impact"/>
              <a:ea typeface="Impact"/>
              <a:cs typeface="Impact"/>
              <a:sym typeface="Impact"/>
            </a:endParaRPr>
          </a:p>
        </p:txBody>
      </p:sp>
      <p:sp>
        <p:nvSpPr>
          <p:cNvPr id="411" name="Google Shape;411;p46">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15"/>
        <p:cNvGrpSpPr/>
        <p:nvPr/>
      </p:nvGrpSpPr>
      <p:grpSpPr>
        <a:xfrm>
          <a:off x="0" y="0"/>
          <a:ext cx="0" cy="0"/>
          <a:chOff x="0" y="0"/>
          <a:chExt cx="0" cy="0"/>
        </a:xfrm>
      </p:grpSpPr>
      <p:sp>
        <p:nvSpPr>
          <p:cNvPr id="416" name="Google Shape;416;p4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Liberal Arts Mathematics 1</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417" name="Google Shape;417;p47"/>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credit in Algebra 1 or equivalent</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418" name="Google Shape;418;p47"/>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Impact"/>
                <a:ea typeface="Impact"/>
                <a:cs typeface="Impact"/>
                <a:sym typeface="Impact"/>
              </a:rPr>
              <a:t>The purpose of this course is to strengthen Algebra 1 skills and to explore informal geometry.  State assessment skills will be reinforced.  Topics shall include, but not be limited to, laws of exponents, real number properties and operations, graphs, functions, equations and inequalities, quadratic equations, coordinate geometry, polygons, quadrilaterals, triangles, solids, data sets, measures of central tendency, real-world applications, problem solving strategies and literacy strategies. Students may not earn credit in both Liberal Arts Mathematics courses.</a:t>
            </a:r>
            <a:endParaRPr sz="1500">
              <a:solidFill>
                <a:srgbClr val="FFFFFF"/>
              </a:solidFill>
              <a:latin typeface="Impact"/>
              <a:ea typeface="Impact"/>
              <a:cs typeface="Impact"/>
              <a:sym typeface="Impact"/>
            </a:endParaRPr>
          </a:p>
        </p:txBody>
      </p:sp>
      <p:sp>
        <p:nvSpPr>
          <p:cNvPr id="419" name="Google Shape;419;p47">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Algebra 2</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425" name="Google Shape;425;p48"/>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credit in Algebra 1 or equivalent</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426" name="Google Shape;426;p48"/>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The purpose of this course is to continue the study of the structure of algebra and to apply these skills to fields such as science, social science, statistics, and health-related fields. Topics shall include, but not be limited to, complex numbers, functions, equations and inequalities, rational expressions and equations, absolute value, direct, inverse and joint variation, arithmetic and geometric sequences and series, systems of equations and inequalities, parabolas, quadratic equations, powers, roots, exponents and logarithms, polynomials, problem solving strategies and literacy strategies.</a:t>
            </a:r>
            <a:endParaRPr sz="1700">
              <a:solidFill>
                <a:srgbClr val="FFFFFF"/>
              </a:solidFill>
              <a:latin typeface="Impact"/>
              <a:ea typeface="Impact"/>
              <a:cs typeface="Impact"/>
              <a:sym typeface="Impact"/>
            </a:endParaRPr>
          </a:p>
        </p:txBody>
      </p:sp>
      <p:sp>
        <p:nvSpPr>
          <p:cNvPr id="427" name="Google Shape;427;p48">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31"/>
        <p:cNvGrpSpPr/>
        <p:nvPr/>
      </p:nvGrpSpPr>
      <p:grpSpPr>
        <a:xfrm>
          <a:off x="0" y="0"/>
          <a:ext cx="0" cy="0"/>
          <a:chOff x="0" y="0"/>
          <a:chExt cx="0" cy="0"/>
        </a:xfrm>
      </p:grpSpPr>
      <p:sp>
        <p:nvSpPr>
          <p:cNvPr id="432" name="Google Shape;432;p4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Algebra 2 Honors</a:t>
            </a:r>
            <a:endParaRPr sz="2500">
              <a:solidFill>
                <a:schemeClr val="lt1"/>
              </a:solidFill>
              <a:latin typeface="Impact"/>
              <a:ea typeface="Impact"/>
              <a:cs typeface="Impact"/>
              <a:sym typeface="Impact"/>
            </a:endParaRPr>
          </a:p>
          <a:p>
            <a:pPr marL="0" lvl="0" indent="0" algn="l" rtl="0">
              <a:spcBef>
                <a:spcPts val="0"/>
              </a:spcBef>
              <a:spcAft>
                <a:spcPts val="0"/>
              </a:spcAft>
              <a:buNone/>
            </a:pPr>
            <a:endParaRPr sz="2500">
              <a:solidFill>
                <a:schemeClr val="lt1"/>
              </a:solidFill>
              <a:latin typeface="Impact"/>
              <a:ea typeface="Impact"/>
              <a:cs typeface="Impact"/>
              <a:sym typeface="Impact"/>
            </a:endParaRPr>
          </a:p>
        </p:txBody>
      </p:sp>
      <p:sp>
        <p:nvSpPr>
          <p:cNvPr id="433" name="Google Shape;433;p49"/>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One full credit in Algebra 1 Honors or one full credit in Algebra 1 and enrollment in AVID</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p:txBody>
      </p:sp>
      <p:sp>
        <p:nvSpPr>
          <p:cNvPr id="434" name="Google Shape;434;p49"/>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chemeClr val="lt1"/>
                </a:solidFill>
                <a:latin typeface="Impact"/>
                <a:ea typeface="Impact"/>
                <a:cs typeface="Impact"/>
                <a:sym typeface="Impact"/>
              </a:rPr>
              <a:t>The purpose of this course is to study algebraic topics in-depth with emphasis on theory, proof, and development of formulas and their applications. Topics shall include, but not be limited to, complex numbers, functions, equations and inequalities,  absolute value, direct, inverse and joint variation, systems of equations and inequalities, parabolas, quadratic equations, powers, roots, exponents and logarithms, polynomial equations and inequalities, Binomial Theorem, radical expressions, non-linear systems of equations, conic sections, sigma notation, arithmetic and geometric sequences, equations of circles, real-world applications, problem solving strategies and literacy strategies.</a:t>
            </a:r>
            <a:endParaRPr>
              <a:solidFill>
                <a:srgbClr val="FFFFFF"/>
              </a:solidFill>
              <a:latin typeface="Impact"/>
              <a:ea typeface="Impact"/>
              <a:cs typeface="Impact"/>
              <a:sym typeface="Impact"/>
            </a:endParaRPr>
          </a:p>
        </p:txBody>
      </p:sp>
      <p:sp>
        <p:nvSpPr>
          <p:cNvPr id="435" name="Google Shape;435;p4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&lt; Back to Math slide</a:t>
            </a:r>
            <a:endParaRPr lang="en-US" dirty="0">
              <a:solidFill>
                <a:srgbClr val="FFFFFF"/>
              </a:solidFill>
              <a:latin typeface="Impact"/>
              <a:ea typeface="Impact"/>
              <a:cs typeface="Impact"/>
              <a:sym typeface="Impac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439"/>
        <p:cNvGrpSpPr/>
        <p:nvPr/>
      </p:nvGrpSpPr>
      <p:grpSpPr>
        <a:xfrm>
          <a:off x="0" y="0"/>
          <a:ext cx="0" cy="0"/>
          <a:chOff x="0" y="0"/>
          <a:chExt cx="0" cy="0"/>
        </a:xfrm>
      </p:grpSpPr>
      <p:grpSp>
        <p:nvGrpSpPr>
          <p:cNvPr id="440" name="Google Shape;440;p50"/>
          <p:cNvGrpSpPr/>
          <p:nvPr/>
        </p:nvGrpSpPr>
        <p:grpSpPr>
          <a:xfrm>
            <a:off x="5860569" y="3275"/>
            <a:ext cx="3424300" cy="5140225"/>
            <a:chOff x="5860569" y="3275"/>
            <a:chExt cx="3424300" cy="5140225"/>
          </a:xfrm>
        </p:grpSpPr>
        <p:pic>
          <p:nvPicPr>
            <p:cNvPr id="441" name="Google Shape;441;p50"/>
            <p:cNvPicPr preferRelativeResize="0"/>
            <p:nvPr/>
          </p:nvPicPr>
          <p:blipFill>
            <a:blip r:embed="rId3">
              <a:alphaModFix/>
            </a:blip>
            <a:stretch>
              <a:fillRect/>
            </a:stretch>
          </p:blipFill>
          <p:spPr>
            <a:xfrm>
              <a:off x="5860569" y="3431350"/>
              <a:ext cx="1712150" cy="1712150"/>
            </a:xfrm>
            <a:prstGeom prst="rect">
              <a:avLst/>
            </a:prstGeom>
            <a:noFill/>
            <a:ln>
              <a:noFill/>
            </a:ln>
          </p:spPr>
        </p:pic>
        <p:pic>
          <p:nvPicPr>
            <p:cNvPr id="442" name="Google Shape;442;p50"/>
            <p:cNvPicPr preferRelativeResize="0"/>
            <p:nvPr/>
          </p:nvPicPr>
          <p:blipFill>
            <a:blip r:embed="rId3">
              <a:alphaModFix/>
            </a:blip>
            <a:stretch>
              <a:fillRect/>
            </a:stretch>
          </p:blipFill>
          <p:spPr>
            <a:xfrm>
              <a:off x="5860569" y="1719200"/>
              <a:ext cx="1712150" cy="1712150"/>
            </a:xfrm>
            <a:prstGeom prst="rect">
              <a:avLst/>
            </a:prstGeom>
            <a:noFill/>
            <a:ln>
              <a:noFill/>
            </a:ln>
          </p:spPr>
        </p:pic>
        <p:pic>
          <p:nvPicPr>
            <p:cNvPr id="443" name="Google Shape;443;p50"/>
            <p:cNvPicPr preferRelativeResize="0"/>
            <p:nvPr/>
          </p:nvPicPr>
          <p:blipFill>
            <a:blip r:embed="rId3">
              <a:alphaModFix/>
            </a:blip>
            <a:stretch>
              <a:fillRect/>
            </a:stretch>
          </p:blipFill>
          <p:spPr>
            <a:xfrm>
              <a:off x="5860569" y="7050"/>
              <a:ext cx="1712150" cy="1712150"/>
            </a:xfrm>
            <a:prstGeom prst="rect">
              <a:avLst/>
            </a:prstGeom>
            <a:noFill/>
            <a:ln>
              <a:noFill/>
            </a:ln>
          </p:spPr>
        </p:pic>
        <p:pic>
          <p:nvPicPr>
            <p:cNvPr id="444" name="Google Shape;444;p50"/>
            <p:cNvPicPr preferRelativeResize="0"/>
            <p:nvPr/>
          </p:nvPicPr>
          <p:blipFill>
            <a:blip r:embed="rId3">
              <a:alphaModFix/>
            </a:blip>
            <a:stretch>
              <a:fillRect/>
            </a:stretch>
          </p:blipFill>
          <p:spPr>
            <a:xfrm>
              <a:off x="7572719" y="3427575"/>
              <a:ext cx="1712150" cy="1712150"/>
            </a:xfrm>
            <a:prstGeom prst="rect">
              <a:avLst/>
            </a:prstGeom>
            <a:noFill/>
            <a:ln>
              <a:noFill/>
            </a:ln>
          </p:spPr>
        </p:pic>
        <p:pic>
          <p:nvPicPr>
            <p:cNvPr id="445" name="Google Shape;445;p50"/>
            <p:cNvPicPr preferRelativeResize="0"/>
            <p:nvPr/>
          </p:nvPicPr>
          <p:blipFill>
            <a:blip r:embed="rId3">
              <a:alphaModFix/>
            </a:blip>
            <a:stretch>
              <a:fillRect/>
            </a:stretch>
          </p:blipFill>
          <p:spPr>
            <a:xfrm>
              <a:off x="7572719" y="1715425"/>
              <a:ext cx="1712150" cy="1712150"/>
            </a:xfrm>
            <a:prstGeom prst="rect">
              <a:avLst/>
            </a:prstGeom>
            <a:noFill/>
            <a:ln>
              <a:noFill/>
            </a:ln>
          </p:spPr>
        </p:pic>
        <p:pic>
          <p:nvPicPr>
            <p:cNvPr id="446" name="Google Shape;446;p50"/>
            <p:cNvPicPr preferRelativeResize="0"/>
            <p:nvPr/>
          </p:nvPicPr>
          <p:blipFill>
            <a:blip r:embed="rId3">
              <a:alphaModFix/>
            </a:blip>
            <a:stretch>
              <a:fillRect/>
            </a:stretch>
          </p:blipFill>
          <p:spPr>
            <a:xfrm>
              <a:off x="7572719" y="3275"/>
              <a:ext cx="1712150" cy="1712150"/>
            </a:xfrm>
            <a:prstGeom prst="rect">
              <a:avLst/>
            </a:prstGeom>
            <a:noFill/>
            <a:ln>
              <a:noFill/>
            </a:ln>
          </p:spPr>
        </p:pic>
      </p:grpSp>
      <p:sp>
        <p:nvSpPr>
          <p:cNvPr id="447" name="Google Shape;447;p5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Music</a:t>
            </a:r>
            <a:endParaRPr sz="2500"/>
          </a:p>
        </p:txBody>
      </p:sp>
      <p:sp>
        <p:nvSpPr>
          <p:cNvPr id="448" name="Google Shape;448;p50">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449" name="Google Shape;449;p50">
            <a:hlinkClick r:id="rId5" action="ppaction://hlinksldjump"/>
          </p:cNvPr>
          <p:cNvSpPr/>
          <p:nvPr/>
        </p:nvSpPr>
        <p:spPr>
          <a:xfrm>
            <a:off x="311700" y="976100"/>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Music Theory</a:t>
            </a:r>
            <a:endParaRPr>
              <a:solidFill>
                <a:srgbClr val="FFFFFF"/>
              </a:solidFill>
              <a:latin typeface="Impact"/>
              <a:ea typeface="Impact"/>
              <a:cs typeface="Impact"/>
              <a:sym typeface="Impact"/>
            </a:endParaRPr>
          </a:p>
        </p:txBody>
      </p:sp>
      <p:sp>
        <p:nvSpPr>
          <p:cNvPr id="450" name="Google Shape;450;p50">
            <a:hlinkClick r:id="rId6" action="ppaction://hlinksldjump"/>
          </p:cNvPr>
          <p:cNvSpPr/>
          <p:nvPr/>
        </p:nvSpPr>
        <p:spPr>
          <a:xfrm>
            <a:off x="311700" y="1624767"/>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Band</a:t>
            </a:r>
            <a:endParaRPr>
              <a:solidFill>
                <a:srgbClr val="FFFFFF"/>
              </a:solidFill>
              <a:latin typeface="Impact"/>
              <a:ea typeface="Impact"/>
              <a:cs typeface="Impact"/>
              <a:sym typeface="Impact"/>
            </a:endParaRPr>
          </a:p>
        </p:txBody>
      </p:sp>
      <p:sp>
        <p:nvSpPr>
          <p:cNvPr id="451" name="Google Shape;451;p50">
            <a:hlinkClick r:id="rId7" action="ppaction://hlinksldjump"/>
          </p:cNvPr>
          <p:cNvSpPr/>
          <p:nvPr/>
        </p:nvSpPr>
        <p:spPr>
          <a:xfrm>
            <a:off x="311700" y="2299404"/>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Instrumental Techniques</a:t>
            </a:r>
            <a:endParaRPr>
              <a:solidFill>
                <a:srgbClr val="FFFFFF"/>
              </a:solidFill>
              <a:latin typeface="Impact"/>
              <a:ea typeface="Impact"/>
              <a:cs typeface="Impact"/>
              <a:sym typeface="Impact"/>
            </a:endParaRPr>
          </a:p>
        </p:txBody>
      </p:sp>
      <p:sp>
        <p:nvSpPr>
          <p:cNvPr id="452" name="Google Shape;452;p50">
            <a:hlinkClick r:id="rId8" action="ppaction://hlinksldjump"/>
          </p:cNvPr>
          <p:cNvSpPr/>
          <p:nvPr/>
        </p:nvSpPr>
        <p:spPr>
          <a:xfrm>
            <a:off x="311700" y="2974042"/>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Jazz Ensemble</a:t>
            </a:r>
            <a:endParaRPr>
              <a:solidFill>
                <a:srgbClr val="FFFFFF"/>
              </a:solidFill>
              <a:latin typeface="Impact"/>
              <a:ea typeface="Impact"/>
              <a:cs typeface="Impact"/>
              <a:sym typeface="Impact"/>
            </a:endParaRPr>
          </a:p>
        </p:txBody>
      </p:sp>
      <p:sp>
        <p:nvSpPr>
          <p:cNvPr id="453" name="Google Shape;453;p50">
            <a:hlinkClick r:id="rId9" action="ppaction://hlinksldjump"/>
          </p:cNvPr>
          <p:cNvSpPr/>
          <p:nvPr/>
        </p:nvSpPr>
        <p:spPr>
          <a:xfrm>
            <a:off x="311700" y="4323318"/>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Eurythmics</a:t>
            </a:r>
            <a:endParaRPr>
              <a:solidFill>
                <a:srgbClr val="FFFFFF"/>
              </a:solidFill>
              <a:latin typeface="Impact"/>
              <a:ea typeface="Impact"/>
              <a:cs typeface="Impact"/>
              <a:sym typeface="Impact"/>
            </a:endParaRPr>
          </a:p>
        </p:txBody>
      </p:sp>
      <p:sp>
        <p:nvSpPr>
          <p:cNvPr id="454" name="Google Shape;454;p50">
            <a:hlinkClick r:id="rId10" action="ppaction://hlinksldjump"/>
          </p:cNvPr>
          <p:cNvSpPr/>
          <p:nvPr/>
        </p:nvSpPr>
        <p:spPr>
          <a:xfrm>
            <a:off x="311700" y="3648680"/>
            <a:ext cx="5348400" cy="5442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Chorus</a:t>
            </a:r>
            <a:endParaRPr>
              <a:solidFill>
                <a:srgbClr val="FFFFFF"/>
              </a:solidFill>
              <a:latin typeface="Impact"/>
              <a:ea typeface="Impact"/>
              <a:cs typeface="Impact"/>
              <a:sym typeface="Impact"/>
            </a:endParaRPr>
          </a:p>
        </p:txBody>
      </p:sp>
      <p:pic>
        <p:nvPicPr>
          <p:cNvPr id="455" name="Google Shape;455;p50"/>
          <p:cNvPicPr preferRelativeResize="0"/>
          <p:nvPr/>
        </p:nvPicPr>
        <p:blipFill>
          <a:blip r:embed="rId11">
            <a:alphaModFix/>
          </a:blip>
          <a:stretch>
            <a:fillRect/>
          </a:stretch>
        </p:blipFill>
        <p:spPr>
          <a:xfrm rot="439056">
            <a:off x="6554100" y="968650"/>
            <a:ext cx="1881400" cy="4047366"/>
          </a:xfrm>
          <a:prstGeom prst="rect">
            <a:avLst/>
          </a:prstGeom>
          <a:noFill/>
          <a:ln>
            <a:noFill/>
          </a:ln>
        </p:spPr>
      </p:pic>
      <p:sp>
        <p:nvSpPr>
          <p:cNvPr id="456" name="Google Shape;456;p50"/>
          <p:cNvSpPr txBox="1"/>
          <p:nvPr/>
        </p:nvSpPr>
        <p:spPr>
          <a:xfrm>
            <a:off x="2465275" y="86525"/>
            <a:ext cx="26706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FFFFFF"/>
                </a:solidFill>
                <a:latin typeface="Impact"/>
                <a:ea typeface="Impact"/>
                <a:cs typeface="Impact"/>
                <a:sym typeface="Impact"/>
              </a:rPr>
              <a:t>*Some courses may require student insurance due to after-school rehearsals and off-school concerts.</a:t>
            </a:r>
            <a:endParaRPr sz="1300">
              <a:solidFill>
                <a:srgbClr val="FFFFFF"/>
              </a:solidFill>
              <a:latin typeface="Impact"/>
              <a:ea typeface="Impact"/>
              <a:cs typeface="Impact"/>
              <a:sym typeface="Impac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60"/>
        <p:cNvGrpSpPr/>
        <p:nvPr/>
      </p:nvGrpSpPr>
      <p:grpSpPr>
        <a:xfrm>
          <a:off x="0" y="0"/>
          <a:ext cx="0" cy="0"/>
          <a:chOff x="0" y="0"/>
          <a:chExt cx="0" cy="0"/>
        </a:xfrm>
      </p:grpSpPr>
      <p:sp>
        <p:nvSpPr>
          <p:cNvPr id="461" name="Google Shape;461;p5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Music Theory</a:t>
            </a:r>
            <a:endParaRPr sz="2500"/>
          </a:p>
        </p:txBody>
      </p:sp>
      <p:sp>
        <p:nvSpPr>
          <p:cNvPr id="462" name="Google Shape;462;p51">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463" name="Google Shape;463;p51"/>
          <p:cNvSpPr/>
          <p:nvPr/>
        </p:nvSpPr>
        <p:spPr>
          <a:xfrm>
            <a:off x="701875" y="1063275"/>
            <a:ext cx="2278200" cy="1858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Impact"/>
                <a:ea typeface="Impact"/>
                <a:cs typeface="Impact"/>
                <a:sym typeface="Impact"/>
              </a:rPr>
              <a:t>Music Theory 1</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Length: 1 year</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Prerequisite: None</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Credit:1</a:t>
            </a:r>
            <a:endParaRPr>
              <a:solidFill>
                <a:schemeClr val="lt1"/>
              </a:solidFill>
              <a:latin typeface="Impact"/>
              <a:ea typeface="Impact"/>
              <a:cs typeface="Impact"/>
              <a:sym typeface="Impact"/>
            </a:endParaRPr>
          </a:p>
        </p:txBody>
      </p:sp>
      <p:sp>
        <p:nvSpPr>
          <p:cNvPr id="464" name="Google Shape;464;p51"/>
          <p:cNvSpPr/>
          <p:nvPr/>
        </p:nvSpPr>
        <p:spPr>
          <a:xfrm>
            <a:off x="3149825" y="1063275"/>
            <a:ext cx="5292300" cy="1858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The purpose of this course is to introduce and explore musical fundamentals as practiced in various historical periods.  Emphasis will be placed on aural and notational skill development.</a:t>
            </a:r>
            <a:endParaRPr sz="1200">
              <a:solidFill>
                <a:srgbClr val="FFFFFF"/>
              </a:solidFill>
              <a:latin typeface="Impact"/>
              <a:ea typeface="Impact"/>
              <a:cs typeface="Impact"/>
              <a:sym typeface="Impact"/>
            </a:endParaRPr>
          </a:p>
        </p:txBody>
      </p:sp>
      <p:sp>
        <p:nvSpPr>
          <p:cNvPr id="465" name="Google Shape;465;p51"/>
          <p:cNvSpPr/>
          <p:nvPr/>
        </p:nvSpPr>
        <p:spPr>
          <a:xfrm>
            <a:off x="701875" y="3056375"/>
            <a:ext cx="2278200" cy="1917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Music Theory 2 Honors</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Music Theory 1 OR audition/demonstration of skill knowledge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Credit:1</a:t>
            </a:r>
            <a:endParaRPr sz="1300">
              <a:solidFill>
                <a:schemeClr val="lt1"/>
              </a:solidFill>
              <a:latin typeface="Impact"/>
              <a:ea typeface="Impact"/>
              <a:cs typeface="Impact"/>
              <a:sym typeface="Impact"/>
            </a:endParaRPr>
          </a:p>
        </p:txBody>
      </p:sp>
      <p:sp>
        <p:nvSpPr>
          <p:cNvPr id="466" name="Google Shape;466;p51"/>
          <p:cNvSpPr/>
          <p:nvPr/>
        </p:nvSpPr>
        <p:spPr>
          <a:xfrm>
            <a:off x="3149825" y="3056375"/>
            <a:ext cx="5292300" cy="1917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This course enables the student to analyze and apply musical fundamentals as practiced in various historical periods.  Emphasis will be placed on aural skills development, harmonic notation and written analysis.  Course includes district developed requirements designed to demonstrate student mastery of rigorous standards required of quality point fine arts courses.</a:t>
            </a:r>
            <a:endParaRPr sz="1200">
              <a:solidFill>
                <a:srgbClr val="FFFFFF"/>
              </a:solidFill>
              <a:latin typeface="Impact"/>
              <a:ea typeface="Impact"/>
              <a:cs typeface="Impact"/>
              <a:sym typeface="Impact"/>
            </a:endParaRPr>
          </a:p>
        </p:txBody>
      </p:sp>
      <p:pic>
        <p:nvPicPr>
          <p:cNvPr id="467" name="Google Shape;467;p51"/>
          <p:cNvPicPr preferRelativeResize="0"/>
          <p:nvPr/>
        </p:nvPicPr>
        <p:blipFill>
          <a:blip r:embed="rId4">
            <a:alphaModFix/>
          </a:blip>
          <a:stretch>
            <a:fillRect/>
          </a:stretch>
        </p:blipFill>
        <p:spPr>
          <a:xfrm>
            <a:off x="2385816" y="57100"/>
            <a:ext cx="1333375" cy="1043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rgbClr val="FFFFFF"/>
                </a:solidFill>
                <a:latin typeface="Impact"/>
                <a:ea typeface="Impact"/>
                <a:cs typeface="Impact"/>
                <a:sym typeface="Impact"/>
              </a:rPr>
              <a:t>Business &amp; Entrepreneurial Principles </a:t>
            </a:r>
            <a:endParaRPr sz="2500">
              <a:solidFill>
                <a:srgbClr val="FFFFFF"/>
              </a:solidFill>
              <a:latin typeface="Impact"/>
              <a:ea typeface="Impact"/>
              <a:cs typeface="Impact"/>
              <a:sym typeface="Impact"/>
            </a:endParaRPr>
          </a:p>
        </p:txBody>
      </p:sp>
      <p:sp>
        <p:nvSpPr>
          <p:cNvPr id="97" name="Google Shape;97;p16"/>
          <p:cNvSpPr/>
          <p:nvPr/>
        </p:nvSpPr>
        <p:spPr>
          <a:xfrm>
            <a:off x="704088"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500" b="1">
                <a:solidFill>
                  <a:srgbClr val="FFFFFF"/>
                </a:solidFill>
                <a:latin typeface="Calibri"/>
                <a:ea typeface="Calibri"/>
                <a:cs typeface="Calibri"/>
                <a:sym typeface="Calibri"/>
              </a:rPr>
              <a:t>Course #</a:t>
            </a:r>
            <a:endParaRPr sz="15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    8215120</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500" b="1">
                <a:solidFill>
                  <a:srgbClr val="FFFFFF"/>
                </a:solidFill>
                <a:latin typeface="Calibri"/>
                <a:ea typeface="Calibri"/>
                <a:cs typeface="Calibri"/>
                <a:sym typeface="Calibri"/>
              </a:rPr>
              <a:t>Grade Level</a:t>
            </a:r>
            <a:endParaRPr sz="15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    10-12</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500" b="1">
                <a:solidFill>
                  <a:srgbClr val="FFFFFF"/>
                </a:solidFill>
                <a:latin typeface="Calibri"/>
                <a:ea typeface="Calibri"/>
                <a:cs typeface="Calibri"/>
                <a:sym typeface="Calibri"/>
              </a:rPr>
              <a:t>Length</a:t>
            </a:r>
            <a:endParaRPr sz="15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    1 year</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600" b="1">
                <a:solidFill>
                  <a:srgbClr val="FFFFFF"/>
                </a:solidFill>
                <a:latin typeface="Calibri"/>
                <a:ea typeface="Calibri"/>
                <a:cs typeface="Calibri"/>
                <a:sym typeface="Calibri"/>
              </a:rPr>
              <a:t>Prerequisite</a:t>
            </a:r>
            <a:endParaRPr sz="1600" b="1">
              <a:solidFill>
                <a:srgbClr val="FFFFFF"/>
              </a:solidFill>
              <a:latin typeface="Calibri"/>
              <a:ea typeface="Calibri"/>
              <a:cs typeface="Calibri"/>
              <a:sym typeface="Calibri"/>
            </a:endParaRPr>
          </a:p>
          <a:p>
            <a:pPr marL="91440" marR="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Introduction to Information Technology</a:t>
            </a:r>
            <a:r>
              <a:rPr lang="en" sz="1200">
                <a:solidFill>
                  <a:srgbClr val="FFFFFF"/>
                </a:solidFill>
                <a:latin typeface="Calibri"/>
                <a:ea typeface="Calibri"/>
                <a:cs typeface="Calibri"/>
                <a:sym typeface="Calibri"/>
              </a:rPr>
              <a:t>(8207310)  *</a:t>
            </a:r>
            <a:r>
              <a:rPr lang="en" sz="1200" b="1">
                <a:solidFill>
                  <a:srgbClr val="FFFFFF"/>
                </a:solidFill>
                <a:latin typeface="Calibri"/>
                <a:ea typeface="Calibri"/>
                <a:cs typeface="Calibri"/>
                <a:sym typeface="Calibri"/>
              </a:rPr>
              <a:t>Computing for College and Careers</a:t>
            </a:r>
            <a:r>
              <a:rPr lang="en" sz="1200">
                <a:solidFill>
                  <a:srgbClr val="FFFFFF"/>
                </a:solidFill>
                <a:latin typeface="Calibri"/>
                <a:ea typeface="Calibri"/>
                <a:cs typeface="Calibri"/>
                <a:sym typeface="Calibri"/>
              </a:rPr>
              <a:t> (8209020) </a:t>
            </a:r>
            <a:endParaRPr sz="1200">
              <a:solidFill>
                <a:srgbClr val="FFFFFF"/>
              </a:solidFill>
              <a:latin typeface="Calibri"/>
              <a:ea typeface="Calibri"/>
              <a:cs typeface="Calibri"/>
              <a:sym typeface="Calibri"/>
            </a:endParaRPr>
          </a:p>
          <a:p>
            <a:pPr marL="0" lvl="0" indent="0" algn="just" rtl="0">
              <a:lnSpc>
                <a:spcPct val="100000"/>
              </a:lnSpc>
              <a:spcBef>
                <a:spcPts val="0"/>
              </a:spcBef>
              <a:spcAft>
                <a:spcPts val="0"/>
              </a:spcAft>
              <a:buNone/>
            </a:pPr>
            <a:r>
              <a:rPr lang="en" sz="1500" b="1">
                <a:solidFill>
                  <a:srgbClr val="FFFFFF"/>
                </a:solidFill>
                <a:latin typeface="Calibri"/>
                <a:ea typeface="Calibri"/>
                <a:cs typeface="Calibri"/>
                <a:sym typeface="Calibri"/>
              </a:rPr>
              <a:t>Credit</a:t>
            </a:r>
            <a:endParaRPr sz="1500" b="1">
              <a:solidFill>
                <a:srgbClr val="FFFFFF"/>
              </a:solidFill>
              <a:latin typeface="Calibri"/>
              <a:ea typeface="Calibri"/>
              <a:cs typeface="Calibri"/>
              <a:sym typeface="Calibri"/>
            </a:endParaRPr>
          </a:p>
          <a:p>
            <a:pPr marL="0" lvl="0" indent="0" algn="just" rtl="0">
              <a:lnSpc>
                <a:spcPct val="100000"/>
              </a:lnSpc>
              <a:spcBef>
                <a:spcPts val="1200"/>
              </a:spcBef>
              <a:spcAft>
                <a:spcPts val="0"/>
              </a:spcAft>
              <a:buNone/>
            </a:pPr>
            <a:r>
              <a:rPr lang="en" sz="1500" b="1">
                <a:solidFill>
                  <a:srgbClr val="FFFFFF"/>
                </a:solidFill>
                <a:latin typeface="Calibri"/>
                <a:ea typeface="Calibri"/>
                <a:cs typeface="Calibri"/>
                <a:sym typeface="Calibri"/>
              </a:rPr>
              <a:t>     </a:t>
            </a:r>
            <a:r>
              <a:rPr lang="en" sz="1000">
                <a:solidFill>
                  <a:srgbClr val="FFFFFF"/>
                </a:solidFill>
                <a:latin typeface="Calibri"/>
                <a:ea typeface="Calibri"/>
                <a:cs typeface="Calibri"/>
                <a:sym typeface="Calibri"/>
              </a:rPr>
              <a:t>1</a:t>
            </a:r>
            <a:endParaRPr sz="1000">
              <a:solidFill>
                <a:srgbClr val="FFFFFF"/>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endParaRPr sz="1200">
              <a:solidFill>
                <a:srgbClr val="FFFFFF"/>
              </a:solidFill>
              <a:latin typeface="Impact"/>
              <a:ea typeface="Impact"/>
              <a:cs typeface="Impact"/>
              <a:sym typeface="Impact"/>
            </a:endParaRPr>
          </a:p>
        </p:txBody>
      </p:sp>
      <p:sp>
        <p:nvSpPr>
          <p:cNvPr id="98" name="Google Shape;98;p16"/>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latin typeface="Calibri"/>
                <a:ea typeface="Calibri"/>
                <a:cs typeface="Calibri"/>
                <a:sym typeface="Calibri"/>
              </a:rPr>
              <a:t>This course is designed to provide an introduction to business organization, management, and entrepreneurial principles.  Topics include communication skills, various forms of business ownership and organizational structures, supervisory/management skills, leadership skills, human resources management activities, business ethics, and cultural diversity.  Emphasis is placed on job readiness and career development.  The use of computers is an integral part of this program.</a:t>
            </a:r>
            <a:endParaRPr sz="2100">
              <a:solidFill>
                <a:srgbClr val="FFFFFF"/>
              </a:solidFill>
              <a:latin typeface="Impact"/>
              <a:ea typeface="Impact"/>
              <a:cs typeface="Impact"/>
              <a:sym typeface="Impact"/>
            </a:endParaRPr>
          </a:p>
        </p:txBody>
      </p:sp>
      <p:sp>
        <p:nvSpPr>
          <p:cNvPr id="99" name="Google Shape;99;p16">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71"/>
        <p:cNvGrpSpPr/>
        <p:nvPr/>
      </p:nvGrpSpPr>
      <p:grpSpPr>
        <a:xfrm>
          <a:off x="0" y="0"/>
          <a:ext cx="0" cy="0"/>
          <a:chOff x="0" y="0"/>
          <a:chExt cx="0" cy="0"/>
        </a:xfrm>
      </p:grpSpPr>
      <p:sp>
        <p:nvSpPr>
          <p:cNvPr id="472" name="Google Shape;472;p5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Band</a:t>
            </a:r>
            <a:endParaRPr sz="2500"/>
          </a:p>
        </p:txBody>
      </p:sp>
      <p:sp>
        <p:nvSpPr>
          <p:cNvPr id="473" name="Google Shape;473;p52">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474" name="Google Shape;474;p52"/>
          <p:cNvSpPr/>
          <p:nvPr/>
        </p:nvSpPr>
        <p:spPr>
          <a:xfrm>
            <a:off x="171250" y="99267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None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pic>
        <p:nvPicPr>
          <p:cNvPr id="475" name="Google Shape;475;p52"/>
          <p:cNvPicPr preferRelativeResize="0"/>
          <p:nvPr/>
        </p:nvPicPr>
        <p:blipFill>
          <a:blip r:embed="rId4">
            <a:alphaModFix/>
          </a:blip>
          <a:stretch>
            <a:fillRect/>
          </a:stretch>
        </p:blipFill>
        <p:spPr>
          <a:xfrm rot="801421">
            <a:off x="1272199" y="58925"/>
            <a:ext cx="2986575" cy="1040100"/>
          </a:xfrm>
          <a:prstGeom prst="rect">
            <a:avLst/>
          </a:prstGeom>
          <a:noFill/>
          <a:ln>
            <a:noFill/>
          </a:ln>
        </p:spPr>
      </p:pic>
      <p:sp>
        <p:nvSpPr>
          <p:cNvPr id="476" name="Google Shape;476;p52"/>
          <p:cNvSpPr/>
          <p:nvPr/>
        </p:nvSpPr>
        <p:spPr>
          <a:xfrm>
            <a:off x="171250" y="166475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Band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77" name="Google Shape;477;p52"/>
          <p:cNvSpPr/>
          <p:nvPr/>
        </p:nvSpPr>
        <p:spPr>
          <a:xfrm>
            <a:off x="171250" y="233682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Band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78" name="Google Shape;478;p52"/>
          <p:cNvSpPr/>
          <p:nvPr/>
        </p:nvSpPr>
        <p:spPr>
          <a:xfrm>
            <a:off x="171250" y="300890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Band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79" name="Google Shape;479;p52"/>
          <p:cNvSpPr/>
          <p:nvPr/>
        </p:nvSpPr>
        <p:spPr>
          <a:xfrm>
            <a:off x="171250" y="368097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5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Band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80" name="Google Shape;480;p52"/>
          <p:cNvSpPr/>
          <p:nvPr/>
        </p:nvSpPr>
        <p:spPr>
          <a:xfrm>
            <a:off x="171250" y="435305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Band 6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Band 5</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81" name="Google Shape;481;p52"/>
          <p:cNvSpPr/>
          <p:nvPr/>
        </p:nvSpPr>
        <p:spPr>
          <a:xfrm>
            <a:off x="2545175" y="99267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students with the opportunity to develop technical skills on band instruments in an ensemble setting.  The content will include developing performance techniques and reading musical notation.</a:t>
            </a:r>
            <a:endParaRPr sz="1000">
              <a:solidFill>
                <a:schemeClr val="lt1"/>
              </a:solidFill>
              <a:latin typeface="Impact"/>
              <a:ea typeface="Impact"/>
              <a:cs typeface="Impact"/>
              <a:sym typeface="Impact"/>
            </a:endParaRPr>
          </a:p>
        </p:txBody>
      </p:sp>
      <p:sp>
        <p:nvSpPr>
          <p:cNvPr id="482" name="Google Shape;482;p52"/>
          <p:cNvSpPr/>
          <p:nvPr/>
        </p:nvSpPr>
        <p:spPr>
          <a:xfrm>
            <a:off x="2545175" y="166475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is designed to extend musicianship skills and the development of technical skills through performance in instrumental ensembles.  The content will include the production of characteristic tone, and the development of basic band performance techniques, musical literacy, and music appreciation.</a:t>
            </a:r>
            <a:endParaRPr sz="1000">
              <a:solidFill>
                <a:schemeClr val="lt1"/>
              </a:solidFill>
              <a:latin typeface="Impact"/>
              <a:ea typeface="Impact"/>
              <a:cs typeface="Impact"/>
              <a:sym typeface="Impact"/>
            </a:endParaRPr>
          </a:p>
        </p:txBody>
      </p:sp>
      <p:sp>
        <p:nvSpPr>
          <p:cNvPr id="483" name="Google Shape;483;p52"/>
          <p:cNvSpPr/>
          <p:nvPr/>
        </p:nvSpPr>
        <p:spPr>
          <a:xfrm>
            <a:off x="2545175" y="233682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provides students with instruction in development of musicianship and technical skills through the study of varied band literature.  The content will include interpreting medium level band music, establishing appropriate tone production and performance techniques, identifying simple musical form and various styles, and formulating aesthetic awareness.</a:t>
            </a:r>
            <a:endParaRPr sz="1000">
              <a:solidFill>
                <a:schemeClr val="lt1"/>
              </a:solidFill>
              <a:latin typeface="Impact"/>
              <a:ea typeface="Impact"/>
              <a:cs typeface="Impact"/>
              <a:sym typeface="Impact"/>
            </a:endParaRPr>
          </a:p>
        </p:txBody>
      </p:sp>
      <p:sp>
        <p:nvSpPr>
          <p:cNvPr id="484" name="Google Shape;484;p52"/>
          <p:cNvSpPr/>
          <p:nvPr/>
        </p:nvSpPr>
        <p:spPr>
          <a:xfrm>
            <a:off x="2545175" y="300890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students with in-depth instruction in musicianship and technical skills through the study of varied band literature.  The content will include interpreting medium/difficult level band literature, refining tone production and performance techniques, demonstrating an understanding of musical form, and evaluating musical performance as a participant and as a listener.</a:t>
            </a:r>
            <a:endParaRPr sz="1000">
              <a:solidFill>
                <a:schemeClr val="lt1"/>
              </a:solidFill>
              <a:latin typeface="Impact"/>
              <a:ea typeface="Impact"/>
              <a:cs typeface="Impact"/>
              <a:sym typeface="Impact"/>
            </a:endParaRPr>
          </a:p>
        </p:txBody>
      </p:sp>
      <p:sp>
        <p:nvSpPr>
          <p:cNvPr id="485" name="Google Shape;485;p52"/>
          <p:cNvSpPr/>
          <p:nvPr/>
        </p:nvSpPr>
        <p:spPr>
          <a:xfrm>
            <a:off x="2545175" y="368097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lt1"/>
                </a:solidFill>
                <a:latin typeface="Impact"/>
                <a:ea typeface="Impact"/>
                <a:cs typeface="Impact"/>
                <a:sym typeface="Impact"/>
              </a:rPr>
              <a:t>This course enables the student to develop independent musicianship, performance techniques and aesthetic awareness through performance of varied band literature.  The student will demonstrate ability to interpret and perform difficult musical notation at sight and formulate critical evaluations about musical performance as a participant and as a listener.  Course includes district developed requirements designed to demonstrate student mastery of rigorous standards required of quality point fine arts courses.</a:t>
            </a:r>
            <a:endParaRPr sz="800">
              <a:solidFill>
                <a:schemeClr val="lt1"/>
              </a:solidFill>
              <a:latin typeface="Impact"/>
              <a:ea typeface="Impact"/>
              <a:cs typeface="Impact"/>
              <a:sym typeface="Impact"/>
            </a:endParaRPr>
          </a:p>
        </p:txBody>
      </p:sp>
      <p:sp>
        <p:nvSpPr>
          <p:cNvPr id="486" name="Google Shape;486;p52"/>
          <p:cNvSpPr/>
          <p:nvPr/>
        </p:nvSpPr>
        <p:spPr>
          <a:xfrm>
            <a:off x="2545175" y="435305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lt1"/>
                </a:solidFill>
                <a:latin typeface="Impact"/>
                <a:ea typeface="Impact"/>
                <a:cs typeface="Impact"/>
                <a:sym typeface="Impact"/>
              </a:rPr>
              <a:t>This course is designed to foster internalization of independence in musicianship, performance techniques, and aesthetic awareness through the performance of varied band literature.  The student will demonstrate awareness and application of appropriate ensemble Band VI performance techniques and demonstrate independent ability to interpret and perform difficult musical notation at sight.  Course includes district developed requirements designed to demonstrate student mastery of rigorous standards required of quality point fine arts courses.</a:t>
            </a:r>
            <a:endParaRPr sz="900">
              <a:solidFill>
                <a:schemeClr val="lt1"/>
              </a:solidFill>
              <a:latin typeface="Impact"/>
              <a:ea typeface="Impact"/>
              <a:cs typeface="Impact"/>
              <a:sym typeface="Impac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490"/>
        <p:cNvGrpSpPr/>
        <p:nvPr/>
      </p:nvGrpSpPr>
      <p:grpSpPr>
        <a:xfrm>
          <a:off x="0" y="0"/>
          <a:ext cx="0" cy="0"/>
          <a:chOff x="0" y="0"/>
          <a:chExt cx="0" cy="0"/>
        </a:xfrm>
      </p:grpSpPr>
      <p:sp>
        <p:nvSpPr>
          <p:cNvPr id="491" name="Google Shape;491;p5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Instrumental Techniques</a:t>
            </a:r>
            <a:endParaRPr sz="2500"/>
          </a:p>
        </p:txBody>
      </p:sp>
      <p:sp>
        <p:nvSpPr>
          <p:cNvPr id="492" name="Google Shape;492;p53">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493" name="Google Shape;493;p53"/>
          <p:cNvSpPr/>
          <p:nvPr/>
        </p:nvSpPr>
        <p:spPr>
          <a:xfrm>
            <a:off x="171250" y="992675"/>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None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94" name="Google Shape;494;p53"/>
          <p:cNvSpPr/>
          <p:nvPr/>
        </p:nvSpPr>
        <p:spPr>
          <a:xfrm>
            <a:off x="171250" y="1987671"/>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Instrumental Techniques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Instrumental Tech.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95" name="Google Shape;495;p53"/>
          <p:cNvSpPr/>
          <p:nvPr/>
        </p:nvSpPr>
        <p:spPr>
          <a:xfrm>
            <a:off x="171250" y="2982666"/>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Instrumental Tech.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96" name="Google Shape;496;p53"/>
          <p:cNvSpPr/>
          <p:nvPr/>
        </p:nvSpPr>
        <p:spPr>
          <a:xfrm>
            <a:off x="171250" y="3977662"/>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4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Instrumental Tech. 3 or Band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497" name="Google Shape;497;p53"/>
          <p:cNvSpPr/>
          <p:nvPr/>
        </p:nvSpPr>
        <p:spPr>
          <a:xfrm>
            <a:off x="2545175" y="992675"/>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develop fundamental performance techniques and the interpretation of musical notation.  The student will display knowledge of the care of the instrument, demonstrate a characteristic tone on the instrument of choice and develop beginning level evaluative listening skills. </a:t>
            </a:r>
            <a:endParaRPr sz="1000">
              <a:solidFill>
                <a:schemeClr val="lt1"/>
              </a:solidFill>
              <a:latin typeface="Impact"/>
              <a:ea typeface="Impact"/>
              <a:cs typeface="Impact"/>
              <a:sym typeface="Impact"/>
            </a:endParaRPr>
          </a:p>
        </p:txBody>
      </p:sp>
      <p:sp>
        <p:nvSpPr>
          <p:cNvPr id="498" name="Google Shape;498;p53"/>
          <p:cNvSpPr/>
          <p:nvPr/>
        </p:nvSpPr>
        <p:spPr>
          <a:xfrm>
            <a:off x="2545175" y="1987671"/>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will provide instruction in performance techniques with emphasis placed on technical and musical fundamentals and listening skills. </a:t>
            </a:r>
            <a:endParaRPr sz="1000">
              <a:solidFill>
                <a:schemeClr val="lt1"/>
              </a:solidFill>
              <a:latin typeface="Impact"/>
              <a:ea typeface="Impact"/>
              <a:cs typeface="Impact"/>
              <a:sym typeface="Impact"/>
            </a:endParaRPr>
          </a:p>
        </p:txBody>
      </p:sp>
      <p:sp>
        <p:nvSpPr>
          <p:cNvPr id="499" name="Google Shape;499;p53"/>
          <p:cNvSpPr/>
          <p:nvPr/>
        </p:nvSpPr>
        <p:spPr>
          <a:xfrm>
            <a:off x="2545175" y="2982666"/>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students the opportunity to develop solo performance skills.  Instruction will include performance techniques such as breath control, tone production, intonation, phrasing, and expression.  Students will demonstrate independence in the interpretation of grade III-IV solo literature and the evaluation of critical listening skills.</a:t>
            </a:r>
            <a:endParaRPr sz="1000">
              <a:solidFill>
                <a:schemeClr val="lt1"/>
              </a:solidFill>
              <a:latin typeface="Impact"/>
              <a:ea typeface="Impact"/>
              <a:cs typeface="Impact"/>
              <a:sym typeface="Impact"/>
            </a:endParaRPr>
          </a:p>
        </p:txBody>
      </p:sp>
      <p:sp>
        <p:nvSpPr>
          <p:cNvPr id="500" name="Google Shape;500;p53"/>
          <p:cNvSpPr/>
          <p:nvPr/>
        </p:nvSpPr>
        <p:spPr>
          <a:xfrm>
            <a:off x="2545175" y="3977662"/>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will give the student an opportunity to demonstrate advanced solo performance skills and independence in the interpretation of grades IV and V solo literature.  The student will integrate performance techniques independently, formulate critical evaluations and make decisions about music performance as a listener and a performer.   Course includes district developed requirements designed to demonstrate student mastery of rigorous standards required of quality point fine arts courses.</a:t>
            </a:r>
            <a:endParaRPr sz="1000">
              <a:solidFill>
                <a:schemeClr val="lt1"/>
              </a:solidFill>
              <a:latin typeface="Impact"/>
              <a:ea typeface="Impact"/>
              <a:cs typeface="Impact"/>
              <a:sym typeface="Impact"/>
            </a:endParaRPr>
          </a:p>
        </p:txBody>
      </p:sp>
      <p:pic>
        <p:nvPicPr>
          <p:cNvPr id="501" name="Google Shape;501;p53"/>
          <p:cNvPicPr preferRelativeResize="0"/>
          <p:nvPr/>
        </p:nvPicPr>
        <p:blipFill>
          <a:blip r:embed="rId4">
            <a:alphaModFix/>
          </a:blip>
          <a:stretch>
            <a:fillRect/>
          </a:stretch>
        </p:blipFill>
        <p:spPr>
          <a:xfrm>
            <a:off x="3889100" y="24325"/>
            <a:ext cx="1074050" cy="9451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05"/>
        <p:cNvGrpSpPr/>
        <p:nvPr/>
      </p:nvGrpSpPr>
      <p:grpSpPr>
        <a:xfrm>
          <a:off x="0" y="0"/>
          <a:ext cx="0" cy="0"/>
          <a:chOff x="0" y="0"/>
          <a:chExt cx="0" cy="0"/>
        </a:xfrm>
      </p:grpSpPr>
      <p:sp>
        <p:nvSpPr>
          <p:cNvPr id="506" name="Google Shape;506;p5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Jazz Ensemble</a:t>
            </a:r>
            <a:endParaRPr sz="2500"/>
          </a:p>
        </p:txBody>
      </p:sp>
      <p:sp>
        <p:nvSpPr>
          <p:cNvPr id="507" name="Google Shape;507;p5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508" name="Google Shape;508;p54"/>
          <p:cNvSpPr/>
          <p:nvPr/>
        </p:nvSpPr>
        <p:spPr>
          <a:xfrm>
            <a:off x="171250" y="992675"/>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Jazz Ensemble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Previous instrumental experience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09" name="Google Shape;509;p54"/>
          <p:cNvSpPr/>
          <p:nvPr/>
        </p:nvSpPr>
        <p:spPr>
          <a:xfrm>
            <a:off x="171250" y="1987671"/>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Jazz Ensemble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10" name="Google Shape;510;p54"/>
          <p:cNvSpPr/>
          <p:nvPr/>
        </p:nvSpPr>
        <p:spPr>
          <a:xfrm>
            <a:off x="171250" y="2982666"/>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Jazz Ensemble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11" name="Google Shape;511;p54"/>
          <p:cNvSpPr/>
          <p:nvPr/>
        </p:nvSpPr>
        <p:spPr>
          <a:xfrm>
            <a:off x="171250" y="3977662"/>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Instrumental Techniques 4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Jazz Ensemble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12" name="Google Shape;512;p54"/>
          <p:cNvSpPr/>
          <p:nvPr/>
        </p:nvSpPr>
        <p:spPr>
          <a:xfrm>
            <a:off x="2545175" y="992675"/>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students with an introduction to styles and performance techniques of varied contemporary music and jazz literature. </a:t>
            </a:r>
            <a:endParaRPr sz="1000">
              <a:solidFill>
                <a:schemeClr val="lt1"/>
              </a:solidFill>
              <a:latin typeface="Impact"/>
              <a:ea typeface="Impact"/>
              <a:cs typeface="Impact"/>
              <a:sym typeface="Impact"/>
            </a:endParaRPr>
          </a:p>
        </p:txBody>
      </p:sp>
      <p:sp>
        <p:nvSpPr>
          <p:cNvPr id="513" name="Google Shape;513;p54"/>
          <p:cNvSpPr/>
          <p:nvPr/>
        </p:nvSpPr>
        <p:spPr>
          <a:xfrm>
            <a:off x="2545175" y="1987671"/>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develop and extend an understanding of styles and performance techniques of contemporary music and jazz literature.  An emphasis will be placed on basic improvisation skills, tone production, and individual and ensemble performance. </a:t>
            </a:r>
            <a:endParaRPr sz="1000">
              <a:solidFill>
                <a:schemeClr val="lt1"/>
              </a:solidFill>
              <a:latin typeface="Impact"/>
              <a:ea typeface="Impact"/>
              <a:cs typeface="Impact"/>
              <a:sym typeface="Impact"/>
            </a:endParaRPr>
          </a:p>
        </p:txBody>
      </p:sp>
      <p:sp>
        <p:nvSpPr>
          <p:cNvPr id="514" name="Google Shape;514;p54"/>
          <p:cNvSpPr/>
          <p:nvPr/>
        </p:nvSpPr>
        <p:spPr>
          <a:xfrm>
            <a:off x="2545175" y="2982666"/>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will develop the ability to apply the knowledge of styles and techniques of varied contemporary music and jazz literature through ensemble performance.  Content includes an emphasis on producing a characteristic tone, developing individual and ensemble techniques, improvising and refining an appreciation for the history of jazz. </a:t>
            </a:r>
            <a:endParaRPr sz="1000">
              <a:solidFill>
                <a:schemeClr val="lt1"/>
              </a:solidFill>
              <a:latin typeface="Impact"/>
              <a:ea typeface="Impact"/>
              <a:cs typeface="Impact"/>
              <a:sym typeface="Impact"/>
            </a:endParaRPr>
          </a:p>
        </p:txBody>
      </p:sp>
      <p:sp>
        <p:nvSpPr>
          <p:cNvPr id="515" name="Google Shape;515;p54"/>
          <p:cNvSpPr/>
          <p:nvPr/>
        </p:nvSpPr>
        <p:spPr>
          <a:xfrm>
            <a:off x="2545175" y="3977662"/>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develop independence in the knowledge and demonstration of styles and performance techniques of varied contemporary music and jazz literature.  The content will include improvisation, interpretation, and performance of appropriately difficult jazz literature.   Course includes district developed requirements designed to demonstrate student mastery of rigorous standards required of quality point fine arts courses.</a:t>
            </a:r>
            <a:endParaRPr sz="1000">
              <a:solidFill>
                <a:schemeClr val="lt1"/>
              </a:solidFill>
              <a:latin typeface="Impact"/>
              <a:ea typeface="Impact"/>
              <a:cs typeface="Impact"/>
              <a:sym typeface="Impact"/>
            </a:endParaRPr>
          </a:p>
        </p:txBody>
      </p:sp>
      <p:pic>
        <p:nvPicPr>
          <p:cNvPr id="516" name="Google Shape;516;p54"/>
          <p:cNvPicPr preferRelativeResize="0"/>
          <p:nvPr/>
        </p:nvPicPr>
        <p:blipFill>
          <a:blip r:embed="rId4">
            <a:alphaModFix/>
          </a:blip>
          <a:stretch>
            <a:fillRect/>
          </a:stretch>
        </p:blipFill>
        <p:spPr>
          <a:xfrm>
            <a:off x="2449450" y="-42025"/>
            <a:ext cx="973749" cy="1000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20"/>
        <p:cNvGrpSpPr/>
        <p:nvPr/>
      </p:nvGrpSpPr>
      <p:grpSpPr>
        <a:xfrm>
          <a:off x="0" y="0"/>
          <a:ext cx="0" cy="0"/>
          <a:chOff x="0" y="0"/>
          <a:chExt cx="0" cy="0"/>
        </a:xfrm>
      </p:grpSpPr>
      <p:sp>
        <p:nvSpPr>
          <p:cNvPr id="521" name="Google Shape;521;p5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Chorus</a:t>
            </a:r>
            <a:endParaRPr sz="2500"/>
          </a:p>
        </p:txBody>
      </p:sp>
      <p:sp>
        <p:nvSpPr>
          <p:cNvPr id="522" name="Google Shape;522;p55">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523" name="Google Shape;523;p55"/>
          <p:cNvSpPr/>
          <p:nvPr/>
        </p:nvSpPr>
        <p:spPr>
          <a:xfrm>
            <a:off x="171250" y="99267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None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4" name="Google Shape;524;p55"/>
          <p:cNvSpPr/>
          <p:nvPr/>
        </p:nvSpPr>
        <p:spPr>
          <a:xfrm>
            <a:off x="171250" y="166475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Chorus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5" name="Google Shape;525;p55"/>
          <p:cNvSpPr/>
          <p:nvPr/>
        </p:nvSpPr>
        <p:spPr>
          <a:xfrm>
            <a:off x="171250" y="233682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Chorus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6" name="Google Shape;526;p55"/>
          <p:cNvSpPr/>
          <p:nvPr/>
        </p:nvSpPr>
        <p:spPr>
          <a:xfrm>
            <a:off x="171250" y="300890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Chorus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7" name="Google Shape;527;p55"/>
          <p:cNvSpPr/>
          <p:nvPr/>
        </p:nvSpPr>
        <p:spPr>
          <a:xfrm>
            <a:off x="171250" y="3680975"/>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5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Chorus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8" name="Google Shape;528;p55"/>
          <p:cNvSpPr/>
          <p:nvPr/>
        </p:nvSpPr>
        <p:spPr>
          <a:xfrm>
            <a:off x="171250" y="4353050"/>
            <a:ext cx="22782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Chorus 6 Honors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Chorus 5</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29" name="Google Shape;529;p55"/>
          <p:cNvSpPr/>
          <p:nvPr/>
        </p:nvSpPr>
        <p:spPr>
          <a:xfrm>
            <a:off x="2545175" y="99267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develop basic vocal techniques and musicianship skills through the study of varied choral literature.  The content will include fundamental skills in vocal tone production, choral performance techniques, musical literacy and music appreciation.</a:t>
            </a:r>
            <a:endParaRPr sz="1000">
              <a:solidFill>
                <a:schemeClr val="lt1"/>
              </a:solidFill>
              <a:latin typeface="Impact"/>
              <a:ea typeface="Impact"/>
              <a:cs typeface="Impact"/>
              <a:sym typeface="Impact"/>
            </a:endParaRPr>
          </a:p>
        </p:txBody>
      </p:sp>
      <p:sp>
        <p:nvSpPr>
          <p:cNvPr id="530" name="Google Shape;530;p55"/>
          <p:cNvSpPr/>
          <p:nvPr/>
        </p:nvSpPr>
        <p:spPr>
          <a:xfrm>
            <a:off x="2545175" y="166475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extend the development of basic musicianship skills including choral performance techniques, vocal tone production, musical literacy and music listening.  This course will include the study of a variety of choral literature. </a:t>
            </a:r>
            <a:endParaRPr sz="1000">
              <a:solidFill>
                <a:schemeClr val="lt1"/>
              </a:solidFill>
              <a:latin typeface="Impact"/>
              <a:ea typeface="Impact"/>
              <a:cs typeface="Impact"/>
              <a:sym typeface="Impact"/>
            </a:endParaRPr>
          </a:p>
        </p:txBody>
      </p:sp>
      <p:sp>
        <p:nvSpPr>
          <p:cNvPr id="531" name="Google Shape;531;p55"/>
          <p:cNvSpPr/>
          <p:nvPr/>
        </p:nvSpPr>
        <p:spPr>
          <a:xfrm>
            <a:off x="2545175" y="233682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provides students with instruction in the development of vocal musicianship and technical skills.  An emphasis will be placed on producing an appropriate vocal tone, interpreting musical notation, and formulating aesthetic values. </a:t>
            </a:r>
            <a:endParaRPr sz="1000">
              <a:solidFill>
                <a:schemeClr val="lt1"/>
              </a:solidFill>
              <a:latin typeface="Impact"/>
              <a:ea typeface="Impact"/>
              <a:cs typeface="Impact"/>
              <a:sym typeface="Impact"/>
            </a:endParaRPr>
          </a:p>
        </p:txBody>
      </p:sp>
      <p:sp>
        <p:nvSpPr>
          <p:cNvPr id="532" name="Google Shape;532;p55"/>
          <p:cNvSpPr/>
          <p:nvPr/>
        </p:nvSpPr>
        <p:spPr>
          <a:xfrm>
            <a:off x="2545175" y="300890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provides students with instruction in the application of vocal musicianship and technical skills.  An emphasis will be placed on the refinement of tone production and performance techniques, analysis of musical form, and aesthetic perceptions. </a:t>
            </a:r>
            <a:endParaRPr sz="1000">
              <a:solidFill>
                <a:schemeClr val="lt1"/>
              </a:solidFill>
              <a:latin typeface="Impact"/>
              <a:ea typeface="Impact"/>
              <a:cs typeface="Impact"/>
              <a:sym typeface="Impact"/>
            </a:endParaRPr>
          </a:p>
        </p:txBody>
      </p:sp>
      <p:sp>
        <p:nvSpPr>
          <p:cNvPr id="533" name="Google Shape;533;p55"/>
          <p:cNvSpPr/>
          <p:nvPr/>
        </p:nvSpPr>
        <p:spPr>
          <a:xfrm>
            <a:off x="2545175" y="3680975"/>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chemeClr val="lt1"/>
                </a:solidFill>
                <a:latin typeface="Impact"/>
                <a:ea typeface="Impact"/>
                <a:cs typeface="Impact"/>
                <a:sym typeface="Impact"/>
              </a:rPr>
              <a:t>This course enables students to develop independence in musicianship and performance techniques while performing various styles of choral literature.  The student will demonstrate ability to interpret and perform difficult musical notation at sight and formulate critical evaluations about musical performance as a participant and listener.  Course includes district developed requirements designed to demonstrate student mastery of rigorous standards required of quality point fine arts courses.</a:t>
            </a:r>
            <a:endParaRPr sz="900">
              <a:solidFill>
                <a:schemeClr val="lt1"/>
              </a:solidFill>
              <a:latin typeface="Impact"/>
              <a:ea typeface="Impact"/>
              <a:cs typeface="Impact"/>
              <a:sym typeface="Impact"/>
            </a:endParaRPr>
          </a:p>
        </p:txBody>
      </p:sp>
      <p:sp>
        <p:nvSpPr>
          <p:cNvPr id="534" name="Google Shape;534;p55"/>
          <p:cNvSpPr/>
          <p:nvPr/>
        </p:nvSpPr>
        <p:spPr>
          <a:xfrm>
            <a:off x="2545175" y="4353050"/>
            <a:ext cx="6482400" cy="6489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800">
                <a:solidFill>
                  <a:schemeClr val="lt1"/>
                </a:solidFill>
                <a:latin typeface="Impact"/>
                <a:ea typeface="Impact"/>
                <a:cs typeface="Impact"/>
                <a:sym typeface="Impact"/>
              </a:rPr>
              <a:t>The purpose of this course is to develop independence in vocal musicianship, performance techniques, and aesthetic awareness through the performance of varied choral literature.  The student will consistently demonstrate ability to interpret and perform difficult musical notation at sight.  The student will formulate and justify critical evaluations about musical performance as a participant and  listener.   Course includes district developed requirements designed to demonstate student mastery of rigorous standards required of quality point fine arts courses.</a:t>
            </a:r>
            <a:endParaRPr sz="800">
              <a:solidFill>
                <a:schemeClr val="lt1"/>
              </a:solidFill>
              <a:latin typeface="Impact"/>
              <a:ea typeface="Impact"/>
              <a:cs typeface="Impact"/>
              <a:sym typeface="Impact"/>
            </a:endParaRPr>
          </a:p>
        </p:txBody>
      </p:sp>
      <p:pic>
        <p:nvPicPr>
          <p:cNvPr id="535" name="Google Shape;535;p55"/>
          <p:cNvPicPr preferRelativeResize="0"/>
          <p:nvPr/>
        </p:nvPicPr>
        <p:blipFill rotWithShape="1">
          <a:blip r:embed="rId4">
            <a:alphaModFix/>
          </a:blip>
          <a:srcRect b="41006"/>
          <a:stretch/>
        </p:blipFill>
        <p:spPr>
          <a:xfrm>
            <a:off x="2762025" y="51697"/>
            <a:ext cx="2278199" cy="940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39"/>
        <p:cNvGrpSpPr/>
        <p:nvPr/>
      </p:nvGrpSpPr>
      <p:grpSpPr>
        <a:xfrm>
          <a:off x="0" y="0"/>
          <a:ext cx="0" cy="0"/>
          <a:chOff x="0" y="0"/>
          <a:chExt cx="0" cy="0"/>
        </a:xfrm>
      </p:grpSpPr>
      <p:sp>
        <p:nvSpPr>
          <p:cNvPr id="540" name="Google Shape;540;p5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Eurythmics</a:t>
            </a:r>
            <a:endParaRPr sz="2500"/>
          </a:p>
        </p:txBody>
      </p:sp>
      <p:sp>
        <p:nvSpPr>
          <p:cNvPr id="541" name="Google Shape;541;p56">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music slide</a:t>
            </a:r>
            <a:endParaRPr>
              <a:solidFill>
                <a:srgbClr val="FFFFFF"/>
              </a:solidFill>
              <a:latin typeface="Impact"/>
              <a:ea typeface="Impact"/>
              <a:cs typeface="Impact"/>
              <a:sym typeface="Impact"/>
            </a:endParaRPr>
          </a:p>
        </p:txBody>
      </p:sp>
      <p:sp>
        <p:nvSpPr>
          <p:cNvPr id="542" name="Google Shape;542;p56"/>
          <p:cNvSpPr/>
          <p:nvPr/>
        </p:nvSpPr>
        <p:spPr>
          <a:xfrm>
            <a:off x="171250" y="992675"/>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Eurythmics 1 A/B</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None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43" name="Google Shape;543;p56"/>
          <p:cNvSpPr/>
          <p:nvPr/>
        </p:nvSpPr>
        <p:spPr>
          <a:xfrm>
            <a:off x="171250" y="1987671"/>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Eurythmics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Eurythmics 1</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44" name="Google Shape;544;p56"/>
          <p:cNvSpPr/>
          <p:nvPr/>
        </p:nvSpPr>
        <p:spPr>
          <a:xfrm>
            <a:off x="171250" y="2982666"/>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Eurythmics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Eurythmics 2</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45" name="Google Shape;545;p56"/>
          <p:cNvSpPr/>
          <p:nvPr/>
        </p:nvSpPr>
        <p:spPr>
          <a:xfrm>
            <a:off x="171250" y="3977662"/>
            <a:ext cx="22782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Eurythmics 4</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Eurythmics 3</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p:txBody>
      </p:sp>
      <p:sp>
        <p:nvSpPr>
          <p:cNvPr id="546" name="Google Shape;546;p56"/>
          <p:cNvSpPr/>
          <p:nvPr/>
        </p:nvSpPr>
        <p:spPr>
          <a:xfrm>
            <a:off x="2545175" y="992675"/>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students with instruction in the development of beginning level skills in the art of performing movements in rhythm using musical accompaniment.  Content will include basic terminology related to music and movement and the understanding of safety practices related to eurythmic activities including warm-up and cool-down. </a:t>
            </a:r>
            <a:endParaRPr sz="1000">
              <a:solidFill>
                <a:schemeClr val="lt1"/>
              </a:solidFill>
              <a:latin typeface="Impact"/>
              <a:ea typeface="Impact"/>
              <a:cs typeface="Impact"/>
              <a:sym typeface="Impact"/>
            </a:endParaRPr>
          </a:p>
        </p:txBody>
      </p:sp>
      <p:sp>
        <p:nvSpPr>
          <p:cNvPr id="547" name="Google Shape;547;p56"/>
          <p:cNvSpPr/>
          <p:nvPr/>
        </p:nvSpPr>
        <p:spPr>
          <a:xfrm>
            <a:off x="2545175" y="1987671"/>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will enable students to apply the basic performance techniques in movement sequences set to music.  Students will display knowledge of basic rhythms, meter, tempo and form.</a:t>
            </a:r>
            <a:endParaRPr sz="1000">
              <a:solidFill>
                <a:schemeClr val="lt1"/>
              </a:solidFill>
              <a:latin typeface="Impact"/>
              <a:ea typeface="Impact"/>
              <a:cs typeface="Impact"/>
              <a:sym typeface="Impact"/>
            </a:endParaRPr>
          </a:p>
        </p:txBody>
      </p:sp>
      <p:sp>
        <p:nvSpPr>
          <p:cNvPr id="548" name="Google Shape;548;p56"/>
          <p:cNvSpPr/>
          <p:nvPr/>
        </p:nvSpPr>
        <p:spPr>
          <a:xfrm>
            <a:off x="2545175" y="2982666"/>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This course will provide students with the opportunity to choreograph and perform solo movement sequences set to music in a given style.  Students will display knowledge of terminology related to music and movement. </a:t>
            </a:r>
            <a:endParaRPr sz="1000">
              <a:solidFill>
                <a:schemeClr val="lt1"/>
              </a:solidFill>
              <a:latin typeface="Impact"/>
              <a:ea typeface="Impact"/>
              <a:cs typeface="Impact"/>
              <a:sym typeface="Impact"/>
            </a:endParaRPr>
          </a:p>
        </p:txBody>
      </p:sp>
      <p:sp>
        <p:nvSpPr>
          <p:cNvPr id="549" name="Google Shape;549;p56"/>
          <p:cNvSpPr/>
          <p:nvPr/>
        </p:nvSpPr>
        <p:spPr>
          <a:xfrm>
            <a:off x="2545175" y="3977662"/>
            <a:ext cx="6482400" cy="960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extend the study of musical interpretation through movement.  Emphasis will be on individual creativity and develop the ability to evaluate the appropriateness and general effects of individual and ensemble performances.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A.  Courses may require students insurance for after-school rehearsals and off-school site concerts.</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B.  May require mandatory after-school rehearsals and performances as part of the criteria for grades. </a:t>
            </a:r>
            <a:endParaRPr sz="1000">
              <a:solidFill>
                <a:schemeClr val="lt1"/>
              </a:solidFill>
              <a:latin typeface="Impact"/>
              <a:ea typeface="Impact"/>
              <a:cs typeface="Impact"/>
              <a:sym typeface="Impact"/>
            </a:endParaRPr>
          </a:p>
        </p:txBody>
      </p:sp>
      <p:pic>
        <p:nvPicPr>
          <p:cNvPr id="550" name="Google Shape;550;p56"/>
          <p:cNvPicPr preferRelativeResize="0"/>
          <p:nvPr/>
        </p:nvPicPr>
        <p:blipFill>
          <a:blip r:embed="rId4">
            <a:alphaModFix/>
          </a:blip>
          <a:stretch>
            <a:fillRect/>
          </a:stretch>
        </p:blipFill>
        <p:spPr>
          <a:xfrm>
            <a:off x="2177000" y="-106125"/>
            <a:ext cx="1986099" cy="14895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554"/>
        <p:cNvGrpSpPr/>
        <p:nvPr/>
      </p:nvGrpSpPr>
      <p:grpSpPr>
        <a:xfrm>
          <a:off x="0" y="0"/>
          <a:ext cx="0" cy="0"/>
          <a:chOff x="0" y="0"/>
          <a:chExt cx="0" cy="0"/>
        </a:xfrm>
      </p:grpSpPr>
      <p:sp>
        <p:nvSpPr>
          <p:cNvPr id="555" name="Google Shape;555;p5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Science</a:t>
            </a:r>
            <a:endParaRPr sz="2500"/>
          </a:p>
        </p:txBody>
      </p:sp>
      <p:sp>
        <p:nvSpPr>
          <p:cNvPr id="556" name="Google Shape;556;p57"/>
          <p:cNvSpPr txBox="1"/>
          <p:nvPr/>
        </p:nvSpPr>
        <p:spPr>
          <a:xfrm>
            <a:off x="819400" y="1184338"/>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 action="ppaction://hlinkshowjump?jump=nextslide">
                  <a:extLst>
                    <a:ext uri="{A12FA001-AC4F-418D-AE19-62706E023703}">
                      <ahyp:hlinkClr xmlns:ahyp="http://schemas.microsoft.com/office/drawing/2018/hyperlinkcolor" val="tx"/>
                    </a:ext>
                  </a:extLst>
                </a:hlinkClick>
              </a:rPr>
              <a:t>Biology </a:t>
            </a:r>
            <a:endParaRPr sz="1900">
              <a:solidFill>
                <a:srgbClr val="FFFFFF"/>
              </a:solidFill>
              <a:latin typeface="Impact"/>
              <a:ea typeface="Impact"/>
              <a:cs typeface="Impact"/>
              <a:sym typeface="Impact"/>
            </a:endParaRPr>
          </a:p>
        </p:txBody>
      </p:sp>
      <p:sp>
        <p:nvSpPr>
          <p:cNvPr id="557" name="Google Shape;557;p57"/>
          <p:cNvSpPr txBox="1"/>
          <p:nvPr/>
        </p:nvSpPr>
        <p:spPr>
          <a:xfrm>
            <a:off x="4733925" y="1980375"/>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Chemistry </a:t>
            </a:r>
            <a:endParaRPr>
              <a:solidFill>
                <a:srgbClr val="FFFFFF"/>
              </a:solidFill>
            </a:endParaRPr>
          </a:p>
        </p:txBody>
      </p:sp>
      <p:sp>
        <p:nvSpPr>
          <p:cNvPr id="558" name="Google Shape;558;p57"/>
          <p:cNvSpPr txBox="1"/>
          <p:nvPr/>
        </p:nvSpPr>
        <p:spPr>
          <a:xfrm>
            <a:off x="4733925" y="2669250"/>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3F3F3"/>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Environmental Science</a:t>
            </a:r>
            <a:endParaRPr>
              <a:solidFill>
                <a:srgbClr val="F3F3F3"/>
              </a:solidFill>
            </a:endParaRPr>
          </a:p>
        </p:txBody>
      </p:sp>
      <p:sp>
        <p:nvSpPr>
          <p:cNvPr id="559" name="Google Shape;559;p57"/>
          <p:cNvSpPr txBox="1"/>
          <p:nvPr/>
        </p:nvSpPr>
        <p:spPr>
          <a:xfrm>
            <a:off x="819400" y="2669250"/>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Anatomy and Physiology </a:t>
            </a:r>
            <a:endParaRPr>
              <a:solidFill>
                <a:srgbClr val="FFFFFF"/>
              </a:solidFill>
            </a:endParaRPr>
          </a:p>
        </p:txBody>
      </p:sp>
      <p:sp>
        <p:nvSpPr>
          <p:cNvPr id="560" name="Google Shape;560;p57"/>
          <p:cNvSpPr txBox="1"/>
          <p:nvPr/>
        </p:nvSpPr>
        <p:spPr>
          <a:xfrm>
            <a:off x="819400" y="3352950"/>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6" action="ppaction://hlinksldjump">
                  <a:extLst>
                    <a:ext uri="{A12FA001-AC4F-418D-AE19-62706E023703}">
                      <ahyp:hlinkClr xmlns:ahyp="http://schemas.microsoft.com/office/drawing/2018/hyperlinkcolor" val="tx"/>
                    </a:ext>
                  </a:extLst>
                </a:hlinkClick>
              </a:rPr>
              <a:t>Marine Science</a:t>
            </a:r>
            <a:r>
              <a:rPr lang="en" sz="1900">
                <a:solidFill>
                  <a:srgbClr val="FFFFFF"/>
                </a:solidFill>
                <a:latin typeface="Impact"/>
                <a:ea typeface="Impact"/>
                <a:cs typeface="Impact"/>
                <a:sym typeface="Impact"/>
              </a:rPr>
              <a:t> </a:t>
            </a:r>
            <a:endParaRPr>
              <a:solidFill>
                <a:srgbClr val="FFFFFF"/>
              </a:solidFill>
            </a:endParaRPr>
          </a:p>
        </p:txBody>
      </p:sp>
      <p:sp>
        <p:nvSpPr>
          <p:cNvPr id="561" name="Google Shape;561;p57"/>
          <p:cNvSpPr txBox="1"/>
          <p:nvPr/>
        </p:nvSpPr>
        <p:spPr>
          <a:xfrm>
            <a:off x="819400" y="1926800"/>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rId7" action="ppaction://hlinksldjump">
                  <a:extLst>
                    <a:ext uri="{A12FA001-AC4F-418D-AE19-62706E023703}">
                      <ahyp:hlinkClr xmlns:ahyp="http://schemas.microsoft.com/office/drawing/2018/hyperlinkcolor" val="tx"/>
                    </a:ext>
                  </a:extLst>
                </a:hlinkClick>
              </a:rPr>
              <a:t>Earth Science</a:t>
            </a:r>
            <a:endParaRPr sz="1900">
              <a:solidFill>
                <a:srgbClr val="FFFFFF"/>
              </a:solidFill>
              <a:latin typeface="Impact"/>
              <a:ea typeface="Impact"/>
              <a:cs typeface="Impact"/>
              <a:sym typeface="Impact"/>
            </a:endParaRPr>
          </a:p>
        </p:txBody>
      </p:sp>
      <p:sp>
        <p:nvSpPr>
          <p:cNvPr id="562" name="Google Shape;562;p57"/>
          <p:cNvSpPr txBox="1"/>
          <p:nvPr/>
        </p:nvSpPr>
        <p:spPr>
          <a:xfrm>
            <a:off x="4733925" y="1184350"/>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rId8" action="ppaction://hlinksldjump">
                  <a:extLst>
                    <a:ext uri="{A12FA001-AC4F-418D-AE19-62706E023703}">
                      <ahyp:hlinkClr xmlns:ahyp="http://schemas.microsoft.com/office/drawing/2018/hyperlinkcolor" val="tx"/>
                    </a:ext>
                  </a:extLst>
                </a:hlinkClick>
              </a:rPr>
              <a:t>Physical Science</a:t>
            </a:r>
            <a:endParaRPr>
              <a:solidFill>
                <a:srgbClr val="FFFFFF"/>
              </a:solidFill>
            </a:endParaRPr>
          </a:p>
        </p:txBody>
      </p:sp>
      <p:sp>
        <p:nvSpPr>
          <p:cNvPr id="563" name="Google Shape;563;p57">
            <a:hlinkClick r:id="rId9"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564" name="Google Shape;564;p57"/>
          <p:cNvSpPr txBox="1"/>
          <p:nvPr/>
        </p:nvSpPr>
        <p:spPr>
          <a:xfrm>
            <a:off x="4733925" y="3358125"/>
            <a:ext cx="28563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10" action="ppaction://hlinksldjump">
                  <a:extLst>
                    <a:ext uri="{A12FA001-AC4F-418D-AE19-62706E023703}">
                      <ahyp:hlinkClr xmlns:ahyp="http://schemas.microsoft.com/office/drawing/2018/hyperlinkcolor" val="tx"/>
                    </a:ext>
                  </a:extLst>
                </a:hlinkClick>
              </a:rPr>
              <a:t>Physics</a:t>
            </a:r>
            <a:endParaRPr>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68"/>
        <p:cNvGrpSpPr/>
        <p:nvPr/>
      </p:nvGrpSpPr>
      <p:grpSpPr>
        <a:xfrm>
          <a:off x="0" y="0"/>
          <a:ext cx="0" cy="0"/>
          <a:chOff x="0" y="0"/>
          <a:chExt cx="0" cy="0"/>
        </a:xfrm>
      </p:grpSpPr>
      <p:sp>
        <p:nvSpPr>
          <p:cNvPr id="569" name="Google Shape;569;p5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Biology</a:t>
            </a:r>
            <a:endParaRPr sz="2500"/>
          </a:p>
        </p:txBody>
      </p:sp>
      <p:sp>
        <p:nvSpPr>
          <p:cNvPr id="570" name="Google Shape;570;p58"/>
          <p:cNvSpPr txBox="1"/>
          <p:nvPr/>
        </p:nvSpPr>
        <p:spPr>
          <a:xfrm>
            <a:off x="2827025" y="317375"/>
            <a:ext cx="913500" cy="5232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Biology Curriculum</a:t>
            </a:r>
            <a:endParaRPr sz="1100">
              <a:solidFill>
                <a:srgbClr val="FFFFFF"/>
              </a:solidFill>
              <a:latin typeface="Impact"/>
              <a:ea typeface="Impact"/>
              <a:cs typeface="Impact"/>
              <a:sym typeface="Impact"/>
            </a:endParaRPr>
          </a:p>
        </p:txBody>
      </p:sp>
      <p:sp>
        <p:nvSpPr>
          <p:cNvPr id="571" name="Google Shape;571;p58"/>
          <p:cNvSpPr/>
          <p:nvPr/>
        </p:nvSpPr>
        <p:spPr>
          <a:xfrm>
            <a:off x="31170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8"/>
          <p:cNvSpPr txBox="1"/>
          <p:nvPr/>
        </p:nvSpPr>
        <p:spPr>
          <a:xfrm>
            <a:off x="372475" y="1084975"/>
            <a:ext cx="25719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Impact"/>
                <a:ea typeface="Impact"/>
                <a:cs typeface="Impact"/>
                <a:sym typeface="Impact"/>
              </a:rPr>
              <a:t>Biology I</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Length: 1 year</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Prerequisite: None</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Credit: 1</a:t>
            </a:r>
            <a:endParaRPr sz="12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This course focuses on the study of life through the examination of fundamental concepts such as cellular biology, genetics, ecology, evolution and physiology. The scientific process and laboratory skills are emphasized along with biology’s connections to other scientific disciplines. Students learn scientific writing skills and also examine current biological issues. </a:t>
            </a:r>
            <a:endParaRPr sz="12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*Students are required to take the EOC</a:t>
            </a:r>
            <a:endParaRPr sz="1200">
              <a:solidFill>
                <a:srgbClr val="FFFFFF"/>
              </a:solidFill>
              <a:latin typeface="Impact"/>
              <a:ea typeface="Impact"/>
              <a:cs typeface="Impact"/>
              <a:sym typeface="Impact"/>
            </a:endParaRPr>
          </a:p>
        </p:txBody>
      </p:sp>
      <p:sp>
        <p:nvSpPr>
          <p:cNvPr id="573" name="Google Shape;573;p58"/>
          <p:cNvSpPr/>
          <p:nvPr/>
        </p:nvSpPr>
        <p:spPr>
          <a:xfrm>
            <a:off x="321780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8"/>
          <p:cNvSpPr txBox="1"/>
          <p:nvPr/>
        </p:nvSpPr>
        <p:spPr>
          <a:xfrm>
            <a:off x="3286050" y="1084975"/>
            <a:ext cx="2571900" cy="37248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50">
                <a:solidFill>
                  <a:srgbClr val="FFFFFF"/>
                </a:solidFill>
                <a:latin typeface="Impact"/>
                <a:ea typeface="Impact"/>
                <a:cs typeface="Impact"/>
                <a:sym typeface="Impact"/>
              </a:rPr>
              <a:t>Biology I Honors</a:t>
            </a:r>
            <a:endParaRPr sz="1150">
              <a:solidFill>
                <a:srgbClr val="FFFFFF"/>
              </a:solidFill>
              <a:latin typeface="Impact"/>
              <a:ea typeface="Impact"/>
              <a:cs typeface="Impact"/>
              <a:sym typeface="Impact"/>
            </a:endParaRPr>
          </a:p>
          <a:p>
            <a:pPr marL="0" lvl="0" indent="0" algn="l" rtl="0">
              <a:spcBef>
                <a:spcPts val="0"/>
              </a:spcBef>
              <a:spcAft>
                <a:spcPts val="0"/>
              </a:spcAft>
              <a:buNone/>
            </a:pPr>
            <a:r>
              <a:rPr lang="en" sz="1150">
                <a:solidFill>
                  <a:srgbClr val="FFFFFF"/>
                </a:solidFill>
                <a:latin typeface="Impact"/>
                <a:ea typeface="Impact"/>
                <a:cs typeface="Impact"/>
                <a:sym typeface="Impact"/>
              </a:rPr>
              <a:t>Length: 1 year</a:t>
            </a:r>
            <a:endParaRPr sz="1150">
              <a:solidFill>
                <a:srgbClr val="FFFFFF"/>
              </a:solidFill>
              <a:latin typeface="Impact"/>
              <a:ea typeface="Impact"/>
              <a:cs typeface="Impact"/>
              <a:sym typeface="Impact"/>
            </a:endParaRPr>
          </a:p>
          <a:p>
            <a:pPr marL="0" lvl="0" indent="0" algn="l" rtl="0">
              <a:spcBef>
                <a:spcPts val="0"/>
              </a:spcBef>
              <a:spcAft>
                <a:spcPts val="0"/>
              </a:spcAft>
              <a:buNone/>
            </a:pPr>
            <a:r>
              <a:rPr lang="en" sz="1150">
                <a:solidFill>
                  <a:srgbClr val="FFFFFF"/>
                </a:solidFill>
                <a:latin typeface="Impact"/>
                <a:ea typeface="Impact"/>
                <a:cs typeface="Impact"/>
                <a:sym typeface="Impact"/>
              </a:rPr>
              <a:t>Prerequisite: Advanced 8th grade science with C +and a strong reading comprehension.</a:t>
            </a:r>
            <a:endParaRPr sz="1150">
              <a:solidFill>
                <a:srgbClr val="FFFFFF"/>
              </a:solidFill>
              <a:latin typeface="Impact"/>
              <a:ea typeface="Impact"/>
              <a:cs typeface="Impact"/>
              <a:sym typeface="Impact"/>
            </a:endParaRPr>
          </a:p>
          <a:p>
            <a:pPr marL="0" lvl="0" indent="0" algn="l" rtl="0">
              <a:spcBef>
                <a:spcPts val="0"/>
              </a:spcBef>
              <a:spcAft>
                <a:spcPts val="0"/>
              </a:spcAft>
              <a:buNone/>
            </a:pPr>
            <a:r>
              <a:rPr lang="en" sz="1150">
                <a:solidFill>
                  <a:srgbClr val="FFFFFF"/>
                </a:solidFill>
                <a:latin typeface="Impact"/>
                <a:ea typeface="Impact"/>
                <a:cs typeface="Impact"/>
                <a:sym typeface="Impact"/>
              </a:rPr>
              <a:t>Credit: 1</a:t>
            </a:r>
            <a:endParaRPr sz="1150">
              <a:solidFill>
                <a:srgbClr val="FFFFFF"/>
              </a:solidFill>
              <a:latin typeface="Impact"/>
              <a:ea typeface="Impact"/>
              <a:cs typeface="Impact"/>
              <a:sym typeface="Impact"/>
            </a:endParaRPr>
          </a:p>
          <a:p>
            <a:pPr marL="0" lvl="0" indent="0" algn="l" rtl="0">
              <a:spcBef>
                <a:spcPts val="0"/>
              </a:spcBef>
              <a:spcAft>
                <a:spcPts val="0"/>
              </a:spcAft>
              <a:buNone/>
            </a:pPr>
            <a:endParaRPr sz="1150">
              <a:solidFill>
                <a:srgbClr val="FFFFFF"/>
              </a:solidFill>
              <a:latin typeface="Impact"/>
              <a:ea typeface="Impact"/>
              <a:cs typeface="Impact"/>
              <a:sym typeface="Impact"/>
            </a:endParaRPr>
          </a:p>
          <a:p>
            <a:pPr marL="0" lvl="0" indent="0" algn="l" rtl="0">
              <a:spcBef>
                <a:spcPts val="0"/>
              </a:spcBef>
              <a:spcAft>
                <a:spcPts val="0"/>
              </a:spcAft>
              <a:buNone/>
            </a:pPr>
            <a:r>
              <a:rPr lang="en" sz="1150">
                <a:solidFill>
                  <a:srgbClr val="FFFFFF"/>
                </a:solidFill>
                <a:latin typeface="Impact"/>
                <a:ea typeface="Impact"/>
                <a:cs typeface="Impact"/>
                <a:sym typeface="Impact"/>
              </a:rPr>
              <a:t>This advanced course will cover essentially the same topics as regular biology, but at higher levels of complexity, greater depth, and faster pace.  The reading level will be higher and more reading will be required.  Students will be required to use a higher level of vocabulary, do more writing, do more homework, and meet the standards of more challenging tests.</a:t>
            </a:r>
            <a:endParaRPr sz="1150">
              <a:solidFill>
                <a:srgbClr val="FFFFFF"/>
              </a:solidFill>
              <a:latin typeface="Impact"/>
              <a:ea typeface="Impact"/>
              <a:cs typeface="Impact"/>
              <a:sym typeface="Impact"/>
            </a:endParaRPr>
          </a:p>
          <a:p>
            <a:pPr marL="0" lvl="0" indent="0" algn="l" rtl="0">
              <a:spcBef>
                <a:spcPts val="0"/>
              </a:spcBef>
              <a:spcAft>
                <a:spcPts val="0"/>
              </a:spcAft>
              <a:buNone/>
            </a:pPr>
            <a:endParaRPr sz="1150">
              <a:solidFill>
                <a:srgbClr val="FFFFFF"/>
              </a:solidFill>
              <a:latin typeface="Impact"/>
              <a:ea typeface="Impact"/>
              <a:cs typeface="Impact"/>
              <a:sym typeface="Impact"/>
            </a:endParaRPr>
          </a:p>
          <a:p>
            <a:pPr marL="0" lvl="0" indent="0" algn="l" rtl="0">
              <a:spcBef>
                <a:spcPts val="0"/>
              </a:spcBef>
              <a:spcAft>
                <a:spcPts val="0"/>
              </a:spcAft>
              <a:buNone/>
            </a:pPr>
            <a:r>
              <a:rPr lang="en" sz="1150">
                <a:solidFill>
                  <a:srgbClr val="FFFFFF"/>
                </a:solidFill>
                <a:latin typeface="Impact"/>
                <a:ea typeface="Impact"/>
                <a:cs typeface="Impact"/>
                <a:sym typeface="Impact"/>
              </a:rPr>
              <a:t>*Students are required to take the EOC</a:t>
            </a:r>
            <a:endParaRPr sz="1150">
              <a:solidFill>
                <a:srgbClr val="FFFFFF"/>
              </a:solidFill>
              <a:latin typeface="Impact"/>
              <a:ea typeface="Impact"/>
              <a:cs typeface="Impact"/>
              <a:sym typeface="Impact"/>
            </a:endParaRPr>
          </a:p>
        </p:txBody>
      </p:sp>
      <p:sp>
        <p:nvSpPr>
          <p:cNvPr id="575" name="Google Shape;575;p58"/>
          <p:cNvSpPr txBox="1"/>
          <p:nvPr/>
        </p:nvSpPr>
        <p:spPr>
          <a:xfrm>
            <a:off x="1503250" y="232625"/>
            <a:ext cx="1162500" cy="6927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 Biology I Honors Example  Syllabus</a:t>
            </a:r>
            <a:endParaRPr sz="1100">
              <a:solidFill>
                <a:srgbClr val="FFFFFF"/>
              </a:solidFill>
              <a:latin typeface="Impact"/>
              <a:ea typeface="Impact"/>
              <a:cs typeface="Impact"/>
              <a:sym typeface="Impact"/>
            </a:endParaRPr>
          </a:p>
        </p:txBody>
      </p:sp>
      <p:sp>
        <p:nvSpPr>
          <p:cNvPr id="576" name="Google Shape;576;p58"/>
          <p:cNvSpPr/>
          <p:nvPr/>
        </p:nvSpPr>
        <p:spPr>
          <a:xfrm>
            <a:off x="6199625"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8"/>
          <p:cNvSpPr txBox="1"/>
          <p:nvPr/>
        </p:nvSpPr>
        <p:spPr>
          <a:xfrm>
            <a:off x="6267875" y="1084975"/>
            <a:ext cx="2571900" cy="374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FFFFFF"/>
                </a:solidFill>
                <a:latin typeface="Impact"/>
                <a:ea typeface="Impact"/>
                <a:cs typeface="Impact"/>
                <a:sym typeface="Impact"/>
              </a:rPr>
              <a:t>AP Biology</a:t>
            </a:r>
            <a:endParaRPr sz="1100">
              <a:solidFill>
                <a:srgbClr val="FFFFFF"/>
              </a:solidFill>
              <a:latin typeface="Impact"/>
              <a:ea typeface="Impact"/>
              <a:cs typeface="Impact"/>
              <a:sym typeface="Impact"/>
            </a:endParaRPr>
          </a:p>
          <a:p>
            <a:pPr marL="0" lvl="0" indent="0" algn="l" rtl="0">
              <a:spcBef>
                <a:spcPts val="0"/>
              </a:spcBef>
              <a:spcAft>
                <a:spcPts val="0"/>
              </a:spcAft>
              <a:buNone/>
            </a:pPr>
            <a:r>
              <a:rPr lang="en" sz="1100">
                <a:solidFill>
                  <a:srgbClr val="FFFFFF"/>
                </a:solidFill>
                <a:latin typeface="Impact"/>
                <a:ea typeface="Impact"/>
                <a:cs typeface="Impact"/>
                <a:sym typeface="Impact"/>
              </a:rPr>
              <a:t>Length: 1 year</a:t>
            </a:r>
            <a:endParaRPr sz="1100">
              <a:solidFill>
                <a:srgbClr val="FFFFFF"/>
              </a:solidFill>
              <a:latin typeface="Impact"/>
              <a:ea typeface="Impact"/>
              <a:cs typeface="Impact"/>
              <a:sym typeface="Impact"/>
            </a:endParaRPr>
          </a:p>
          <a:p>
            <a:pPr marL="0" lvl="0" indent="0" algn="l" rtl="0">
              <a:spcBef>
                <a:spcPts val="0"/>
              </a:spcBef>
              <a:spcAft>
                <a:spcPts val="0"/>
              </a:spcAft>
              <a:buNone/>
            </a:pPr>
            <a:r>
              <a:rPr lang="en" sz="1100">
                <a:solidFill>
                  <a:srgbClr val="FFFFFF"/>
                </a:solidFill>
                <a:latin typeface="Impact"/>
                <a:ea typeface="Impact"/>
                <a:cs typeface="Impact"/>
                <a:sym typeface="Impact"/>
              </a:rPr>
              <a:t>Prerequisite: Biology and chemistry with a recommended average grade of C or better in biology, and/or enrollment in AVID</a:t>
            </a:r>
            <a:endParaRPr sz="1100">
              <a:solidFill>
                <a:srgbClr val="FFFFFF"/>
              </a:solidFill>
              <a:latin typeface="Impact"/>
              <a:ea typeface="Impact"/>
              <a:cs typeface="Impact"/>
              <a:sym typeface="Impact"/>
            </a:endParaRPr>
          </a:p>
          <a:p>
            <a:pPr marL="0" lvl="0" indent="0" algn="l" rtl="0">
              <a:spcBef>
                <a:spcPts val="0"/>
              </a:spcBef>
              <a:spcAft>
                <a:spcPts val="0"/>
              </a:spcAft>
              <a:buNone/>
            </a:pPr>
            <a:r>
              <a:rPr lang="en" sz="1100">
                <a:solidFill>
                  <a:srgbClr val="FFFFFF"/>
                </a:solidFill>
                <a:latin typeface="Impact"/>
                <a:ea typeface="Impact"/>
                <a:cs typeface="Impact"/>
                <a:sym typeface="Impact"/>
              </a:rPr>
              <a:t>Credit: 1</a:t>
            </a:r>
            <a:endParaRPr sz="1100">
              <a:solidFill>
                <a:srgbClr val="FFFFFF"/>
              </a:solidFill>
              <a:latin typeface="Impact"/>
              <a:ea typeface="Impact"/>
              <a:cs typeface="Impact"/>
              <a:sym typeface="Impact"/>
            </a:endParaRPr>
          </a:p>
          <a:p>
            <a:pPr marL="0" lvl="0" indent="0" algn="l" rtl="0">
              <a:spcBef>
                <a:spcPts val="0"/>
              </a:spcBef>
              <a:spcAft>
                <a:spcPts val="0"/>
              </a:spcAft>
              <a:buNone/>
            </a:pPr>
            <a:endParaRPr sz="1100">
              <a:solidFill>
                <a:srgbClr val="FFFFFF"/>
              </a:solidFill>
              <a:latin typeface="Impact"/>
              <a:ea typeface="Impact"/>
              <a:cs typeface="Impact"/>
              <a:sym typeface="Impact"/>
            </a:endParaRPr>
          </a:p>
          <a:p>
            <a:pPr marL="0" lvl="0" indent="0" algn="l" rtl="0">
              <a:spcBef>
                <a:spcPts val="0"/>
              </a:spcBef>
              <a:spcAft>
                <a:spcPts val="0"/>
              </a:spcAft>
              <a:buNone/>
            </a:pPr>
            <a:r>
              <a:rPr lang="en" sz="1100">
                <a:solidFill>
                  <a:srgbClr val="FFFFFF"/>
                </a:solidFill>
                <a:latin typeface="Impact"/>
                <a:ea typeface="Impact"/>
                <a:cs typeface="Impact"/>
                <a:sym typeface="Impact"/>
              </a:rPr>
              <a:t>The purpose of this course is to provide a college level course in biology, and to prepare the student to seek credit and/or appropriate placement in college biology courses.  To parallel college science courses that have a required laboratory section, it is recommended that this course be accompanied by or paired with Biology II Honors to insure sufficient time for the required laboratory experiences.</a:t>
            </a:r>
            <a:endParaRPr sz="1100">
              <a:solidFill>
                <a:srgbClr val="FFFFFF"/>
              </a:solidFill>
              <a:latin typeface="Impact"/>
              <a:ea typeface="Impact"/>
              <a:cs typeface="Impact"/>
              <a:sym typeface="Impact"/>
            </a:endParaRPr>
          </a:p>
          <a:p>
            <a:pPr marL="0" lvl="0" indent="0" algn="l" rtl="0">
              <a:spcBef>
                <a:spcPts val="0"/>
              </a:spcBef>
              <a:spcAft>
                <a:spcPts val="0"/>
              </a:spcAft>
              <a:buNone/>
            </a:pPr>
            <a:endParaRPr sz="1100">
              <a:solidFill>
                <a:srgbClr val="FFFFFF"/>
              </a:solidFill>
              <a:latin typeface="Impact"/>
              <a:ea typeface="Impact"/>
              <a:cs typeface="Impact"/>
              <a:sym typeface="Impact"/>
            </a:endParaRPr>
          </a:p>
          <a:p>
            <a:pPr marL="0" lvl="0" indent="0" algn="l" rtl="0">
              <a:spcBef>
                <a:spcPts val="0"/>
              </a:spcBef>
              <a:spcAft>
                <a:spcPts val="0"/>
              </a:spcAft>
              <a:buNone/>
            </a:pPr>
            <a:r>
              <a:rPr lang="en" sz="1100">
                <a:solidFill>
                  <a:srgbClr val="FFFFFF"/>
                </a:solidFill>
                <a:latin typeface="Impact"/>
                <a:ea typeface="Impact"/>
                <a:cs typeface="Impact"/>
                <a:sym typeface="Impact"/>
              </a:rPr>
              <a:t>*Students are required to take the AP exam</a:t>
            </a:r>
            <a:endParaRPr sz="1100">
              <a:solidFill>
                <a:srgbClr val="FFFFFF"/>
              </a:solidFill>
              <a:latin typeface="Impact"/>
              <a:ea typeface="Impact"/>
              <a:cs typeface="Impact"/>
              <a:sym typeface="Impact"/>
            </a:endParaRPr>
          </a:p>
        </p:txBody>
      </p:sp>
      <p:sp>
        <p:nvSpPr>
          <p:cNvPr id="578" name="Google Shape;578;p58">
            <a:hlinkClick r:id="rId5" action="ppaction://hlinksldjump"/>
          </p:cNvPr>
          <p:cNvSpPr/>
          <p:nvPr/>
        </p:nvSpPr>
        <p:spPr>
          <a:xfrm>
            <a:off x="7146300" y="286475"/>
            <a:ext cx="16860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579" name="Google Shape;579;p58">
            <a:hlinkClick r:id="rId6" action="ppaction://hlinksldjump"/>
          </p:cNvPr>
          <p:cNvSpPr/>
          <p:nvPr/>
        </p:nvSpPr>
        <p:spPr>
          <a:xfrm>
            <a:off x="5055025" y="286475"/>
            <a:ext cx="19134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sp>
        <p:nvSpPr>
          <p:cNvPr id="580" name="Google Shape;580;p58"/>
          <p:cNvSpPr txBox="1"/>
          <p:nvPr/>
        </p:nvSpPr>
        <p:spPr>
          <a:xfrm>
            <a:off x="3983175" y="232625"/>
            <a:ext cx="829200" cy="6927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3F3F3"/>
                </a:solidFill>
                <a:uFill>
                  <a:noFill/>
                </a:uFill>
                <a:latin typeface="Impact"/>
                <a:ea typeface="Impact"/>
                <a:cs typeface="Impact"/>
                <a:sym typeface="Impact"/>
                <a:hlinkClick r:id="rId7">
                  <a:extLst>
                    <a:ext uri="{A12FA001-AC4F-418D-AE19-62706E023703}">
                      <ahyp:hlinkClr xmlns:ahyp="http://schemas.microsoft.com/office/drawing/2018/hyperlinkcolor" val="tx"/>
                    </a:ext>
                  </a:extLst>
                </a:hlinkClick>
              </a:rPr>
              <a:t>AP Biology Example Syllabus</a:t>
            </a:r>
            <a:endParaRPr sz="1100">
              <a:solidFill>
                <a:srgbClr val="F3F3F3"/>
              </a:solidFill>
              <a:latin typeface="Impact"/>
              <a:ea typeface="Impact"/>
              <a:cs typeface="Impact"/>
              <a:sym typeface="Impac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84"/>
        <p:cNvGrpSpPr/>
        <p:nvPr/>
      </p:nvGrpSpPr>
      <p:grpSpPr>
        <a:xfrm>
          <a:off x="0" y="0"/>
          <a:ext cx="0" cy="0"/>
          <a:chOff x="0" y="0"/>
          <a:chExt cx="0" cy="0"/>
        </a:xfrm>
      </p:grpSpPr>
      <p:sp>
        <p:nvSpPr>
          <p:cNvPr id="585" name="Google Shape;585;p5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Earth/Space Science</a:t>
            </a:r>
            <a:endParaRPr sz="2500"/>
          </a:p>
        </p:txBody>
      </p:sp>
      <p:sp>
        <p:nvSpPr>
          <p:cNvPr id="586" name="Google Shape;586;p59"/>
          <p:cNvSpPr/>
          <p:nvPr/>
        </p:nvSpPr>
        <p:spPr>
          <a:xfrm>
            <a:off x="51215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9"/>
          <p:cNvSpPr/>
          <p:nvPr/>
        </p:nvSpPr>
        <p:spPr>
          <a:xfrm>
            <a:off x="598765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9"/>
          <p:cNvSpPr txBox="1"/>
          <p:nvPr/>
        </p:nvSpPr>
        <p:spPr>
          <a:xfrm>
            <a:off x="648700" y="1240650"/>
            <a:ext cx="25719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rgbClr val="FFFFFF"/>
                </a:solidFill>
                <a:latin typeface="Impact"/>
                <a:ea typeface="Impact"/>
                <a:cs typeface="Impact"/>
                <a:sym typeface="Impact"/>
              </a:rPr>
              <a:t>Earth/Space Science  </a:t>
            </a:r>
            <a:endParaRPr sz="1300">
              <a:solidFill>
                <a:srgbClr val="FFFFFF"/>
              </a:solidFill>
              <a:latin typeface="Impact"/>
              <a:ea typeface="Impact"/>
              <a:cs typeface="Impact"/>
              <a:sym typeface="Impact"/>
            </a:endParaRPr>
          </a:p>
          <a:p>
            <a:pPr marL="0" lvl="0" indent="0" algn="l" rtl="0">
              <a:spcBef>
                <a:spcPts val="0"/>
              </a:spcBef>
              <a:spcAft>
                <a:spcPts val="0"/>
              </a:spcAft>
              <a:buNone/>
            </a:pPr>
            <a:r>
              <a:rPr lang="en" sz="1300">
                <a:solidFill>
                  <a:srgbClr val="FFFFFF"/>
                </a:solidFill>
                <a:latin typeface="Impact"/>
                <a:ea typeface="Impact"/>
                <a:cs typeface="Impact"/>
                <a:sym typeface="Impact"/>
              </a:rPr>
              <a:t>Length: 1 year</a:t>
            </a:r>
            <a:endParaRPr sz="1300">
              <a:solidFill>
                <a:srgbClr val="FFFFFF"/>
              </a:solidFill>
              <a:latin typeface="Impact"/>
              <a:ea typeface="Impact"/>
              <a:cs typeface="Impact"/>
              <a:sym typeface="Impact"/>
            </a:endParaRPr>
          </a:p>
          <a:p>
            <a:pPr marL="0" lvl="0" indent="0" algn="l" rtl="0">
              <a:spcBef>
                <a:spcPts val="0"/>
              </a:spcBef>
              <a:spcAft>
                <a:spcPts val="0"/>
              </a:spcAft>
              <a:buNone/>
            </a:pPr>
            <a:r>
              <a:rPr lang="en" sz="1300">
                <a:solidFill>
                  <a:srgbClr val="FFFFFF"/>
                </a:solidFill>
                <a:latin typeface="Impact"/>
                <a:ea typeface="Impact"/>
                <a:cs typeface="Impact"/>
                <a:sym typeface="Impact"/>
              </a:rPr>
              <a:t>Prerequisite: None</a:t>
            </a:r>
            <a:endParaRPr sz="1300">
              <a:solidFill>
                <a:srgbClr val="FFFFFF"/>
              </a:solidFill>
              <a:latin typeface="Impact"/>
              <a:ea typeface="Impact"/>
              <a:cs typeface="Impact"/>
              <a:sym typeface="Impact"/>
            </a:endParaRPr>
          </a:p>
          <a:p>
            <a:pPr marL="0" lvl="0" indent="0" algn="l" rtl="0">
              <a:spcBef>
                <a:spcPts val="0"/>
              </a:spcBef>
              <a:spcAft>
                <a:spcPts val="0"/>
              </a:spcAft>
              <a:buNone/>
            </a:pPr>
            <a:r>
              <a:rPr lang="en" sz="1300">
                <a:solidFill>
                  <a:srgbClr val="FFFFFF"/>
                </a:solidFill>
                <a:latin typeface="Impact"/>
                <a:ea typeface="Impact"/>
                <a:cs typeface="Impact"/>
                <a:sym typeface="Impact"/>
              </a:rPr>
              <a:t>Credit: 1</a:t>
            </a:r>
            <a:endParaRPr sz="1300">
              <a:solidFill>
                <a:srgbClr val="FFFFFF"/>
              </a:solidFill>
              <a:latin typeface="Impact"/>
              <a:ea typeface="Impact"/>
              <a:cs typeface="Impact"/>
              <a:sym typeface="Impact"/>
            </a:endParaRPr>
          </a:p>
          <a:p>
            <a:pPr marL="0" lvl="0" indent="0" algn="l" rtl="0">
              <a:spcBef>
                <a:spcPts val="0"/>
              </a:spcBef>
              <a:spcAft>
                <a:spcPts val="0"/>
              </a:spcAft>
              <a:buNone/>
            </a:pPr>
            <a:endParaRPr sz="1300">
              <a:solidFill>
                <a:srgbClr val="FFFFFF"/>
              </a:solidFill>
              <a:latin typeface="Impact"/>
              <a:ea typeface="Impact"/>
              <a:cs typeface="Impact"/>
              <a:sym typeface="Impact"/>
            </a:endParaRPr>
          </a:p>
          <a:p>
            <a:pPr marL="0" lvl="0" indent="0" algn="l" rtl="0">
              <a:spcBef>
                <a:spcPts val="0"/>
              </a:spcBef>
              <a:spcAft>
                <a:spcPts val="0"/>
              </a:spcAft>
              <a:buNone/>
            </a:pPr>
            <a:r>
              <a:rPr lang="en" sz="1300">
                <a:solidFill>
                  <a:srgbClr val="FFFFFF"/>
                </a:solidFill>
                <a:latin typeface="Impact"/>
                <a:ea typeface="Impact"/>
                <a:cs typeface="Impact"/>
                <a:sym typeface="Impact"/>
              </a:rPr>
              <a:t>This course provides opportunities for the student to develop concepts basic to the earth, including its materials, processes, history, and environment in space.  Topics such as the origin of the universe and solar system, life cycle of stars, formation of rocks, land forms, plate tectonics, glaciers, meteorology, and geologic periods are included.</a:t>
            </a:r>
            <a:endParaRPr sz="13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p:txBody>
      </p:sp>
      <p:sp>
        <p:nvSpPr>
          <p:cNvPr id="589" name="Google Shape;589;p59"/>
          <p:cNvSpPr txBox="1"/>
          <p:nvPr/>
        </p:nvSpPr>
        <p:spPr>
          <a:xfrm>
            <a:off x="6055900" y="1240650"/>
            <a:ext cx="25719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Impact"/>
                <a:ea typeface="Impact"/>
                <a:cs typeface="Impact"/>
                <a:sym typeface="Impact"/>
              </a:rPr>
              <a:t>Earth/Space Science Honors   </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Length: 1 year</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Prerequisite: None</a:t>
            </a: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Credit: 1</a:t>
            </a:r>
            <a:endParaRPr>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a:p>
            <a:pPr marL="0" lvl="0" indent="0" algn="l" rtl="0">
              <a:spcBef>
                <a:spcPts val="0"/>
              </a:spcBef>
              <a:spcAft>
                <a:spcPts val="0"/>
              </a:spcAft>
              <a:buNone/>
            </a:pPr>
            <a:r>
              <a:rPr lang="en">
                <a:solidFill>
                  <a:srgbClr val="FFFFFF"/>
                </a:solidFill>
                <a:latin typeface="Impact"/>
                <a:ea typeface="Impact"/>
                <a:cs typeface="Impact"/>
                <a:sym typeface="Impact"/>
              </a:rPr>
              <a:t>This course includes typical topics contained in regular earth/space science, but will require that students demonstrate a deeper level of understanding.  Students will be required to complete additional projects and communicate scientific concepts with clarity. </a:t>
            </a:r>
            <a:endParaRPr>
              <a:solidFill>
                <a:srgbClr val="FFFFFF"/>
              </a:solidFill>
              <a:latin typeface="Impact"/>
              <a:ea typeface="Impact"/>
              <a:cs typeface="Impact"/>
              <a:sym typeface="Impact"/>
            </a:endParaRPr>
          </a:p>
        </p:txBody>
      </p:sp>
      <p:sp>
        <p:nvSpPr>
          <p:cNvPr id="590" name="Google Shape;590;p5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591" name="Google Shape;591;p59">
            <a:hlinkClick r:id="rId4" action="ppaction://hlinksldjump"/>
          </p:cNvPr>
          <p:cNvSpPr/>
          <p:nvPr/>
        </p:nvSpPr>
        <p:spPr>
          <a:xfrm>
            <a:off x="3615300" y="345575"/>
            <a:ext cx="21624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pic>
        <p:nvPicPr>
          <p:cNvPr id="592" name="Google Shape;592;p59"/>
          <p:cNvPicPr preferRelativeResize="0"/>
          <p:nvPr/>
        </p:nvPicPr>
        <p:blipFill>
          <a:blip r:embed="rId5">
            <a:alphaModFix/>
          </a:blip>
          <a:stretch>
            <a:fillRect/>
          </a:stretch>
        </p:blipFill>
        <p:spPr>
          <a:xfrm>
            <a:off x="3484614" y="1036250"/>
            <a:ext cx="2011475" cy="2011475"/>
          </a:xfrm>
          <a:prstGeom prst="rect">
            <a:avLst/>
          </a:prstGeom>
          <a:noFill/>
          <a:ln>
            <a:noFill/>
          </a:ln>
        </p:spPr>
      </p:pic>
      <p:pic>
        <p:nvPicPr>
          <p:cNvPr id="593" name="Google Shape;593;p59"/>
          <p:cNvPicPr preferRelativeResize="0"/>
          <p:nvPr/>
        </p:nvPicPr>
        <p:blipFill>
          <a:blip r:embed="rId6">
            <a:alphaModFix/>
          </a:blip>
          <a:stretch>
            <a:fillRect/>
          </a:stretch>
        </p:blipFill>
        <p:spPr>
          <a:xfrm>
            <a:off x="3706926" y="2953547"/>
            <a:ext cx="1730150" cy="17301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597"/>
        <p:cNvGrpSpPr/>
        <p:nvPr/>
      </p:nvGrpSpPr>
      <p:grpSpPr>
        <a:xfrm>
          <a:off x="0" y="0"/>
          <a:ext cx="0" cy="0"/>
          <a:chOff x="0" y="0"/>
          <a:chExt cx="0" cy="0"/>
        </a:xfrm>
      </p:grpSpPr>
      <p:sp>
        <p:nvSpPr>
          <p:cNvPr id="598" name="Google Shape;598;p6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Anatomy and Physiology</a:t>
            </a:r>
            <a:endParaRPr sz="2500"/>
          </a:p>
        </p:txBody>
      </p:sp>
      <p:sp>
        <p:nvSpPr>
          <p:cNvPr id="599" name="Google Shape;599;p60"/>
          <p:cNvSpPr txBox="1"/>
          <p:nvPr/>
        </p:nvSpPr>
        <p:spPr>
          <a:xfrm>
            <a:off x="7213325" y="1541900"/>
            <a:ext cx="1547100" cy="8772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 Anatomy and Physiology Example Syllabus</a:t>
            </a:r>
            <a:endParaRPr sz="1500">
              <a:solidFill>
                <a:srgbClr val="FFFFFF"/>
              </a:solidFill>
              <a:latin typeface="Impact"/>
              <a:ea typeface="Impact"/>
              <a:cs typeface="Impact"/>
              <a:sym typeface="Impact"/>
            </a:endParaRPr>
          </a:p>
        </p:txBody>
      </p:sp>
      <p:sp>
        <p:nvSpPr>
          <p:cNvPr id="600" name="Google Shape;600;p60"/>
          <p:cNvSpPr/>
          <p:nvPr/>
        </p:nvSpPr>
        <p:spPr>
          <a:xfrm>
            <a:off x="687475"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0"/>
          <p:cNvSpPr/>
          <p:nvPr/>
        </p:nvSpPr>
        <p:spPr>
          <a:xfrm>
            <a:off x="404695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0"/>
          <p:cNvSpPr txBox="1"/>
          <p:nvPr/>
        </p:nvSpPr>
        <p:spPr>
          <a:xfrm>
            <a:off x="751300" y="1131025"/>
            <a:ext cx="27084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Anatomy and Physiology</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Biology I or IH. Recommended average grade of  C or better in biology</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This course will provide students with a general introduction to the structure and function of the components of the human body.  Topics such as cells and tissues, skeletal system, muscular system, nervous system, sensory organs, immune response, and inheritance are included.</a:t>
            </a:r>
            <a:endParaRPr/>
          </a:p>
        </p:txBody>
      </p:sp>
      <p:sp>
        <p:nvSpPr>
          <p:cNvPr id="603" name="Google Shape;603;p60"/>
          <p:cNvSpPr txBox="1"/>
          <p:nvPr/>
        </p:nvSpPr>
        <p:spPr>
          <a:xfrm>
            <a:off x="4112950" y="1153250"/>
            <a:ext cx="25764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latin typeface="Impact"/>
                <a:ea typeface="Impact"/>
                <a:cs typeface="Impact"/>
                <a:sym typeface="Impact"/>
              </a:rPr>
              <a:t>Anatomy and Physiology Honors</a:t>
            </a:r>
            <a:endParaRPr sz="1200">
              <a:solidFill>
                <a:schemeClr val="lt1"/>
              </a:solidFill>
              <a:latin typeface="Impact"/>
              <a:ea typeface="Impact"/>
              <a:cs typeface="Impact"/>
              <a:sym typeface="Impact"/>
            </a:endParaRPr>
          </a:p>
          <a:p>
            <a:pPr marL="0" lvl="0" indent="0" algn="l" rtl="0">
              <a:spcBef>
                <a:spcPts val="0"/>
              </a:spcBef>
              <a:spcAft>
                <a:spcPts val="0"/>
              </a:spcAft>
              <a:buNone/>
            </a:pPr>
            <a:r>
              <a:rPr lang="en" sz="1200">
                <a:solidFill>
                  <a:schemeClr val="lt1"/>
                </a:solidFill>
                <a:latin typeface="Impact"/>
                <a:ea typeface="Impact"/>
                <a:cs typeface="Impact"/>
                <a:sym typeface="Impact"/>
              </a:rPr>
              <a:t>Length: 1 year</a:t>
            </a:r>
            <a:endParaRPr sz="1200">
              <a:solidFill>
                <a:schemeClr val="lt1"/>
              </a:solidFill>
              <a:latin typeface="Impact"/>
              <a:ea typeface="Impact"/>
              <a:cs typeface="Impact"/>
              <a:sym typeface="Impact"/>
            </a:endParaRPr>
          </a:p>
          <a:p>
            <a:pPr marL="0" lvl="0" indent="0" algn="l" rtl="0">
              <a:spcBef>
                <a:spcPts val="0"/>
              </a:spcBef>
              <a:spcAft>
                <a:spcPts val="0"/>
              </a:spcAft>
              <a:buNone/>
            </a:pPr>
            <a:r>
              <a:rPr lang="en" sz="1200">
                <a:solidFill>
                  <a:schemeClr val="lt1"/>
                </a:solidFill>
                <a:latin typeface="Impact"/>
                <a:ea typeface="Impact"/>
                <a:cs typeface="Impact"/>
                <a:sym typeface="Impact"/>
              </a:rPr>
              <a:t>Prerequisite: Biology I or IH. Recommended C or better in biology and/or enrollment in AVID.</a:t>
            </a:r>
            <a:endParaRPr sz="1200">
              <a:solidFill>
                <a:schemeClr val="lt1"/>
              </a:solidFill>
              <a:latin typeface="Impact"/>
              <a:ea typeface="Impact"/>
              <a:cs typeface="Impact"/>
              <a:sym typeface="Impact"/>
            </a:endParaRPr>
          </a:p>
          <a:p>
            <a:pPr marL="0" lvl="0" indent="0" algn="l" rtl="0">
              <a:spcBef>
                <a:spcPts val="0"/>
              </a:spcBef>
              <a:spcAft>
                <a:spcPts val="0"/>
              </a:spcAft>
              <a:buNone/>
            </a:pPr>
            <a:r>
              <a:rPr lang="en" sz="1200">
                <a:solidFill>
                  <a:schemeClr val="lt1"/>
                </a:solidFill>
                <a:latin typeface="Impact"/>
                <a:ea typeface="Impact"/>
                <a:cs typeface="Impact"/>
                <a:sym typeface="Impact"/>
              </a:rPr>
              <a:t>Credit: 1</a:t>
            </a:r>
            <a:endParaRPr sz="1200">
              <a:solidFill>
                <a:schemeClr val="lt1"/>
              </a:solidFill>
              <a:latin typeface="Impact"/>
              <a:ea typeface="Impact"/>
              <a:cs typeface="Impact"/>
              <a:sym typeface="Impact"/>
            </a:endParaRPr>
          </a:p>
          <a:p>
            <a:pPr marL="0" lvl="0" indent="0" algn="l" rtl="0">
              <a:spcBef>
                <a:spcPts val="0"/>
              </a:spcBef>
              <a:spcAft>
                <a:spcPts val="0"/>
              </a:spcAft>
              <a:buNone/>
            </a:pPr>
            <a:endParaRPr sz="1200">
              <a:solidFill>
                <a:schemeClr val="lt1"/>
              </a:solidFill>
              <a:latin typeface="Impact"/>
              <a:ea typeface="Impact"/>
              <a:cs typeface="Impact"/>
              <a:sym typeface="Impact"/>
            </a:endParaRPr>
          </a:p>
          <a:p>
            <a:pPr marL="0" lvl="0" indent="0" algn="l" rtl="0">
              <a:spcBef>
                <a:spcPts val="0"/>
              </a:spcBef>
              <a:spcAft>
                <a:spcPts val="0"/>
              </a:spcAft>
              <a:buNone/>
            </a:pPr>
            <a:r>
              <a:rPr lang="en" sz="1200">
                <a:solidFill>
                  <a:schemeClr val="lt1"/>
                </a:solidFill>
                <a:latin typeface="Impact"/>
                <a:ea typeface="Impact"/>
                <a:cs typeface="Impact"/>
                <a:sym typeface="Impact"/>
              </a:rPr>
              <a:t>This advanced course will cover essentially the same topics as regular anatomy and physiology but at higher levels of complexity, greater depth, and faster pace.  The reading level will be higher and more reading will be required.  Students will be required to use a higher level of vocabulary, do more writing, do more homework, and meet the standards of more challenging tests.</a:t>
            </a:r>
            <a:endParaRPr sz="1300"/>
          </a:p>
        </p:txBody>
      </p:sp>
      <p:sp>
        <p:nvSpPr>
          <p:cNvPr id="604" name="Google Shape;604;p60">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05" name="Google Shape;605;p60">
            <a:hlinkClick r:id="rId5" action="ppaction://hlinksldjump"/>
          </p:cNvPr>
          <p:cNvSpPr/>
          <p:nvPr/>
        </p:nvSpPr>
        <p:spPr>
          <a:xfrm>
            <a:off x="3868975" y="345575"/>
            <a:ext cx="2155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pic>
        <p:nvPicPr>
          <p:cNvPr id="606" name="Google Shape;606;p60"/>
          <p:cNvPicPr preferRelativeResize="0"/>
          <p:nvPr/>
        </p:nvPicPr>
        <p:blipFill>
          <a:blip r:embed="rId6">
            <a:alphaModFix/>
          </a:blip>
          <a:stretch>
            <a:fillRect/>
          </a:stretch>
        </p:blipFill>
        <p:spPr>
          <a:xfrm>
            <a:off x="7406425" y="2912265"/>
            <a:ext cx="1547100" cy="207361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10"/>
        <p:cNvGrpSpPr/>
        <p:nvPr/>
      </p:nvGrpSpPr>
      <p:grpSpPr>
        <a:xfrm>
          <a:off x="0" y="0"/>
          <a:ext cx="0" cy="0"/>
          <a:chOff x="0" y="0"/>
          <a:chExt cx="0" cy="0"/>
        </a:xfrm>
      </p:grpSpPr>
      <p:sp>
        <p:nvSpPr>
          <p:cNvPr id="611" name="Google Shape;611;p6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Marine Science</a:t>
            </a:r>
            <a:endParaRPr sz="2500"/>
          </a:p>
        </p:txBody>
      </p:sp>
      <p:sp>
        <p:nvSpPr>
          <p:cNvPr id="612" name="Google Shape;612;p61"/>
          <p:cNvSpPr/>
          <p:nvPr/>
        </p:nvSpPr>
        <p:spPr>
          <a:xfrm>
            <a:off x="311700" y="1036250"/>
            <a:ext cx="2708400" cy="27690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1"/>
          <p:cNvSpPr/>
          <p:nvPr/>
        </p:nvSpPr>
        <p:spPr>
          <a:xfrm>
            <a:off x="3320325" y="99990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1"/>
          <p:cNvSpPr txBox="1"/>
          <p:nvPr/>
        </p:nvSpPr>
        <p:spPr>
          <a:xfrm>
            <a:off x="373200" y="1127750"/>
            <a:ext cx="26469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Marine Science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Recommended Biology</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This course is designed to present an integrated overview of the principles and concepts of the geology, chemistry, physics, and biology as they relate to the world’s oceans.</a:t>
            </a:r>
            <a:endParaRPr/>
          </a:p>
        </p:txBody>
      </p:sp>
      <p:sp>
        <p:nvSpPr>
          <p:cNvPr id="615" name="Google Shape;615;p61"/>
          <p:cNvSpPr txBox="1"/>
          <p:nvPr/>
        </p:nvSpPr>
        <p:spPr>
          <a:xfrm>
            <a:off x="3436275" y="1078650"/>
            <a:ext cx="2476500" cy="32016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mpact"/>
                <a:ea typeface="Impact"/>
                <a:cs typeface="Impact"/>
                <a:sym typeface="Impact"/>
              </a:rPr>
              <a:t>Marine Science I Honors</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Length: 1 year</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Prerequisite: Recommended Biology</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Credit: 1</a:t>
            </a:r>
            <a:endParaRPr>
              <a:solidFill>
                <a:schemeClr val="lt1"/>
              </a:solidFill>
              <a:latin typeface="Impact"/>
              <a:ea typeface="Impact"/>
              <a:cs typeface="Impact"/>
              <a:sym typeface="Impact"/>
            </a:endParaRPr>
          </a:p>
          <a:p>
            <a:pPr marL="0" lvl="0" indent="0" algn="l" rtl="0">
              <a:spcBef>
                <a:spcPts val="0"/>
              </a:spcBef>
              <a:spcAft>
                <a:spcPts val="0"/>
              </a:spcAft>
              <a:buNone/>
            </a:pP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This advanced course will cover essentially the same topics as regular Marine Science 1, but at higher levels of complexity, greater depth, and faster pace. The reading level will be higher and more reading will be required.</a:t>
            </a:r>
            <a:endParaRPr sz="1500"/>
          </a:p>
        </p:txBody>
      </p:sp>
      <p:sp>
        <p:nvSpPr>
          <p:cNvPr id="616" name="Google Shape;616;p61"/>
          <p:cNvSpPr/>
          <p:nvPr/>
        </p:nvSpPr>
        <p:spPr>
          <a:xfrm>
            <a:off x="6328950" y="999888"/>
            <a:ext cx="2708400" cy="3743400"/>
          </a:xfrm>
          <a:prstGeom prst="rect">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1"/>
          <p:cNvSpPr txBox="1"/>
          <p:nvPr/>
        </p:nvSpPr>
        <p:spPr>
          <a:xfrm>
            <a:off x="6328950" y="999888"/>
            <a:ext cx="2759100" cy="38172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Marine Science II Honors  </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Marine Science I Honors with a recommended average grade of C or better in marine science, and/or enrollment in AVID.</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This course will provide an in-depth study of the marine environment begun in marine science.  Its goal is to present science in a social context and to give students the foundation needed to be intelligent participants in important societal discussions that involve environmental issues touching on </a:t>
            </a:r>
            <a:r>
              <a:rPr lang="en">
                <a:solidFill>
                  <a:schemeClr val="lt1"/>
                </a:solidFill>
                <a:latin typeface="Impact"/>
                <a:ea typeface="Impact"/>
                <a:cs typeface="Impact"/>
                <a:sym typeface="Impact"/>
              </a:rPr>
              <a:t>oceans, climate and coastal zones.</a:t>
            </a:r>
            <a:endParaRPr sz="1500"/>
          </a:p>
        </p:txBody>
      </p:sp>
      <p:sp>
        <p:nvSpPr>
          <p:cNvPr id="618" name="Google Shape;618;p61">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19" name="Google Shape;619;p61">
            <a:hlinkClick r:id="rId4" action="ppaction://hlinksldjump"/>
          </p:cNvPr>
          <p:cNvSpPr/>
          <p:nvPr/>
        </p:nvSpPr>
        <p:spPr>
          <a:xfrm>
            <a:off x="3320325" y="345575"/>
            <a:ext cx="23904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pic>
        <p:nvPicPr>
          <p:cNvPr id="620" name="Google Shape;620;p61"/>
          <p:cNvPicPr preferRelativeResize="0"/>
          <p:nvPr/>
        </p:nvPicPr>
        <p:blipFill>
          <a:blip r:embed="rId5">
            <a:alphaModFix/>
          </a:blip>
          <a:stretch>
            <a:fillRect/>
          </a:stretch>
        </p:blipFill>
        <p:spPr>
          <a:xfrm>
            <a:off x="471875" y="3976175"/>
            <a:ext cx="2262227" cy="961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 sz="2500">
                <a:solidFill>
                  <a:srgbClr val="FFFFFF"/>
                </a:solidFill>
                <a:latin typeface="Impact"/>
                <a:ea typeface="Impact"/>
                <a:cs typeface="Impact"/>
                <a:sym typeface="Impact"/>
              </a:rPr>
              <a:t>BUS Software</a:t>
            </a:r>
            <a:endParaRPr sz="2500">
              <a:solidFill>
                <a:srgbClr val="FFFFFF"/>
              </a:solidFill>
              <a:latin typeface="Impact"/>
              <a:ea typeface="Impact"/>
              <a:cs typeface="Impact"/>
              <a:sym typeface="Impact"/>
            </a:endParaRPr>
          </a:p>
          <a:p>
            <a:pPr marL="0" lvl="0" indent="0" algn="l" rtl="0">
              <a:spcBef>
                <a:spcPts val="0"/>
              </a:spcBef>
              <a:spcAft>
                <a:spcPts val="0"/>
              </a:spcAft>
              <a:buClr>
                <a:schemeClr val="dk1"/>
              </a:buClr>
              <a:buSzPct val="44000"/>
              <a:buFont typeface="Arial"/>
              <a:buNone/>
            </a:pPr>
            <a:endParaRPr sz="2500">
              <a:solidFill>
                <a:srgbClr val="FFFFFF"/>
              </a:solidFill>
              <a:latin typeface="Impact"/>
              <a:ea typeface="Impact"/>
              <a:cs typeface="Impact"/>
              <a:sym typeface="Impact"/>
            </a:endParaRPr>
          </a:p>
          <a:p>
            <a:pPr marL="0" lvl="0" indent="0" algn="l" rtl="0">
              <a:spcBef>
                <a:spcPts val="0"/>
              </a:spcBef>
              <a:spcAft>
                <a:spcPts val="0"/>
              </a:spcAft>
              <a:buNone/>
            </a:pPr>
            <a:endParaRPr sz="2500">
              <a:solidFill>
                <a:srgbClr val="FFFFFF"/>
              </a:solidFill>
              <a:latin typeface="Impact"/>
              <a:ea typeface="Impact"/>
              <a:cs typeface="Impact"/>
              <a:sym typeface="Impact"/>
            </a:endParaRPr>
          </a:p>
        </p:txBody>
      </p:sp>
      <p:sp>
        <p:nvSpPr>
          <p:cNvPr id="105" name="Google Shape;105;p17"/>
          <p:cNvSpPr/>
          <p:nvPr/>
        </p:nvSpPr>
        <p:spPr>
          <a:xfrm>
            <a:off x="701875" y="865325"/>
            <a:ext cx="2278200" cy="1704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Business Software Applications I</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 Course # - </a:t>
            </a:r>
            <a:r>
              <a:rPr lang="en">
                <a:solidFill>
                  <a:srgbClr val="FFFFFF"/>
                </a:solidFill>
                <a:latin typeface="Calibri"/>
                <a:ea typeface="Calibri"/>
                <a:cs typeface="Calibri"/>
                <a:sym typeface="Calibri"/>
              </a:rPr>
              <a:t>8212120</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 Level - </a:t>
            </a:r>
            <a:r>
              <a:rPr lang="en">
                <a:solidFill>
                  <a:srgbClr val="FFFFFF"/>
                </a:solidFill>
                <a:latin typeface="Calibri"/>
                <a:ea typeface="Calibri"/>
                <a:cs typeface="Calibri"/>
                <a:sym typeface="Calibri"/>
              </a:rPr>
              <a:t>10-12</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Length - </a:t>
            </a:r>
            <a:r>
              <a:rPr lang="en">
                <a:solidFill>
                  <a:srgbClr val="FFFFFF"/>
                </a:solidFill>
                <a:latin typeface="Calibri"/>
                <a:ea typeface="Calibri"/>
                <a:cs typeface="Calibri"/>
                <a:sym typeface="Calibri"/>
              </a:rPr>
              <a:t>1 year</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Credit - 1</a:t>
            </a:r>
            <a:endParaRPr>
              <a:solidFill>
                <a:srgbClr val="FFFFFF"/>
              </a:solidFill>
              <a:latin typeface="Calibri"/>
              <a:ea typeface="Calibri"/>
              <a:cs typeface="Calibri"/>
              <a:sym typeface="Calibri"/>
            </a:endParaRPr>
          </a:p>
        </p:txBody>
      </p:sp>
      <p:sp>
        <p:nvSpPr>
          <p:cNvPr id="106" name="Google Shape;106;p17"/>
          <p:cNvSpPr/>
          <p:nvPr/>
        </p:nvSpPr>
        <p:spPr>
          <a:xfrm>
            <a:off x="3149825" y="865325"/>
            <a:ext cx="5292300" cy="1657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Calibri"/>
                <a:ea typeface="Calibri"/>
                <a:cs typeface="Calibri"/>
                <a:sym typeface="Calibri"/>
              </a:rPr>
              <a:t>This course is designed to develop proficiency in using the advanced features of software programs to perform office-related tasks.</a:t>
            </a:r>
            <a:endParaRPr sz="2000">
              <a:solidFill>
                <a:srgbClr val="FFFFFF"/>
              </a:solidFill>
              <a:latin typeface="Impact"/>
              <a:ea typeface="Impact"/>
              <a:cs typeface="Impact"/>
              <a:sym typeface="Impact"/>
            </a:endParaRPr>
          </a:p>
        </p:txBody>
      </p:sp>
      <p:sp>
        <p:nvSpPr>
          <p:cNvPr id="107" name="Google Shape;107;p17"/>
          <p:cNvSpPr/>
          <p:nvPr/>
        </p:nvSpPr>
        <p:spPr>
          <a:xfrm>
            <a:off x="701875" y="2777922"/>
            <a:ext cx="2278200" cy="212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Business Software Applications II</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 </a:t>
            </a:r>
            <a:r>
              <a:rPr lang="en">
                <a:solidFill>
                  <a:srgbClr val="FFFFFF"/>
                </a:solidFill>
                <a:latin typeface="Calibri"/>
                <a:ea typeface="Calibri"/>
                <a:cs typeface="Calibri"/>
                <a:sym typeface="Calibri"/>
              </a:rPr>
              <a:t>8212160</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 Level - </a:t>
            </a:r>
            <a:r>
              <a:rPr lang="en">
                <a:solidFill>
                  <a:srgbClr val="FFFFFF"/>
                </a:solidFill>
                <a:latin typeface="Calibri"/>
                <a:ea typeface="Calibri"/>
                <a:cs typeface="Calibri"/>
                <a:sym typeface="Calibri"/>
              </a:rPr>
              <a:t>11-12</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Length - </a:t>
            </a:r>
            <a:r>
              <a:rPr lang="en">
                <a:solidFill>
                  <a:srgbClr val="FFFFFF"/>
                </a:solidFill>
                <a:latin typeface="Calibri"/>
                <a:ea typeface="Calibri"/>
                <a:cs typeface="Calibri"/>
                <a:sym typeface="Calibri"/>
              </a:rPr>
              <a:t>1 year</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Prerequisite - </a:t>
            </a:r>
            <a:r>
              <a:rPr lang="en">
                <a:solidFill>
                  <a:srgbClr val="FFFFFF"/>
                </a:solidFill>
                <a:latin typeface="Calibri"/>
                <a:ea typeface="Calibri"/>
                <a:cs typeface="Calibri"/>
                <a:sym typeface="Calibri"/>
              </a:rPr>
              <a:t>Business Software Applications  1</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Credit - </a:t>
            </a:r>
            <a:r>
              <a:rPr lang="en">
                <a:solidFill>
                  <a:srgbClr val="FFFFFF"/>
                </a:solidFill>
                <a:latin typeface="Calibri"/>
                <a:ea typeface="Calibri"/>
                <a:cs typeface="Calibri"/>
                <a:sym typeface="Calibri"/>
              </a:rPr>
              <a:t>1</a:t>
            </a:r>
            <a:endParaRPr>
              <a:solidFill>
                <a:srgbClr val="FFFFFF"/>
              </a:solidFill>
              <a:latin typeface="Impact"/>
              <a:ea typeface="Impact"/>
              <a:cs typeface="Impact"/>
              <a:sym typeface="Impact"/>
            </a:endParaRPr>
          </a:p>
        </p:txBody>
      </p:sp>
      <p:sp>
        <p:nvSpPr>
          <p:cNvPr id="108" name="Google Shape;108;p17"/>
          <p:cNvSpPr/>
          <p:nvPr/>
        </p:nvSpPr>
        <p:spPr>
          <a:xfrm>
            <a:off x="3149825" y="2778150"/>
            <a:ext cx="5292300" cy="212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Calibri"/>
                <a:ea typeface="Calibri"/>
                <a:cs typeface="Calibri"/>
                <a:sym typeface="Calibri"/>
              </a:rPr>
              <a:t>The course is designed to use technology to produce high quality employment portfolios, research job opportunities, and compile and disseminate job-seeking documents. </a:t>
            </a:r>
            <a:endParaRPr sz="2000">
              <a:solidFill>
                <a:srgbClr val="FFFFFF"/>
              </a:solidFill>
              <a:latin typeface="Impact"/>
              <a:ea typeface="Impact"/>
              <a:cs typeface="Impact"/>
              <a:sym typeface="Impact"/>
            </a:endParaRPr>
          </a:p>
        </p:txBody>
      </p:sp>
      <p:sp>
        <p:nvSpPr>
          <p:cNvPr id="109" name="Google Shape;109;p17">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24"/>
        <p:cNvGrpSpPr/>
        <p:nvPr/>
      </p:nvGrpSpPr>
      <p:grpSpPr>
        <a:xfrm>
          <a:off x="0" y="0"/>
          <a:ext cx="0" cy="0"/>
          <a:chOff x="0" y="0"/>
          <a:chExt cx="0" cy="0"/>
        </a:xfrm>
      </p:grpSpPr>
      <p:sp>
        <p:nvSpPr>
          <p:cNvPr id="625" name="Google Shape;625;p6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Physical Science</a:t>
            </a:r>
            <a:endParaRPr sz="2500"/>
          </a:p>
        </p:txBody>
      </p:sp>
      <p:sp>
        <p:nvSpPr>
          <p:cNvPr id="626" name="Google Shape;626;p62"/>
          <p:cNvSpPr/>
          <p:nvPr/>
        </p:nvSpPr>
        <p:spPr>
          <a:xfrm>
            <a:off x="364175" y="1059725"/>
            <a:ext cx="33840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2"/>
          <p:cNvSpPr txBox="1"/>
          <p:nvPr/>
        </p:nvSpPr>
        <p:spPr>
          <a:xfrm>
            <a:off x="587300" y="1219175"/>
            <a:ext cx="29475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Impact"/>
                <a:ea typeface="Impact"/>
                <a:cs typeface="Impact"/>
                <a:sym typeface="Impact"/>
              </a:rPr>
              <a:t>Physical Science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Length: 1 year</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Prerequisite: None</a:t>
            </a: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Credit: 1</a:t>
            </a:r>
            <a:endParaRPr sz="1500">
              <a:solidFill>
                <a:schemeClr val="lt1"/>
              </a:solidFill>
              <a:latin typeface="Impact"/>
              <a:ea typeface="Impact"/>
              <a:cs typeface="Impact"/>
              <a:sym typeface="Impact"/>
            </a:endParaRPr>
          </a:p>
          <a:p>
            <a:pPr marL="0" lvl="0" indent="0" algn="l" rtl="0">
              <a:spcBef>
                <a:spcPts val="0"/>
              </a:spcBef>
              <a:spcAft>
                <a:spcPts val="0"/>
              </a:spcAft>
              <a:buNone/>
            </a:pPr>
            <a:endParaRPr sz="1500">
              <a:solidFill>
                <a:schemeClr val="lt1"/>
              </a:solidFill>
              <a:latin typeface="Impact"/>
              <a:ea typeface="Impact"/>
              <a:cs typeface="Impact"/>
              <a:sym typeface="Impact"/>
            </a:endParaRPr>
          </a:p>
          <a:p>
            <a:pPr marL="0" lvl="0" indent="0" algn="l" rtl="0">
              <a:spcBef>
                <a:spcPts val="0"/>
              </a:spcBef>
              <a:spcAft>
                <a:spcPts val="0"/>
              </a:spcAft>
              <a:buNone/>
            </a:pPr>
            <a:r>
              <a:rPr lang="en" sz="1500">
                <a:solidFill>
                  <a:schemeClr val="lt1"/>
                </a:solidFill>
                <a:latin typeface="Impact"/>
                <a:ea typeface="Impact"/>
                <a:cs typeface="Impact"/>
                <a:sym typeface="Impact"/>
              </a:rPr>
              <a:t>This course provides students with a qualitative, investigative study of the introductory concepts of physics and chemistry.  Topics include dynamics, periodic table, forms of energy, electricity and magnetism and chemical interactions.</a:t>
            </a:r>
            <a:endParaRPr sz="1600"/>
          </a:p>
        </p:txBody>
      </p:sp>
      <p:sp>
        <p:nvSpPr>
          <p:cNvPr id="628" name="Google Shape;628;p62">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29" name="Google Shape;629;p62">
            <a:hlinkClick r:id="rId4" action="ppaction://hlinksldjump"/>
          </p:cNvPr>
          <p:cNvSpPr/>
          <p:nvPr/>
        </p:nvSpPr>
        <p:spPr>
          <a:xfrm>
            <a:off x="31526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pic>
        <p:nvPicPr>
          <p:cNvPr id="630" name="Google Shape;630;p62"/>
          <p:cNvPicPr preferRelativeResize="0"/>
          <p:nvPr/>
        </p:nvPicPr>
        <p:blipFill>
          <a:blip r:embed="rId5">
            <a:alphaModFix/>
          </a:blip>
          <a:stretch>
            <a:fillRect/>
          </a:stretch>
        </p:blipFill>
        <p:spPr>
          <a:xfrm>
            <a:off x="4440250" y="3547275"/>
            <a:ext cx="866998" cy="1059474"/>
          </a:xfrm>
          <a:prstGeom prst="rect">
            <a:avLst/>
          </a:prstGeom>
          <a:noFill/>
          <a:ln>
            <a:noFill/>
          </a:ln>
        </p:spPr>
      </p:pic>
      <p:pic>
        <p:nvPicPr>
          <p:cNvPr id="631" name="Google Shape;631;p62"/>
          <p:cNvPicPr preferRelativeResize="0"/>
          <p:nvPr/>
        </p:nvPicPr>
        <p:blipFill>
          <a:blip r:embed="rId6">
            <a:alphaModFix/>
          </a:blip>
          <a:stretch>
            <a:fillRect/>
          </a:stretch>
        </p:blipFill>
        <p:spPr>
          <a:xfrm>
            <a:off x="6212700" y="2775669"/>
            <a:ext cx="2619600" cy="2027458"/>
          </a:xfrm>
          <a:prstGeom prst="rect">
            <a:avLst/>
          </a:prstGeom>
          <a:noFill/>
          <a:ln>
            <a:noFill/>
          </a:ln>
        </p:spPr>
      </p:pic>
      <p:pic>
        <p:nvPicPr>
          <p:cNvPr id="632" name="Google Shape;632;p62"/>
          <p:cNvPicPr preferRelativeResize="0"/>
          <p:nvPr/>
        </p:nvPicPr>
        <p:blipFill>
          <a:blip r:embed="rId7">
            <a:alphaModFix/>
          </a:blip>
          <a:stretch>
            <a:fillRect/>
          </a:stretch>
        </p:blipFill>
        <p:spPr>
          <a:xfrm>
            <a:off x="4173380" y="1378542"/>
            <a:ext cx="1614100" cy="1602575"/>
          </a:xfrm>
          <a:prstGeom prst="rect">
            <a:avLst/>
          </a:prstGeom>
          <a:noFill/>
          <a:ln>
            <a:noFill/>
          </a:ln>
        </p:spPr>
      </p:pic>
      <p:pic>
        <p:nvPicPr>
          <p:cNvPr id="633" name="Google Shape;633;p62"/>
          <p:cNvPicPr preferRelativeResize="0"/>
          <p:nvPr/>
        </p:nvPicPr>
        <p:blipFill>
          <a:blip r:embed="rId8">
            <a:alphaModFix/>
          </a:blip>
          <a:stretch>
            <a:fillRect/>
          </a:stretch>
        </p:blipFill>
        <p:spPr>
          <a:xfrm>
            <a:off x="6682550" y="1333100"/>
            <a:ext cx="1614101" cy="112987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37"/>
        <p:cNvGrpSpPr/>
        <p:nvPr/>
      </p:nvGrpSpPr>
      <p:grpSpPr>
        <a:xfrm>
          <a:off x="0" y="0"/>
          <a:ext cx="0" cy="0"/>
          <a:chOff x="0" y="0"/>
          <a:chExt cx="0" cy="0"/>
        </a:xfrm>
      </p:grpSpPr>
      <p:sp>
        <p:nvSpPr>
          <p:cNvPr id="638" name="Google Shape;638;p6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Chemistry</a:t>
            </a:r>
            <a:endParaRPr sz="2500"/>
          </a:p>
        </p:txBody>
      </p:sp>
      <p:sp>
        <p:nvSpPr>
          <p:cNvPr id="639" name="Google Shape;639;p63"/>
          <p:cNvSpPr/>
          <p:nvPr/>
        </p:nvSpPr>
        <p:spPr>
          <a:xfrm>
            <a:off x="311700" y="1036250"/>
            <a:ext cx="2708400" cy="29286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3"/>
          <p:cNvSpPr/>
          <p:nvPr/>
        </p:nvSpPr>
        <p:spPr>
          <a:xfrm>
            <a:off x="3343100" y="1036250"/>
            <a:ext cx="2708400" cy="29286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3"/>
          <p:cNvSpPr txBox="1"/>
          <p:nvPr/>
        </p:nvSpPr>
        <p:spPr>
          <a:xfrm>
            <a:off x="348000" y="1178700"/>
            <a:ext cx="26358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Chemistry I</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Algebra I</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This course will provide students with the study of the composition, properties, and changes associated with matter.  Topics such as atomic theory, periodic table, bonding, chemical formulas, behavior of gases, and chemical reactions are included.</a:t>
            </a:r>
            <a:endParaRPr sz="1300">
              <a:solidFill>
                <a:schemeClr val="lt1"/>
              </a:solidFill>
              <a:latin typeface="Impact"/>
              <a:ea typeface="Impact"/>
              <a:cs typeface="Impact"/>
              <a:sym typeface="Impact"/>
            </a:endParaRPr>
          </a:p>
        </p:txBody>
      </p:sp>
      <p:sp>
        <p:nvSpPr>
          <p:cNvPr id="642" name="Google Shape;642;p63"/>
          <p:cNvSpPr txBox="1"/>
          <p:nvPr/>
        </p:nvSpPr>
        <p:spPr>
          <a:xfrm>
            <a:off x="3343100" y="1108250"/>
            <a:ext cx="2708400" cy="2786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Chemistry I Honors</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Algebra I </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This course will provide students with a rigorous study of the composition, properties, and changes associated with matter.  Topics include heat, atomic structure, mole concept, reaction rates and equilibrium, solutions, and electrochemistry.</a:t>
            </a:r>
            <a:endParaRPr sz="1300">
              <a:solidFill>
                <a:schemeClr val="lt1"/>
              </a:solidFill>
              <a:latin typeface="Impact"/>
              <a:ea typeface="Impact"/>
              <a:cs typeface="Impact"/>
              <a:sym typeface="Impact"/>
            </a:endParaRPr>
          </a:p>
        </p:txBody>
      </p:sp>
      <p:sp>
        <p:nvSpPr>
          <p:cNvPr id="643" name="Google Shape;643;p63"/>
          <p:cNvSpPr/>
          <p:nvPr/>
        </p:nvSpPr>
        <p:spPr>
          <a:xfrm>
            <a:off x="6260700" y="1036250"/>
            <a:ext cx="2708400" cy="3743400"/>
          </a:xfrm>
          <a:prstGeom prst="rect">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3"/>
          <p:cNvSpPr txBox="1"/>
          <p:nvPr/>
        </p:nvSpPr>
        <p:spPr>
          <a:xfrm>
            <a:off x="6260700" y="1036250"/>
            <a:ext cx="2708400" cy="35709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Impact"/>
                <a:ea typeface="Impact"/>
                <a:cs typeface="Impact"/>
                <a:sym typeface="Impact"/>
              </a:rPr>
              <a:t>AP Chemistry</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Chemistry I and Algebra 1 with a recommended grade of C or better in chemistry, algebra I and/or enrollment in AVID.</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The purpose of this course to provide a college level course in chemistry, and to prepare the student to seek credit and/or appropriate placement in college chemistry courses.  To parallel college science courses that have a required laboratory section, it is recommended that this course be accompanied by or paired with Chemistry II Honors to insure sufficient time for the required laboratory experiences.</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*Students are required to take the AP Exam</a:t>
            </a:r>
            <a:endParaRPr sz="1100">
              <a:solidFill>
                <a:schemeClr val="lt1"/>
              </a:solidFill>
              <a:latin typeface="Impact"/>
              <a:ea typeface="Impact"/>
              <a:cs typeface="Impact"/>
              <a:sym typeface="Impact"/>
            </a:endParaRPr>
          </a:p>
        </p:txBody>
      </p:sp>
      <p:sp>
        <p:nvSpPr>
          <p:cNvPr id="645" name="Google Shape;645;p63"/>
          <p:cNvSpPr txBox="1"/>
          <p:nvPr/>
        </p:nvSpPr>
        <p:spPr>
          <a:xfrm>
            <a:off x="4304725" y="4278175"/>
            <a:ext cx="17352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Chemistry Curriculum</a:t>
            </a:r>
            <a:endParaRPr>
              <a:solidFill>
                <a:srgbClr val="FFFFFF"/>
              </a:solidFill>
              <a:latin typeface="Impact"/>
              <a:ea typeface="Impact"/>
              <a:cs typeface="Impact"/>
              <a:sym typeface="Impact"/>
            </a:endParaRPr>
          </a:p>
        </p:txBody>
      </p:sp>
      <p:sp>
        <p:nvSpPr>
          <p:cNvPr id="646" name="Google Shape;646;p63">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47" name="Google Shape;647;p63"/>
          <p:cNvSpPr txBox="1"/>
          <p:nvPr/>
        </p:nvSpPr>
        <p:spPr>
          <a:xfrm>
            <a:off x="2171874" y="4278175"/>
            <a:ext cx="18951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5">
                  <a:extLst>
                    <a:ext uri="{A12FA001-AC4F-418D-AE19-62706E023703}">
                      <ahyp:hlinkClr xmlns:ahyp="http://schemas.microsoft.com/office/drawing/2018/hyperlinkcolor" val="tx"/>
                    </a:ext>
                  </a:extLst>
                </a:hlinkClick>
              </a:rPr>
              <a:t>Chemistry I Honors Example Syllabus</a:t>
            </a:r>
            <a:endParaRPr>
              <a:solidFill>
                <a:srgbClr val="FFFFFF"/>
              </a:solidFill>
              <a:latin typeface="Impact"/>
              <a:ea typeface="Impact"/>
              <a:cs typeface="Impact"/>
              <a:sym typeface="Impact"/>
            </a:endParaRPr>
          </a:p>
        </p:txBody>
      </p:sp>
      <p:sp>
        <p:nvSpPr>
          <p:cNvPr id="648" name="Google Shape;648;p63"/>
          <p:cNvSpPr txBox="1"/>
          <p:nvPr/>
        </p:nvSpPr>
        <p:spPr>
          <a:xfrm>
            <a:off x="348000" y="4278175"/>
            <a:ext cx="15648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5">
                  <a:extLst>
                    <a:ext uri="{A12FA001-AC4F-418D-AE19-62706E023703}">
                      <ahyp:hlinkClr xmlns:ahyp="http://schemas.microsoft.com/office/drawing/2018/hyperlinkcolor" val="tx"/>
                    </a:ext>
                  </a:extLst>
                </a:hlinkClick>
              </a:rPr>
              <a:t>Chemistry I Example Syllabus</a:t>
            </a:r>
            <a:endParaRPr>
              <a:solidFill>
                <a:srgbClr val="FFFFFF"/>
              </a:solidFill>
              <a:latin typeface="Impact"/>
              <a:ea typeface="Impact"/>
              <a:cs typeface="Impact"/>
              <a:sym typeface="Impact"/>
            </a:endParaRPr>
          </a:p>
        </p:txBody>
      </p:sp>
      <p:sp>
        <p:nvSpPr>
          <p:cNvPr id="649" name="Google Shape;649;p63">
            <a:hlinkClick r:id="rId6" action="ppaction://hlinksldjump"/>
          </p:cNvPr>
          <p:cNvSpPr/>
          <p:nvPr/>
        </p:nvSpPr>
        <p:spPr>
          <a:xfrm>
            <a:off x="33992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53"/>
        <p:cNvGrpSpPr/>
        <p:nvPr/>
      </p:nvGrpSpPr>
      <p:grpSpPr>
        <a:xfrm>
          <a:off x="0" y="0"/>
          <a:ext cx="0" cy="0"/>
          <a:chOff x="0" y="0"/>
          <a:chExt cx="0" cy="0"/>
        </a:xfrm>
      </p:grpSpPr>
      <p:sp>
        <p:nvSpPr>
          <p:cNvPr id="654" name="Google Shape;654;p6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Environmental Science</a:t>
            </a:r>
            <a:endParaRPr sz="2500"/>
          </a:p>
        </p:txBody>
      </p:sp>
      <p:sp>
        <p:nvSpPr>
          <p:cNvPr id="655" name="Google Shape;655;p64"/>
          <p:cNvSpPr/>
          <p:nvPr/>
        </p:nvSpPr>
        <p:spPr>
          <a:xfrm>
            <a:off x="311700"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4"/>
          <p:cNvSpPr/>
          <p:nvPr/>
        </p:nvSpPr>
        <p:spPr>
          <a:xfrm>
            <a:off x="3526225"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4"/>
          <p:cNvSpPr txBox="1"/>
          <p:nvPr/>
        </p:nvSpPr>
        <p:spPr>
          <a:xfrm>
            <a:off x="370725" y="1263125"/>
            <a:ext cx="27084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Environmental Science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None</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The purpose of this course is to study man's interaction with the environment. The content should include, but not be limited to the following: forms of pollution, conservation, environmental planning and policy, public land usages, population dynamics and major forms of energy.</a:t>
            </a:r>
            <a:endParaRPr/>
          </a:p>
        </p:txBody>
      </p:sp>
      <p:sp>
        <p:nvSpPr>
          <p:cNvPr id="658" name="Google Shape;658;p64"/>
          <p:cNvSpPr txBox="1"/>
          <p:nvPr/>
        </p:nvSpPr>
        <p:spPr>
          <a:xfrm>
            <a:off x="3680450" y="1176550"/>
            <a:ext cx="25878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latin typeface="Impact"/>
                <a:ea typeface="Impact"/>
                <a:cs typeface="Impact"/>
                <a:sym typeface="Impact"/>
              </a:rPr>
              <a:t>AP Environmental Science</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Prerequisite: Biology and chemistry with a recommended average grade of C or better in biology, algebra I and/or enrollment in AVID.</a:t>
            </a: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a:p>
            <a:pPr marL="0" lvl="0" indent="0" algn="l" rtl="0">
              <a:spcBef>
                <a:spcPts val="0"/>
              </a:spcBef>
              <a:spcAft>
                <a:spcPts val="0"/>
              </a:spcAft>
              <a:buNone/>
            </a:pP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The purpose of this course is to provide a college level course in environmental science, and to prepare the students to seek credit and/or appropriate placement in college environmental science courses.  To parallel college science courses that have a required laboratory section, it is recommended that this course be accompanied by or paired with Earth/Space Science Honors to insure sufficient time for the required laboratory experiences.</a:t>
            </a:r>
            <a:endParaRPr sz="1000">
              <a:solidFill>
                <a:schemeClr val="lt1"/>
              </a:solidFill>
              <a:latin typeface="Impact"/>
              <a:ea typeface="Impact"/>
              <a:cs typeface="Impact"/>
              <a:sym typeface="Impact"/>
            </a:endParaRPr>
          </a:p>
          <a:p>
            <a:pPr marL="0" lvl="0" indent="0" algn="l" rtl="0">
              <a:spcBef>
                <a:spcPts val="0"/>
              </a:spcBef>
              <a:spcAft>
                <a:spcPts val="0"/>
              </a:spcAft>
              <a:buNone/>
            </a:pPr>
            <a:endParaRPr sz="1000">
              <a:solidFill>
                <a:schemeClr val="lt1"/>
              </a:solidFill>
              <a:latin typeface="Impact"/>
              <a:ea typeface="Impact"/>
              <a:cs typeface="Impact"/>
              <a:sym typeface="Impact"/>
            </a:endParaRPr>
          </a:p>
          <a:p>
            <a:pPr marL="0" lvl="0" indent="0" algn="l" rtl="0">
              <a:spcBef>
                <a:spcPts val="0"/>
              </a:spcBef>
              <a:spcAft>
                <a:spcPts val="0"/>
              </a:spcAft>
              <a:buNone/>
            </a:pPr>
            <a:r>
              <a:rPr lang="en" sz="1000">
                <a:solidFill>
                  <a:schemeClr val="lt1"/>
                </a:solidFill>
                <a:latin typeface="Impact"/>
                <a:ea typeface="Impact"/>
                <a:cs typeface="Impact"/>
                <a:sym typeface="Impact"/>
              </a:rPr>
              <a:t>*Students are required to take the AP Exam</a:t>
            </a:r>
            <a:endParaRPr sz="1000">
              <a:solidFill>
                <a:schemeClr val="lt1"/>
              </a:solidFill>
              <a:latin typeface="Impact"/>
              <a:ea typeface="Impact"/>
              <a:cs typeface="Impact"/>
              <a:sym typeface="Impact"/>
            </a:endParaRPr>
          </a:p>
        </p:txBody>
      </p:sp>
      <p:sp>
        <p:nvSpPr>
          <p:cNvPr id="659" name="Google Shape;659;p6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60" name="Google Shape;660;p64"/>
          <p:cNvSpPr txBox="1"/>
          <p:nvPr/>
        </p:nvSpPr>
        <p:spPr>
          <a:xfrm>
            <a:off x="6928600" y="1176550"/>
            <a:ext cx="16674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Environmental Science Curriculum</a:t>
            </a:r>
            <a:endParaRPr>
              <a:solidFill>
                <a:srgbClr val="FFFFFF"/>
              </a:solidFill>
              <a:latin typeface="Impact"/>
              <a:ea typeface="Impact"/>
              <a:cs typeface="Impact"/>
              <a:sym typeface="Impact"/>
            </a:endParaRPr>
          </a:p>
        </p:txBody>
      </p:sp>
      <p:sp>
        <p:nvSpPr>
          <p:cNvPr id="661" name="Google Shape;661;p64"/>
          <p:cNvSpPr txBox="1"/>
          <p:nvPr/>
        </p:nvSpPr>
        <p:spPr>
          <a:xfrm>
            <a:off x="6928598" y="2051375"/>
            <a:ext cx="18084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5">
                  <a:extLst>
                    <a:ext uri="{A12FA001-AC4F-418D-AE19-62706E023703}">
                      <ahyp:hlinkClr xmlns:ahyp="http://schemas.microsoft.com/office/drawing/2018/hyperlinkcolor" val="tx"/>
                    </a:ext>
                  </a:extLst>
                </a:hlinkClick>
              </a:rPr>
              <a:t>AP Environmental Example Syllabus</a:t>
            </a:r>
            <a:endParaRPr>
              <a:solidFill>
                <a:srgbClr val="FFFFFF"/>
              </a:solidFill>
              <a:latin typeface="Impact"/>
              <a:ea typeface="Impact"/>
              <a:cs typeface="Impact"/>
              <a:sym typeface="Impact"/>
            </a:endParaRPr>
          </a:p>
        </p:txBody>
      </p:sp>
      <p:sp>
        <p:nvSpPr>
          <p:cNvPr id="662" name="Google Shape;662;p64"/>
          <p:cNvSpPr txBox="1"/>
          <p:nvPr/>
        </p:nvSpPr>
        <p:spPr>
          <a:xfrm>
            <a:off x="6928598" y="2952200"/>
            <a:ext cx="18084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6">
                  <a:extLst>
                    <a:ext uri="{A12FA001-AC4F-418D-AE19-62706E023703}">
                      <ahyp:hlinkClr xmlns:ahyp="http://schemas.microsoft.com/office/drawing/2018/hyperlinkcolor" val="tx"/>
                    </a:ext>
                  </a:extLst>
                </a:hlinkClick>
              </a:rPr>
              <a:t>AP Environmental Introduction</a:t>
            </a:r>
            <a:endParaRPr>
              <a:solidFill>
                <a:srgbClr val="FFFFFF"/>
              </a:solidFill>
              <a:latin typeface="Impact"/>
              <a:ea typeface="Impact"/>
              <a:cs typeface="Impact"/>
              <a:sym typeface="Impact"/>
            </a:endParaRPr>
          </a:p>
        </p:txBody>
      </p:sp>
      <p:sp>
        <p:nvSpPr>
          <p:cNvPr id="663" name="Google Shape;663;p64">
            <a:hlinkClick r:id="rId7" action="ppaction://hlinksldjump"/>
          </p:cNvPr>
          <p:cNvSpPr/>
          <p:nvPr/>
        </p:nvSpPr>
        <p:spPr>
          <a:xfrm>
            <a:off x="359735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pic>
        <p:nvPicPr>
          <p:cNvPr id="664" name="Google Shape;664;p64"/>
          <p:cNvPicPr preferRelativeResize="0"/>
          <p:nvPr/>
        </p:nvPicPr>
        <p:blipFill>
          <a:blip r:embed="rId8">
            <a:alphaModFix/>
          </a:blip>
          <a:stretch>
            <a:fillRect/>
          </a:stretch>
        </p:blipFill>
        <p:spPr>
          <a:xfrm>
            <a:off x="7023375" y="3770824"/>
            <a:ext cx="1618852" cy="11730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668"/>
        <p:cNvGrpSpPr/>
        <p:nvPr/>
      </p:nvGrpSpPr>
      <p:grpSpPr>
        <a:xfrm>
          <a:off x="0" y="0"/>
          <a:ext cx="0" cy="0"/>
          <a:chOff x="0" y="0"/>
          <a:chExt cx="0" cy="0"/>
        </a:xfrm>
      </p:grpSpPr>
      <p:sp>
        <p:nvSpPr>
          <p:cNvPr id="669" name="Google Shape;669;p6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Physics</a:t>
            </a:r>
            <a:endParaRPr sz="2500"/>
          </a:p>
        </p:txBody>
      </p:sp>
      <p:sp>
        <p:nvSpPr>
          <p:cNvPr id="670" name="Google Shape;670;p65"/>
          <p:cNvSpPr txBox="1"/>
          <p:nvPr/>
        </p:nvSpPr>
        <p:spPr>
          <a:xfrm>
            <a:off x="3422775" y="4472000"/>
            <a:ext cx="2107800" cy="4002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Physics Curriculum</a:t>
            </a:r>
            <a:endParaRPr>
              <a:solidFill>
                <a:srgbClr val="FFFFFF"/>
              </a:solidFill>
              <a:latin typeface="Impact"/>
              <a:ea typeface="Impact"/>
              <a:cs typeface="Impact"/>
              <a:sym typeface="Impact"/>
            </a:endParaRPr>
          </a:p>
        </p:txBody>
      </p:sp>
      <p:sp>
        <p:nvSpPr>
          <p:cNvPr id="671" name="Google Shape;671;p65"/>
          <p:cNvSpPr/>
          <p:nvPr/>
        </p:nvSpPr>
        <p:spPr>
          <a:xfrm>
            <a:off x="311700" y="1036250"/>
            <a:ext cx="2708400" cy="2059800"/>
          </a:xfrm>
          <a:prstGeom prst="rect">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5"/>
          <p:cNvSpPr/>
          <p:nvPr/>
        </p:nvSpPr>
        <p:spPr>
          <a:xfrm>
            <a:off x="311700" y="3252650"/>
            <a:ext cx="2708400" cy="1733400"/>
          </a:xfrm>
          <a:prstGeom prst="rect">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5"/>
          <p:cNvSpPr txBox="1"/>
          <p:nvPr/>
        </p:nvSpPr>
        <p:spPr>
          <a:xfrm>
            <a:off x="311700" y="1036250"/>
            <a:ext cx="2708400" cy="22164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Impact"/>
                <a:ea typeface="Impact"/>
                <a:cs typeface="Impact"/>
                <a:sym typeface="Impact"/>
              </a:rPr>
              <a:t>Physics I</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Length: 1 year</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Prerequisite: Algebra 1</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Credit: 1</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This course will provide students with an introductory study of the theories and laws governing the interaction of matter, energy and the forces of nature. Topics such as kinematics, dynamics, work and power, thermodynamics, wave characteristics and magnetism are included.</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p:txBody>
      </p:sp>
      <p:sp>
        <p:nvSpPr>
          <p:cNvPr id="674" name="Google Shape;674;p65"/>
          <p:cNvSpPr txBox="1"/>
          <p:nvPr/>
        </p:nvSpPr>
        <p:spPr>
          <a:xfrm>
            <a:off x="311700" y="3186950"/>
            <a:ext cx="2708400" cy="19086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Impact"/>
                <a:ea typeface="Impact"/>
                <a:cs typeface="Impact"/>
                <a:sym typeface="Impact"/>
              </a:rPr>
              <a:t>Physics I Honors</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Length: 1 year</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Prerequisite: Algebra 1</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Credit: 1</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This course will provide students with a rigorous introductory study of the theories and laws governing the interaction of matter, energy and the forces of nature.  Topics include energy, heat, light, electricity and nuclear physics.</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p:txBody>
      </p:sp>
      <p:sp>
        <p:nvSpPr>
          <p:cNvPr id="675" name="Google Shape;675;p65"/>
          <p:cNvSpPr/>
          <p:nvPr/>
        </p:nvSpPr>
        <p:spPr>
          <a:xfrm>
            <a:off x="3236250" y="1036250"/>
            <a:ext cx="2708400" cy="31632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5"/>
          <p:cNvSpPr txBox="1"/>
          <p:nvPr/>
        </p:nvSpPr>
        <p:spPr>
          <a:xfrm>
            <a:off x="3304475" y="1244275"/>
            <a:ext cx="2571900" cy="2955300"/>
          </a:xfrm>
          <a:prstGeom prst="rect">
            <a:avLst/>
          </a:prstGeom>
          <a:solidFill>
            <a:srgbClr val="6600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Impact"/>
                <a:ea typeface="Impact"/>
                <a:cs typeface="Impact"/>
                <a:sym typeface="Impact"/>
              </a:rPr>
              <a:t>Physics II  Honors</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Length: 1 year</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Prerequisite: Physics I or IH. Recommended grade of C or better in physics</a:t>
            </a: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Credit: 1</a:t>
            </a:r>
            <a:endParaRPr sz="12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a:p>
            <a:pPr marL="0" lvl="0" indent="0" algn="l" rtl="0">
              <a:spcBef>
                <a:spcPts val="0"/>
              </a:spcBef>
              <a:spcAft>
                <a:spcPts val="0"/>
              </a:spcAft>
              <a:buNone/>
            </a:pPr>
            <a:r>
              <a:rPr lang="en" sz="1200">
                <a:solidFill>
                  <a:srgbClr val="FFFFFF"/>
                </a:solidFill>
                <a:latin typeface="Impact"/>
                <a:ea typeface="Impact"/>
                <a:cs typeface="Impact"/>
                <a:sym typeface="Impact"/>
              </a:rPr>
              <a:t>This course will expand the study of physical concepts introduced in first year physics, and introduce new topics.  Topics such as astrophysics, relativity, fluid dynamics, magnetic fields, and quantum mechanics are included.</a:t>
            </a:r>
            <a:endParaRPr sz="1200">
              <a:solidFill>
                <a:srgbClr val="FFFFFF"/>
              </a:solidFill>
              <a:latin typeface="Impact"/>
              <a:ea typeface="Impact"/>
              <a:cs typeface="Impact"/>
              <a:sym typeface="Impact"/>
            </a:endParaRPr>
          </a:p>
          <a:p>
            <a:pPr marL="0" lvl="0" indent="0" algn="l" rtl="0">
              <a:spcBef>
                <a:spcPts val="0"/>
              </a:spcBef>
              <a:spcAft>
                <a:spcPts val="0"/>
              </a:spcAft>
              <a:buNone/>
            </a:pPr>
            <a:endParaRPr sz="1200">
              <a:solidFill>
                <a:srgbClr val="FFFFFF"/>
              </a:solidFill>
              <a:latin typeface="Impact"/>
              <a:ea typeface="Impact"/>
              <a:cs typeface="Impact"/>
              <a:sym typeface="Impact"/>
            </a:endParaRPr>
          </a:p>
        </p:txBody>
      </p:sp>
      <p:sp>
        <p:nvSpPr>
          <p:cNvPr id="677" name="Google Shape;677;p65"/>
          <p:cNvSpPr/>
          <p:nvPr/>
        </p:nvSpPr>
        <p:spPr>
          <a:xfrm>
            <a:off x="6160775" y="1036250"/>
            <a:ext cx="2708400" cy="3743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5"/>
          <p:cNvSpPr txBox="1"/>
          <p:nvPr/>
        </p:nvSpPr>
        <p:spPr>
          <a:xfrm>
            <a:off x="6229025" y="1130475"/>
            <a:ext cx="25719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FFFF"/>
                </a:solidFill>
                <a:latin typeface="Impact"/>
                <a:ea typeface="Impact"/>
                <a:cs typeface="Impact"/>
                <a:sym typeface="Impact"/>
              </a:rPr>
              <a:t>AP Physics C</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Length: 1 year</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Prerequisite: Chemistry, physics, and must be enrolled in calculus. C or better  in Physics I, and/or enrollment in AVID</a:t>
            </a: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Credit: 1</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This course will provide a college level course in physics and will prepare students to seek credit and/or appropriate placement in college physics.  Unlike AP Physics B, this course will involve the students in calculus applications.  To parallel college science courses that have a required laboratory section, it is recommended that this course be accompanied by or paired with Physics II Honors to insure sufficient time for the required laboratory experiences.</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000">
                <a:solidFill>
                  <a:srgbClr val="FFFFFF"/>
                </a:solidFill>
                <a:latin typeface="Impact"/>
                <a:ea typeface="Impact"/>
                <a:cs typeface="Impact"/>
                <a:sym typeface="Impact"/>
              </a:rPr>
              <a:t>*Students are required to take the AP Exam</a:t>
            </a:r>
            <a:endParaRPr sz="1000">
              <a:solidFill>
                <a:srgbClr val="FFFFFF"/>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p:txBody>
      </p:sp>
      <p:sp>
        <p:nvSpPr>
          <p:cNvPr id="679" name="Google Shape;679;p65">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80" name="Google Shape;680;p65">
            <a:hlinkClick r:id="rId5" action="ppaction://hlinksldjump"/>
          </p:cNvPr>
          <p:cNvSpPr/>
          <p:nvPr/>
        </p:nvSpPr>
        <p:spPr>
          <a:xfrm>
            <a:off x="3369300" y="345575"/>
            <a:ext cx="24054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science slide</a:t>
            </a:r>
            <a:endParaRPr>
              <a:solidFill>
                <a:srgbClr val="FFFFFF"/>
              </a:solidFill>
              <a:latin typeface="Impact"/>
              <a:ea typeface="Impact"/>
              <a:cs typeface="Impact"/>
              <a:sym typeface="Impac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684"/>
        <p:cNvGrpSpPr/>
        <p:nvPr/>
      </p:nvGrpSpPr>
      <p:grpSpPr>
        <a:xfrm>
          <a:off x="0" y="0"/>
          <a:ext cx="0" cy="0"/>
          <a:chOff x="0" y="0"/>
          <a:chExt cx="0" cy="0"/>
        </a:xfrm>
      </p:grpSpPr>
      <p:sp>
        <p:nvSpPr>
          <p:cNvPr id="685" name="Google Shape;685;p66"/>
          <p:cNvSpPr txBox="1">
            <a:spLocks noGrp="1"/>
          </p:cNvSpPr>
          <p:nvPr>
            <p:ph type="title"/>
          </p:nvPr>
        </p:nvSpPr>
        <p:spPr>
          <a:xfrm>
            <a:off x="190900" y="2127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Social Studies</a:t>
            </a:r>
            <a:endParaRPr sz="2500"/>
          </a:p>
        </p:txBody>
      </p:sp>
      <p:sp>
        <p:nvSpPr>
          <p:cNvPr id="686" name="Google Shape;686;p66"/>
          <p:cNvSpPr/>
          <p:nvPr/>
        </p:nvSpPr>
        <p:spPr>
          <a:xfrm>
            <a:off x="311700" y="1044275"/>
            <a:ext cx="2282975" cy="683050"/>
          </a:xfrm>
          <a:prstGeom prst="flowChartProcess">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 action="ppaction://hlinkshowjump?jump=nextslide">
                  <a:extLst>
                    <a:ext uri="{A12FA001-AC4F-418D-AE19-62706E023703}">
                      <ahyp:hlinkClr xmlns:ahyp="http://schemas.microsoft.com/office/drawing/2018/hyperlinkcolor" val="tx"/>
                    </a:ext>
                  </a:extLst>
                </a:hlinkClick>
              </a:rPr>
              <a:t>AP United States Government and Politics</a:t>
            </a:r>
            <a:endParaRPr sz="1600">
              <a:solidFill>
                <a:srgbClr val="FFFFFF"/>
              </a:solidFill>
              <a:latin typeface="Impact"/>
              <a:ea typeface="Impact"/>
              <a:cs typeface="Impact"/>
              <a:sym typeface="Impact"/>
            </a:endParaRPr>
          </a:p>
        </p:txBody>
      </p:sp>
      <p:sp>
        <p:nvSpPr>
          <p:cNvPr id="687" name="Google Shape;687;p66">
            <a:hlinkClick r:id="rId3" action="ppaction://hlinksldjump"/>
          </p:cNvPr>
          <p:cNvSpPr/>
          <p:nvPr/>
        </p:nvSpPr>
        <p:spPr>
          <a:xfrm>
            <a:off x="6503900" y="21270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688" name="Google Shape;688;p66"/>
          <p:cNvSpPr/>
          <p:nvPr/>
        </p:nvSpPr>
        <p:spPr>
          <a:xfrm>
            <a:off x="311700" y="1905700"/>
            <a:ext cx="2283000" cy="6282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American Government</a:t>
            </a:r>
            <a:endParaRPr sz="1700">
              <a:solidFill>
                <a:srgbClr val="FFFFFF"/>
              </a:solidFill>
              <a:latin typeface="Impact"/>
              <a:ea typeface="Impact"/>
              <a:cs typeface="Impact"/>
              <a:sym typeface="Impact"/>
            </a:endParaRPr>
          </a:p>
        </p:txBody>
      </p:sp>
      <p:sp>
        <p:nvSpPr>
          <p:cNvPr id="689" name="Google Shape;689;p66"/>
          <p:cNvSpPr/>
          <p:nvPr/>
        </p:nvSpPr>
        <p:spPr>
          <a:xfrm>
            <a:off x="311725" y="3500525"/>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Law Studies</a:t>
            </a:r>
            <a:endParaRPr sz="1700">
              <a:solidFill>
                <a:srgbClr val="FFFFFF"/>
              </a:solidFill>
              <a:latin typeface="Impact"/>
              <a:ea typeface="Impact"/>
              <a:cs typeface="Impact"/>
              <a:sym typeface="Impact"/>
            </a:endParaRPr>
          </a:p>
        </p:txBody>
      </p:sp>
      <p:sp>
        <p:nvSpPr>
          <p:cNvPr id="690" name="Google Shape;690;p66"/>
          <p:cNvSpPr/>
          <p:nvPr/>
        </p:nvSpPr>
        <p:spPr>
          <a:xfrm>
            <a:off x="311713" y="4295375"/>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6" action="ppaction://hlinksldjump">
                  <a:extLst>
                    <a:ext uri="{A12FA001-AC4F-418D-AE19-62706E023703}">
                      <ahyp:hlinkClr xmlns:ahyp="http://schemas.microsoft.com/office/drawing/2018/hyperlinkcolor" val="tx"/>
                    </a:ext>
                  </a:extLst>
                </a:hlinkClick>
              </a:rPr>
              <a:t>Court Procedures</a:t>
            </a:r>
            <a:endParaRPr sz="1700">
              <a:solidFill>
                <a:srgbClr val="FFFFFF"/>
              </a:solidFill>
              <a:latin typeface="Impact"/>
              <a:ea typeface="Impact"/>
              <a:cs typeface="Impact"/>
              <a:sym typeface="Impact"/>
            </a:endParaRPr>
          </a:p>
        </p:txBody>
      </p:sp>
      <p:sp>
        <p:nvSpPr>
          <p:cNvPr id="691" name="Google Shape;691;p66"/>
          <p:cNvSpPr/>
          <p:nvPr/>
        </p:nvSpPr>
        <p:spPr>
          <a:xfrm>
            <a:off x="2769550" y="1099175"/>
            <a:ext cx="1993500" cy="6282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7" action="ppaction://hlinksldjump">
                  <a:extLst>
                    <a:ext uri="{A12FA001-AC4F-418D-AE19-62706E023703}">
                      <ahyp:hlinkClr xmlns:ahyp="http://schemas.microsoft.com/office/drawing/2018/hyperlinkcolor" val="tx"/>
                    </a:ext>
                  </a:extLst>
                </a:hlinkClick>
              </a:rPr>
              <a:t>Anthropology</a:t>
            </a:r>
            <a:endParaRPr sz="1700">
              <a:solidFill>
                <a:srgbClr val="FFFFFF"/>
              </a:solidFill>
              <a:latin typeface="Impact"/>
              <a:ea typeface="Impact"/>
              <a:cs typeface="Impact"/>
              <a:sym typeface="Impact"/>
            </a:endParaRPr>
          </a:p>
        </p:txBody>
      </p:sp>
      <p:sp>
        <p:nvSpPr>
          <p:cNvPr id="692" name="Google Shape;692;p66"/>
          <p:cNvSpPr/>
          <p:nvPr/>
        </p:nvSpPr>
        <p:spPr>
          <a:xfrm>
            <a:off x="2798625" y="1884488"/>
            <a:ext cx="1940400" cy="6282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8" action="ppaction://hlinksldjump">
                  <a:extLst>
                    <a:ext uri="{A12FA001-AC4F-418D-AE19-62706E023703}">
                      <ahyp:hlinkClr xmlns:ahyp="http://schemas.microsoft.com/office/drawing/2018/hyperlinkcolor" val="tx"/>
                    </a:ext>
                  </a:extLst>
                </a:hlinkClick>
              </a:rPr>
              <a:t>World History</a:t>
            </a:r>
            <a:endParaRPr sz="1700">
              <a:solidFill>
                <a:srgbClr val="FFFFFF"/>
              </a:solidFill>
              <a:latin typeface="Impact"/>
              <a:ea typeface="Impact"/>
              <a:cs typeface="Impact"/>
              <a:sym typeface="Impact"/>
            </a:endParaRPr>
          </a:p>
        </p:txBody>
      </p:sp>
      <p:sp>
        <p:nvSpPr>
          <p:cNvPr id="693" name="Google Shape;693;p66"/>
          <p:cNvSpPr/>
          <p:nvPr/>
        </p:nvSpPr>
        <p:spPr>
          <a:xfrm>
            <a:off x="2825188" y="3481175"/>
            <a:ext cx="1940400" cy="6114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9" action="ppaction://hlinksldjump">
                  <a:extLst>
                    <a:ext uri="{A12FA001-AC4F-418D-AE19-62706E023703}">
                      <ahyp:hlinkClr xmlns:ahyp="http://schemas.microsoft.com/office/drawing/2018/hyperlinkcolor" val="tx"/>
                    </a:ext>
                  </a:extLst>
                </a:hlinkClick>
              </a:rPr>
              <a:t>AP World History</a:t>
            </a:r>
            <a:endParaRPr sz="1700">
              <a:solidFill>
                <a:srgbClr val="FFFFFF"/>
              </a:solidFill>
              <a:latin typeface="Impact"/>
              <a:ea typeface="Impact"/>
              <a:cs typeface="Impact"/>
              <a:sym typeface="Impact"/>
            </a:endParaRPr>
          </a:p>
        </p:txBody>
      </p:sp>
      <p:sp>
        <p:nvSpPr>
          <p:cNvPr id="694" name="Google Shape;694;p66"/>
          <p:cNvSpPr/>
          <p:nvPr/>
        </p:nvSpPr>
        <p:spPr>
          <a:xfrm>
            <a:off x="2798638" y="4295375"/>
            <a:ext cx="19935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0" action="ppaction://hlinksldjump">
                  <a:extLst>
                    <a:ext uri="{A12FA001-AC4F-418D-AE19-62706E023703}">
                      <ahyp:hlinkClr xmlns:ahyp="http://schemas.microsoft.com/office/drawing/2018/hyperlinkcolor" val="tx"/>
                    </a:ext>
                  </a:extLst>
                </a:hlinkClick>
              </a:rPr>
              <a:t>United States History</a:t>
            </a:r>
            <a:endParaRPr sz="1700">
              <a:solidFill>
                <a:srgbClr val="FFFFFF"/>
              </a:solidFill>
              <a:latin typeface="Impact"/>
              <a:ea typeface="Impact"/>
              <a:cs typeface="Impact"/>
              <a:sym typeface="Impact"/>
            </a:endParaRPr>
          </a:p>
        </p:txBody>
      </p:sp>
      <p:sp>
        <p:nvSpPr>
          <p:cNvPr id="695" name="Google Shape;695;p66"/>
          <p:cNvSpPr/>
          <p:nvPr/>
        </p:nvSpPr>
        <p:spPr>
          <a:xfrm>
            <a:off x="4942975" y="1079575"/>
            <a:ext cx="1993500" cy="6282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11" action="ppaction://hlinksldjump">
                  <a:extLst>
                    <a:ext uri="{A12FA001-AC4F-418D-AE19-62706E023703}">
                      <ahyp:hlinkClr xmlns:ahyp="http://schemas.microsoft.com/office/drawing/2018/hyperlinkcolor" val="tx"/>
                    </a:ext>
                  </a:extLst>
                </a:hlinkClick>
              </a:rPr>
              <a:t>AP </a:t>
            </a:r>
            <a:r>
              <a:rPr lang="en" sz="1700">
                <a:solidFill>
                  <a:srgbClr val="FFFFFF"/>
                </a:solidFill>
                <a:uFill>
                  <a:noFill/>
                </a:uFill>
                <a:latin typeface="Impact"/>
                <a:ea typeface="Impact"/>
                <a:cs typeface="Impact"/>
                <a:sym typeface="Impact"/>
                <a:hlinkClick r:id="rId11" action="ppaction://hlinksldjump">
                  <a:extLst>
                    <a:ext uri="{A12FA001-AC4F-418D-AE19-62706E023703}">
                      <ahyp:hlinkClr xmlns:ahyp="http://schemas.microsoft.com/office/drawing/2018/hyperlinkcolor" val="tx"/>
                    </a:ext>
                  </a:extLst>
                </a:hlinkClick>
              </a:rPr>
              <a:t>United States History</a:t>
            </a:r>
            <a:endParaRPr sz="1700">
              <a:solidFill>
                <a:srgbClr val="FFFFFF"/>
              </a:solidFill>
              <a:latin typeface="Impact"/>
              <a:ea typeface="Impact"/>
              <a:cs typeface="Impact"/>
              <a:sym typeface="Impact"/>
            </a:endParaRPr>
          </a:p>
        </p:txBody>
      </p:sp>
      <p:sp>
        <p:nvSpPr>
          <p:cNvPr id="696" name="Google Shape;696;p66"/>
          <p:cNvSpPr/>
          <p:nvPr/>
        </p:nvSpPr>
        <p:spPr>
          <a:xfrm>
            <a:off x="4942975" y="1866288"/>
            <a:ext cx="19935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2" action="ppaction://hlinksldjump">
                  <a:extLst>
                    <a:ext uri="{A12FA001-AC4F-418D-AE19-62706E023703}">
                      <ahyp:hlinkClr xmlns:ahyp="http://schemas.microsoft.com/office/drawing/2018/hyperlinkcolor" val="tx"/>
                    </a:ext>
                  </a:extLst>
                </a:hlinkClick>
              </a:rPr>
              <a:t>AP Microeconomics</a:t>
            </a:r>
            <a:endParaRPr sz="1700">
              <a:solidFill>
                <a:srgbClr val="FFFFFF"/>
              </a:solidFill>
              <a:latin typeface="Impact"/>
              <a:ea typeface="Impact"/>
              <a:cs typeface="Impact"/>
              <a:sym typeface="Impact"/>
            </a:endParaRPr>
          </a:p>
        </p:txBody>
      </p:sp>
      <p:sp>
        <p:nvSpPr>
          <p:cNvPr id="697" name="Google Shape;697;p66"/>
          <p:cNvSpPr/>
          <p:nvPr/>
        </p:nvSpPr>
        <p:spPr>
          <a:xfrm>
            <a:off x="4969525" y="2669813"/>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3" action="ppaction://hlinksldjump">
                  <a:extLst>
                    <a:ext uri="{A12FA001-AC4F-418D-AE19-62706E023703}">
                      <ahyp:hlinkClr xmlns:ahyp="http://schemas.microsoft.com/office/drawing/2018/hyperlinkcolor" val="tx"/>
                    </a:ext>
                  </a:extLst>
                </a:hlinkClick>
              </a:rPr>
              <a:t>Psychology 1</a:t>
            </a:r>
            <a:endParaRPr sz="1700">
              <a:solidFill>
                <a:srgbClr val="FFFFFF"/>
              </a:solidFill>
              <a:latin typeface="Impact"/>
              <a:ea typeface="Impact"/>
              <a:cs typeface="Impact"/>
              <a:sym typeface="Impact"/>
            </a:endParaRPr>
          </a:p>
        </p:txBody>
      </p:sp>
      <p:sp>
        <p:nvSpPr>
          <p:cNvPr id="698" name="Google Shape;698;p66"/>
          <p:cNvSpPr/>
          <p:nvPr/>
        </p:nvSpPr>
        <p:spPr>
          <a:xfrm>
            <a:off x="4996075" y="3519875"/>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4" action="ppaction://hlinksldjump">
                  <a:extLst>
                    <a:ext uri="{A12FA001-AC4F-418D-AE19-62706E023703}">
                      <ahyp:hlinkClr xmlns:ahyp="http://schemas.microsoft.com/office/drawing/2018/hyperlinkcolor" val="tx"/>
                    </a:ext>
                  </a:extLst>
                </a:hlinkClick>
              </a:rPr>
              <a:t>Psychology 2</a:t>
            </a:r>
            <a:endParaRPr sz="1700">
              <a:solidFill>
                <a:srgbClr val="FFFFFF"/>
              </a:solidFill>
              <a:latin typeface="Impact"/>
              <a:ea typeface="Impact"/>
              <a:cs typeface="Impact"/>
              <a:sym typeface="Impact"/>
            </a:endParaRPr>
          </a:p>
        </p:txBody>
      </p:sp>
      <p:sp>
        <p:nvSpPr>
          <p:cNvPr id="699" name="Google Shape;699;p66"/>
          <p:cNvSpPr/>
          <p:nvPr/>
        </p:nvSpPr>
        <p:spPr>
          <a:xfrm>
            <a:off x="4996075" y="4252675"/>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5" action="ppaction://hlinksldjump">
                  <a:extLst>
                    <a:ext uri="{A12FA001-AC4F-418D-AE19-62706E023703}">
                      <ahyp:hlinkClr xmlns:ahyp="http://schemas.microsoft.com/office/drawing/2018/hyperlinkcolor" val="tx"/>
                    </a:ext>
                  </a:extLst>
                </a:hlinkClick>
              </a:rPr>
              <a:t>AP</a:t>
            </a:r>
            <a:r>
              <a:rPr lang="en" sz="1600">
                <a:solidFill>
                  <a:srgbClr val="FFFFFF"/>
                </a:solidFill>
                <a:uFill>
                  <a:noFill/>
                </a:uFill>
                <a:latin typeface="Impact"/>
                <a:ea typeface="Impact"/>
                <a:cs typeface="Impact"/>
                <a:sym typeface="Impact"/>
                <a:hlinkClick r:id="rId15" action="ppaction://hlinksldjump">
                  <a:extLst>
                    <a:ext uri="{A12FA001-AC4F-418D-AE19-62706E023703}">
                      <ahyp:hlinkClr xmlns:ahyp="http://schemas.microsoft.com/office/drawing/2018/hyperlinkcolor" val="tx"/>
                    </a:ext>
                  </a:extLst>
                </a:hlinkClick>
              </a:rPr>
              <a:t> </a:t>
            </a:r>
            <a:r>
              <a:rPr lang="en" sz="1700">
                <a:solidFill>
                  <a:srgbClr val="FFFFFF"/>
                </a:solidFill>
                <a:uFill>
                  <a:noFill/>
                </a:uFill>
                <a:latin typeface="Impact"/>
                <a:ea typeface="Impact"/>
                <a:cs typeface="Impact"/>
                <a:sym typeface="Impact"/>
                <a:hlinkClick r:id="rId15" action="ppaction://hlinksldjump">
                  <a:extLst>
                    <a:ext uri="{A12FA001-AC4F-418D-AE19-62706E023703}">
                      <ahyp:hlinkClr xmlns:ahyp="http://schemas.microsoft.com/office/drawing/2018/hyperlinkcolor" val="tx"/>
                    </a:ext>
                  </a:extLst>
                </a:hlinkClick>
              </a:rPr>
              <a:t>Psychology </a:t>
            </a:r>
            <a:endParaRPr sz="1700">
              <a:solidFill>
                <a:srgbClr val="FFFFFF"/>
              </a:solidFill>
              <a:latin typeface="Impact"/>
              <a:ea typeface="Impact"/>
              <a:cs typeface="Impact"/>
              <a:sym typeface="Impact"/>
            </a:endParaRPr>
          </a:p>
        </p:txBody>
      </p:sp>
      <p:sp>
        <p:nvSpPr>
          <p:cNvPr id="700" name="Google Shape;700;p66"/>
          <p:cNvSpPr/>
          <p:nvPr/>
        </p:nvSpPr>
        <p:spPr>
          <a:xfrm>
            <a:off x="2811900" y="2669825"/>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6" action="ppaction://hlinksldjump">
                  <a:extLst>
                    <a:ext uri="{A12FA001-AC4F-418D-AE19-62706E023703}">
                      <ahyp:hlinkClr xmlns:ahyp="http://schemas.microsoft.com/office/drawing/2018/hyperlinkcolor" val="tx"/>
                    </a:ext>
                  </a:extLst>
                </a:hlinkClick>
              </a:rPr>
              <a:t>World History Honors</a:t>
            </a:r>
            <a:endParaRPr sz="1700">
              <a:solidFill>
                <a:srgbClr val="FFFFFF"/>
              </a:solidFill>
              <a:latin typeface="Impact"/>
              <a:ea typeface="Impact"/>
              <a:cs typeface="Impact"/>
              <a:sym typeface="Impact"/>
            </a:endParaRPr>
          </a:p>
        </p:txBody>
      </p:sp>
      <p:sp>
        <p:nvSpPr>
          <p:cNvPr id="701" name="Google Shape;701;p66"/>
          <p:cNvSpPr/>
          <p:nvPr/>
        </p:nvSpPr>
        <p:spPr>
          <a:xfrm>
            <a:off x="7116400" y="1095000"/>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7" action="ppaction://hlinksldjump">
                  <a:extLst>
                    <a:ext uri="{A12FA001-AC4F-418D-AE19-62706E023703}">
                      <ahyp:hlinkClr xmlns:ahyp="http://schemas.microsoft.com/office/drawing/2018/hyperlinkcolor" val="tx"/>
                    </a:ext>
                  </a:extLst>
                </a:hlinkClick>
              </a:rPr>
              <a:t>World Cultural Geography </a:t>
            </a:r>
            <a:endParaRPr sz="1700">
              <a:solidFill>
                <a:srgbClr val="FFFFFF"/>
              </a:solidFill>
              <a:latin typeface="Impact"/>
              <a:ea typeface="Impact"/>
              <a:cs typeface="Impact"/>
              <a:sym typeface="Impact"/>
            </a:endParaRPr>
          </a:p>
        </p:txBody>
      </p:sp>
      <p:sp>
        <p:nvSpPr>
          <p:cNvPr id="702" name="Google Shape;702;p66"/>
          <p:cNvSpPr/>
          <p:nvPr/>
        </p:nvSpPr>
        <p:spPr>
          <a:xfrm>
            <a:off x="7116400" y="1866288"/>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8" action="ppaction://hlinksldjump">
                  <a:extLst>
                    <a:ext uri="{A12FA001-AC4F-418D-AE19-62706E023703}">
                      <ahyp:hlinkClr xmlns:ahyp="http://schemas.microsoft.com/office/drawing/2018/hyperlinkcolor" val="tx"/>
                    </a:ext>
                  </a:extLst>
                </a:hlinkClick>
              </a:rPr>
              <a:t>AP Human Geography</a:t>
            </a:r>
            <a:endParaRPr sz="1700">
              <a:solidFill>
                <a:srgbClr val="FFFFFF"/>
              </a:solidFill>
              <a:latin typeface="Impact"/>
              <a:ea typeface="Impact"/>
              <a:cs typeface="Impact"/>
              <a:sym typeface="Impact"/>
            </a:endParaRPr>
          </a:p>
        </p:txBody>
      </p:sp>
      <p:sp>
        <p:nvSpPr>
          <p:cNvPr id="703" name="Google Shape;703;p66"/>
          <p:cNvSpPr/>
          <p:nvPr/>
        </p:nvSpPr>
        <p:spPr>
          <a:xfrm>
            <a:off x="7116400" y="2669813"/>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19" action="ppaction://hlinksldjump">
                  <a:extLst>
                    <a:ext uri="{A12FA001-AC4F-418D-AE19-62706E023703}">
                      <ahyp:hlinkClr xmlns:ahyp="http://schemas.microsoft.com/office/drawing/2018/hyperlinkcolor" val="tx"/>
                    </a:ext>
                  </a:extLst>
                </a:hlinkClick>
              </a:rPr>
              <a:t>Sociology</a:t>
            </a:r>
            <a:endParaRPr sz="1700">
              <a:solidFill>
                <a:srgbClr val="FFFFFF"/>
              </a:solidFill>
              <a:latin typeface="Impact"/>
              <a:ea typeface="Impact"/>
              <a:cs typeface="Impact"/>
              <a:sym typeface="Impact"/>
            </a:endParaRPr>
          </a:p>
        </p:txBody>
      </p:sp>
      <p:sp>
        <p:nvSpPr>
          <p:cNvPr id="704" name="Google Shape;704;p66"/>
          <p:cNvSpPr/>
          <p:nvPr/>
        </p:nvSpPr>
        <p:spPr>
          <a:xfrm>
            <a:off x="7116400" y="3519875"/>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20" action="ppaction://hlinksldjump">
                  <a:extLst>
                    <a:ext uri="{A12FA001-AC4F-418D-AE19-62706E023703}">
                      <ahyp:hlinkClr xmlns:ahyp="http://schemas.microsoft.com/office/drawing/2018/hyperlinkcolor" val="tx"/>
                    </a:ext>
                  </a:extLst>
                </a:hlinkClick>
              </a:rPr>
              <a:t>Holocaust</a:t>
            </a:r>
            <a:endParaRPr sz="1700">
              <a:solidFill>
                <a:srgbClr val="FFFFFF"/>
              </a:solidFill>
              <a:latin typeface="Impact"/>
              <a:ea typeface="Impact"/>
              <a:cs typeface="Impact"/>
              <a:sym typeface="Impact"/>
            </a:endParaRPr>
          </a:p>
        </p:txBody>
      </p:sp>
      <p:sp>
        <p:nvSpPr>
          <p:cNvPr id="705" name="Google Shape;705;p66"/>
          <p:cNvSpPr/>
          <p:nvPr/>
        </p:nvSpPr>
        <p:spPr>
          <a:xfrm>
            <a:off x="7116400" y="4252675"/>
            <a:ext cx="19404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21" action="ppaction://hlinksldjump">
                  <a:extLst>
                    <a:ext uri="{A12FA001-AC4F-418D-AE19-62706E023703}">
                      <ahyp:hlinkClr xmlns:ahyp="http://schemas.microsoft.com/office/drawing/2018/hyperlinkcolor" val="tx"/>
                    </a:ext>
                  </a:extLst>
                </a:hlinkClick>
              </a:rPr>
              <a:t>AP European History</a:t>
            </a:r>
            <a:endParaRPr sz="1700">
              <a:solidFill>
                <a:srgbClr val="FFFFFF"/>
              </a:solidFill>
              <a:latin typeface="Impact"/>
              <a:ea typeface="Impact"/>
              <a:cs typeface="Impact"/>
              <a:sym typeface="Impact"/>
            </a:endParaRPr>
          </a:p>
        </p:txBody>
      </p:sp>
      <p:sp>
        <p:nvSpPr>
          <p:cNvPr id="706" name="Google Shape;706;p66"/>
          <p:cNvSpPr/>
          <p:nvPr/>
        </p:nvSpPr>
        <p:spPr>
          <a:xfrm>
            <a:off x="311663" y="2730863"/>
            <a:ext cx="2283000" cy="5727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22" action="ppaction://hlinksldjump">
                  <a:extLst>
                    <a:ext uri="{A12FA001-AC4F-418D-AE19-62706E023703}">
                      <ahyp:hlinkClr xmlns:ahyp="http://schemas.microsoft.com/office/drawing/2018/hyperlinkcolor" val="tx"/>
                    </a:ext>
                  </a:extLst>
                </a:hlinkClick>
              </a:rPr>
              <a:t>American Government Honors</a:t>
            </a:r>
            <a:endParaRPr sz="1700">
              <a:solidFill>
                <a:srgbClr val="FFFFFF"/>
              </a:solidFill>
              <a:latin typeface="Impact"/>
              <a:ea typeface="Impact"/>
              <a:cs typeface="Impact"/>
              <a:sym typeface="Impac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10"/>
        <p:cNvGrpSpPr/>
        <p:nvPr/>
      </p:nvGrpSpPr>
      <p:grpSpPr>
        <a:xfrm>
          <a:off x="0" y="0"/>
          <a:ext cx="0" cy="0"/>
          <a:chOff x="0" y="0"/>
          <a:chExt cx="0" cy="0"/>
        </a:xfrm>
      </p:grpSpPr>
      <p:sp>
        <p:nvSpPr>
          <p:cNvPr id="711" name="Google Shape;711;p67"/>
          <p:cNvSpPr txBox="1">
            <a:spLocks noGrp="1"/>
          </p:cNvSpPr>
          <p:nvPr>
            <p:ph type="title"/>
          </p:nvPr>
        </p:nvSpPr>
        <p:spPr>
          <a:xfrm>
            <a:off x="261050" y="1260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8058"/>
              <a:buFont typeface="Arial"/>
              <a:buNone/>
            </a:pPr>
            <a:r>
              <a:rPr lang="en" sz="2288" b="1">
                <a:solidFill>
                  <a:srgbClr val="FFFFFF"/>
                </a:solidFill>
                <a:latin typeface="Impact"/>
                <a:ea typeface="Impact"/>
                <a:cs typeface="Impact"/>
                <a:sym typeface="Impact"/>
              </a:rPr>
              <a:t>AP US Government and Politics</a:t>
            </a:r>
            <a:endParaRPr sz="2288" b="1">
              <a:solidFill>
                <a:srgbClr val="FFFFFF"/>
              </a:solidFill>
              <a:latin typeface="Impact"/>
              <a:ea typeface="Impact"/>
              <a:cs typeface="Impact"/>
              <a:sym typeface="Impact"/>
            </a:endParaRPr>
          </a:p>
          <a:p>
            <a:pPr marL="0" lvl="0" indent="0" algn="l" rtl="0">
              <a:spcBef>
                <a:spcPts val="0"/>
              </a:spcBef>
              <a:spcAft>
                <a:spcPts val="0"/>
              </a:spcAft>
              <a:buNone/>
            </a:pPr>
            <a:endParaRPr/>
          </a:p>
        </p:txBody>
      </p:sp>
      <p:sp>
        <p:nvSpPr>
          <p:cNvPr id="712" name="Google Shape;712;p67"/>
          <p:cNvSpPr/>
          <p:nvPr/>
        </p:nvSpPr>
        <p:spPr>
          <a:xfrm>
            <a:off x="6322825" y="126050"/>
            <a:ext cx="2591700" cy="5727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sz="1600" dirty="0">
              <a:solidFill>
                <a:srgbClr val="FFFFFF"/>
              </a:solidFill>
              <a:latin typeface="Impact"/>
              <a:ea typeface="Impact"/>
              <a:cs typeface="Impact"/>
              <a:sym typeface="Impact"/>
            </a:endParaRPr>
          </a:p>
        </p:txBody>
      </p:sp>
      <p:sp>
        <p:nvSpPr>
          <p:cNvPr id="713" name="Google Shape;713;p67"/>
          <p:cNvSpPr/>
          <p:nvPr/>
        </p:nvSpPr>
        <p:spPr>
          <a:xfrm>
            <a:off x="261050" y="925350"/>
            <a:ext cx="8291100" cy="3761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Grade Level: 9-12</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Length: 1 Semester</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Prerequisite: None</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Description:</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Students acquire a critical perspective of politics and government in the United States.  They learn general concepts used to interpret American politics and analyze specific case studies.  Students also become familiar with the various institutions, groups, beliefs and ideas that constitute the American political perspective.</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*Students are required to take the AP exam!*</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a:p>
        </p:txBody>
      </p:sp>
      <p:sp>
        <p:nvSpPr>
          <p:cNvPr id="714" name="Google Shape;714;p67"/>
          <p:cNvSpPr txBox="1"/>
          <p:nvPr/>
        </p:nvSpPr>
        <p:spPr>
          <a:xfrm>
            <a:off x="5798050" y="1195850"/>
            <a:ext cx="2354700" cy="4155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US Gov Curriculum</a:t>
            </a:r>
            <a:endParaRPr sz="1500">
              <a:solidFill>
                <a:srgbClr val="FFFFFF"/>
              </a:solidFill>
              <a:latin typeface="Impact"/>
              <a:ea typeface="Impact"/>
              <a:cs typeface="Impact"/>
              <a:sym typeface="Impact"/>
            </a:endParaRPr>
          </a:p>
        </p:txBody>
      </p:sp>
      <p:sp>
        <p:nvSpPr>
          <p:cNvPr id="715" name="Google Shape;715;p67"/>
          <p:cNvSpPr txBox="1"/>
          <p:nvPr/>
        </p:nvSpPr>
        <p:spPr>
          <a:xfrm>
            <a:off x="5787725" y="1760125"/>
            <a:ext cx="2354700" cy="6771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5">
                  <a:extLst>
                    <a:ext uri="{A12FA001-AC4F-418D-AE19-62706E023703}">
                      <ahyp:hlinkClr xmlns:ahyp="http://schemas.microsoft.com/office/drawing/2018/hyperlinkcolor" val="tx"/>
                    </a:ext>
                  </a:extLst>
                </a:hlinkClick>
              </a:rPr>
              <a:t>AP US Government Syllabus Example</a:t>
            </a:r>
            <a:endParaRPr sz="1600">
              <a:solidFill>
                <a:srgbClr val="FFFFFF"/>
              </a:solidFill>
              <a:latin typeface="Impact"/>
              <a:ea typeface="Impact"/>
              <a:cs typeface="Impact"/>
              <a:sym typeface="Impact"/>
            </a:endParaRPr>
          </a:p>
        </p:txBody>
      </p:sp>
      <p:pic>
        <p:nvPicPr>
          <p:cNvPr id="716" name="Google Shape;716;p67"/>
          <p:cNvPicPr preferRelativeResize="0"/>
          <p:nvPr/>
        </p:nvPicPr>
        <p:blipFill>
          <a:blip r:embed="rId6">
            <a:alphaModFix/>
          </a:blip>
          <a:stretch>
            <a:fillRect/>
          </a:stretch>
        </p:blipFill>
        <p:spPr>
          <a:xfrm>
            <a:off x="3631698" y="935402"/>
            <a:ext cx="1549800" cy="1636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20"/>
        <p:cNvGrpSpPr/>
        <p:nvPr/>
      </p:nvGrpSpPr>
      <p:grpSpPr>
        <a:xfrm>
          <a:off x="0" y="0"/>
          <a:ext cx="0" cy="0"/>
          <a:chOff x="0" y="0"/>
          <a:chExt cx="0" cy="0"/>
        </a:xfrm>
      </p:grpSpPr>
      <p:sp>
        <p:nvSpPr>
          <p:cNvPr id="721" name="Google Shape;721;p68"/>
          <p:cNvSpPr txBox="1">
            <a:spLocks noGrp="1"/>
          </p:cNvSpPr>
          <p:nvPr>
            <p:ph type="title"/>
          </p:nvPr>
        </p:nvSpPr>
        <p:spPr>
          <a:xfrm>
            <a:off x="0" y="1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American Government</a:t>
            </a:r>
            <a:endParaRPr>
              <a:solidFill>
                <a:srgbClr val="FFFFFF"/>
              </a:solidFill>
              <a:latin typeface="Impact"/>
              <a:ea typeface="Impact"/>
              <a:cs typeface="Impact"/>
              <a:sym typeface="Impact"/>
            </a:endParaRPr>
          </a:p>
        </p:txBody>
      </p:sp>
      <p:sp>
        <p:nvSpPr>
          <p:cNvPr id="722" name="Google Shape;722;p68"/>
          <p:cNvSpPr/>
          <p:nvPr/>
        </p:nvSpPr>
        <p:spPr>
          <a:xfrm>
            <a:off x="748925" y="1159600"/>
            <a:ext cx="7344300" cy="33459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Grade Level: 9-12</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Length: 1 Semester</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chemeClr val="lt1"/>
                </a:solidFill>
                <a:latin typeface="Impact"/>
                <a:ea typeface="Impact"/>
                <a:cs typeface="Impact"/>
                <a:sym typeface="Impact"/>
              </a:rPr>
              <a:t>Prerequisite: None</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Description:</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Students gain an understanding of American government and political behavior that is essential for effective citizenship and active involvement in contemporary American society.</a:t>
            </a:r>
            <a:endParaRPr sz="19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900">
              <a:solidFill>
                <a:schemeClr val="lt1"/>
              </a:solidFill>
              <a:latin typeface="Impact"/>
              <a:ea typeface="Impact"/>
              <a:cs typeface="Impact"/>
              <a:sym typeface="Impact"/>
            </a:endParaRPr>
          </a:p>
        </p:txBody>
      </p:sp>
      <p:sp>
        <p:nvSpPr>
          <p:cNvPr id="723" name="Google Shape;723;p68"/>
          <p:cNvSpPr/>
          <p:nvPr/>
        </p:nvSpPr>
        <p:spPr>
          <a:xfrm>
            <a:off x="6407375" y="113975"/>
            <a:ext cx="2591700" cy="5727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lang="en-US" sz="1600" dirty="0">
              <a:solidFill>
                <a:srgbClr val="FFFFFF"/>
              </a:solidFill>
              <a:latin typeface="Impact"/>
              <a:ea typeface="Impact"/>
              <a:cs typeface="Impact"/>
              <a:sym typeface="Impact"/>
            </a:endParaRPr>
          </a:p>
        </p:txBody>
      </p:sp>
      <p:sp>
        <p:nvSpPr>
          <p:cNvPr id="724" name="Google Shape;724;p68"/>
          <p:cNvSpPr txBox="1"/>
          <p:nvPr/>
        </p:nvSpPr>
        <p:spPr>
          <a:xfrm>
            <a:off x="5723950" y="1430975"/>
            <a:ext cx="2074800" cy="6771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American Government Syllabus</a:t>
            </a:r>
            <a:endParaRPr sz="1600">
              <a:solidFill>
                <a:srgbClr val="FFFFFF"/>
              </a:solidFill>
              <a:latin typeface="Impact"/>
              <a:ea typeface="Impact"/>
              <a:cs typeface="Impact"/>
              <a:sym typeface="Impact"/>
            </a:endParaRPr>
          </a:p>
        </p:txBody>
      </p:sp>
      <p:pic>
        <p:nvPicPr>
          <p:cNvPr id="725" name="Google Shape;725;p68"/>
          <p:cNvPicPr preferRelativeResize="0"/>
          <p:nvPr/>
        </p:nvPicPr>
        <p:blipFill>
          <a:blip r:embed="rId5">
            <a:alphaModFix/>
          </a:blip>
          <a:stretch>
            <a:fillRect/>
          </a:stretch>
        </p:blipFill>
        <p:spPr>
          <a:xfrm>
            <a:off x="2927949" y="1234274"/>
            <a:ext cx="2664700" cy="149890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29"/>
        <p:cNvGrpSpPr/>
        <p:nvPr/>
      </p:nvGrpSpPr>
      <p:grpSpPr>
        <a:xfrm>
          <a:off x="0" y="0"/>
          <a:ext cx="0" cy="0"/>
          <a:chOff x="0" y="0"/>
          <a:chExt cx="0" cy="0"/>
        </a:xfrm>
      </p:grpSpPr>
      <p:sp>
        <p:nvSpPr>
          <p:cNvPr id="730" name="Google Shape;730;p69"/>
          <p:cNvSpPr txBox="1">
            <a:spLocks noGrp="1"/>
          </p:cNvSpPr>
          <p:nvPr>
            <p:ph type="title"/>
          </p:nvPr>
        </p:nvSpPr>
        <p:spPr>
          <a:xfrm>
            <a:off x="311700" y="230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American Government Honors</a:t>
            </a:r>
            <a:endParaRPr>
              <a:solidFill>
                <a:srgbClr val="FFFFFF"/>
              </a:solidFill>
              <a:latin typeface="Impact"/>
              <a:ea typeface="Impact"/>
              <a:cs typeface="Impact"/>
              <a:sym typeface="Impact"/>
            </a:endParaRPr>
          </a:p>
        </p:txBody>
      </p:sp>
      <p:sp>
        <p:nvSpPr>
          <p:cNvPr id="731" name="Google Shape;731;p69"/>
          <p:cNvSpPr/>
          <p:nvPr/>
        </p:nvSpPr>
        <p:spPr>
          <a:xfrm>
            <a:off x="748925" y="1017725"/>
            <a:ext cx="7344300" cy="34878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Impact"/>
                <a:ea typeface="Impact"/>
                <a:cs typeface="Impact"/>
                <a:sym typeface="Impact"/>
              </a:rPr>
              <a:t>Grade Level: 9-12</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Length: 1 Semester</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Prerequisite: None</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Description:</a:t>
            </a:r>
            <a:endParaRPr sz="19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rgbClr val="FFFFFF"/>
                </a:solidFill>
                <a:latin typeface="Impact"/>
                <a:ea typeface="Impact"/>
                <a:cs typeface="Impact"/>
                <a:sym typeface="Impact"/>
              </a:rPr>
              <a:t>Students gain an understanding of American government and political behavior that is essential for effective citizenship and active involvement in contemporary American society.  Students in an honors class will study and analyze primary source documents, write document based question essays, and incorporate additional reading and current events.</a:t>
            </a:r>
            <a:endParaRPr sz="20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p:txBody>
      </p:sp>
      <p:sp>
        <p:nvSpPr>
          <p:cNvPr id="732" name="Google Shape;732;p69"/>
          <p:cNvSpPr/>
          <p:nvPr/>
        </p:nvSpPr>
        <p:spPr>
          <a:xfrm>
            <a:off x="6407375" y="113975"/>
            <a:ext cx="2591700" cy="5727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733" name="Google Shape;733;p69"/>
          <p:cNvPicPr preferRelativeResize="0"/>
          <p:nvPr/>
        </p:nvPicPr>
        <p:blipFill>
          <a:blip r:embed="rId4">
            <a:alphaModFix/>
          </a:blip>
          <a:stretch>
            <a:fillRect/>
          </a:stretch>
        </p:blipFill>
        <p:spPr>
          <a:xfrm>
            <a:off x="4571988" y="1017725"/>
            <a:ext cx="2508788" cy="16725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37"/>
        <p:cNvGrpSpPr/>
        <p:nvPr/>
      </p:nvGrpSpPr>
      <p:grpSpPr>
        <a:xfrm>
          <a:off x="0" y="0"/>
          <a:ext cx="0" cy="0"/>
          <a:chOff x="0" y="0"/>
          <a:chExt cx="0" cy="0"/>
        </a:xfrm>
      </p:grpSpPr>
      <p:sp>
        <p:nvSpPr>
          <p:cNvPr id="738" name="Google Shape;738;p70"/>
          <p:cNvSpPr txBox="1">
            <a:spLocks noGrp="1"/>
          </p:cNvSpPr>
          <p:nvPr>
            <p:ph type="title"/>
          </p:nvPr>
        </p:nvSpPr>
        <p:spPr>
          <a:xfrm>
            <a:off x="165500" y="192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Law Studies</a:t>
            </a:r>
            <a:endParaRPr>
              <a:solidFill>
                <a:srgbClr val="FFFFFF"/>
              </a:solidFill>
              <a:latin typeface="Impact"/>
              <a:ea typeface="Impact"/>
              <a:cs typeface="Impact"/>
              <a:sym typeface="Impact"/>
            </a:endParaRPr>
          </a:p>
        </p:txBody>
      </p:sp>
      <p:sp>
        <p:nvSpPr>
          <p:cNvPr id="739" name="Google Shape;739;p70"/>
          <p:cNvSpPr/>
          <p:nvPr/>
        </p:nvSpPr>
        <p:spPr>
          <a:xfrm>
            <a:off x="748925" y="1159600"/>
            <a:ext cx="7344300" cy="33459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chemeClr val="lt1"/>
                </a:solidFill>
                <a:latin typeface="Impact"/>
                <a:ea typeface="Impact"/>
                <a:cs typeface="Impact"/>
                <a:sym typeface="Impact"/>
              </a:rPr>
              <a:t>Grade Level: 9-12</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Length: 1 Semester</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Prerequisite: None</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Description:</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Students learn that the American legal system is the foundation of American society.  In order to function effectively, students examine those laws which have an impact on citizens' lives and are provided with an introduction to fundamental civil and criminal justice procedures.</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p:txBody>
      </p:sp>
      <p:sp>
        <p:nvSpPr>
          <p:cNvPr id="740" name="Google Shape;740;p70"/>
          <p:cNvSpPr/>
          <p:nvPr/>
        </p:nvSpPr>
        <p:spPr>
          <a:xfrm>
            <a:off x="6407375" y="113975"/>
            <a:ext cx="2591700" cy="5727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741" name="Google Shape;741;p70"/>
          <p:cNvSpPr txBox="1"/>
          <p:nvPr/>
        </p:nvSpPr>
        <p:spPr>
          <a:xfrm>
            <a:off x="5981525" y="1445300"/>
            <a:ext cx="1731600" cy="708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Law Studies Syllabus</a:t>
            </a:r>
            <a:endParaRPr sz="1700">
              <a:solidFill>
                <a:srgbClr val="FFFFFF"/>
              </a:solidFill>
              <a:latin typeface="Impact"/>
              <a:ea typeface="Impact"/>
              <a:cs typeface="Impact"/>
              <a:sym typeface="Impact"/>
            </a:endParaRPr>
          </a:p>
        </p:txBody>
      </p:sp>
      <p:pic>
        <p:nvPicPr>
          <p:cNvPr id="742" name="Google Shape;742;p70"/>
          <p:cNvPicPr preferRelativeResize="0"/>
          <p:nvPr/>
        </p:nvPicPr>
        <p:blipFill>
          <a:blip r:embed="rId5">
            <a:alphaModFix/>
          </a:blip>
          <a:stretch>
            <a:fillRect/>
          </a:stretch>
        </p:blipFill>
        <p:spPr>
          <a:xfrm>
            <a:off x="2783550" y="1238250"/>
            <a:ext cx="3103349" cy="133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46"/>
        <p:cNvGrpSpPr/>
        <p:nvPr/>
      </p:nvGrpSpPr>
      <p:grpSpPr>
        <a:xfrm>
          <a:off x="0" y="0"/>
          <a:ext cx="0" cy="0"/>
          <a:chOff x="0" y="0"/>
          <a:chExt cx="0" cy="0"/>
        </a:xfrm>
      </p:grpSpPr>
      <p:sp>
        <p:nvSpPr>
          <p:cNvPr id="747" name="Google Shape;747;p71"/>
          <p:cNvSpPr txBox="1">
            <a:spLocks noGrp="1"/>
          </p:cNvSpPr>
          <p:nvPr>
            <p:ph type="title"/>
          </p:nvPr>
        </p:nvSpPr>
        <p:spPr>
          <a:xfrm>
            <a:off x="311700" y="118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Impact"/>
                <a:ea typeface="Impact"/>
                <a:cs typeface="Impact"/>
                <a:sym typeface="Impact"/>
              </a:rPr>
              <a:t>Court Procedures</a:t>
            </a:r>
            <a:endParaRPr>
              <a:solidFill>
                <a:schemeClr val="lt1"/>
              </a:solidFill>
              <a:latin typeface="Impact"/>
              <a:ea typeface="Impact"/>
              <a:cs typeface="Impact"/>
              <a:sym typeface="Impact"/>
            </a:endParaRPr>
          </a:p>
        </p:txBody>
      </p:sp>
      <p:sp>
        <p:nvSpPr>
          <p:cNvPr id="748" name="Google Shape;748;p71"/>
          <p:cNvSpPr/>
          <p:nvPr/>
        </p:nvSpPr>
        <p:spPr>
          <a:xfrm>
            <a:off x="483175" y="881775"/>
            <a:ext cx="8349000" cy="40104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Grade Level: 9-12</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Length: 1 Semester</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Prerequisite: None</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Description:</a:t>
            </a: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The grade 9-12 Court Procedures Intern course consists of the following content area strands: American History, World History, Geography, Humanities, Civics and Government. The primary content for the course pertains to the study of the structure, processes and procedures of the judicial systems of the United States and Florida. Content should include, but not be limited to, the structure, processes and procedures of county, circuit and federal courts, civil and criminal procedures, juvenile law, the rights of the accused, evolution of court procedures, comparative legal systems, and career choices in the judicial system.</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p:txBody>
      </p:sp>
      <p:sp>
        <p:nvSpPr>
          <p:cNvPr id="749" name="Google Shape;749;p71"/>
          <p:cNvSpPr/>
          <p:nvPr/>
        </p:nvSpPr>
        <p:spPr>
          <a:xfrm>
            <a:off x="6407375" y="113975"/>
            <a:ext cx="2591700" cy="5727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750" name="Google Shape;750;p71"/>
          <p:cNvPicPr preferRelativeResize="0"/>
          <p:nvPr/>
        </p:nvPicPr>
        <p:blipFill>
          <a:blip r:embed="rId4">
            <a:alphaModFix/>
          </a:blip>
          <a:stretch>
            <a:fillRect/>
          </a:stretch>
        </p:blipFill>
        <p:spPr>
          <a:xfrm>
            <a:off x="4407425" y="980100"/>
            <a:ext cx="2387475" cy="1591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rgbClr val="FFFFFF"/>
                </a:solidFill>
                <a:latin typeface="Impact"/>
                <a:ea typeface="Impact"/>
                <a:cs typeface="Impact"/>
                <a:sym typeface="Impact"/>
              </a:rPr>
              <a:t>Accounting I-III</a:t>
            </a:r>
            <a:endParaRPr sz="2500">
              <a:solidFill>
                <a:srgbClr val="FFFFFF"/>
              </a:solidFill>
              <a:latin typeface="Impact"/>
              <a:ea typeface="Impact"/>
              <a:cs typeface="Impact"/>
              <a:sym typeface="Impact"/>
            </a:endParaRPr>
          </a:p>
        </p:txBody>
      </p:sp>
      <p:sp>
        <p:nvSpPr>
          <p:cNvPr id="115" name="Google Shape;115;p18"/>
          <p:cNvSpPr/>
          <p:nvPr/>
        </p:nvSpPr>
        <p:spPr>
          <a:xfrm>
            <a:off x="701875" y="1063275"/>
            <a:ext cx="2278200" cy="119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Accounting Applications I </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8203310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Prerequisite - Digital Information Technology </a:t>
            </a:r>
            <a:endParaRPr sz="1100" b="1">
              <a:solidFill>
                <a:schemeClr val="lt1"/>
              </a:solidFill>
              <a:latin typeface="Calibri"/>
              <a:ea typeface="Calibri"/>
              <a:cs typeface="Calibri"/>
              <a:sym typeface="Calibri"/>
            </a:endParaRPr>
          </a:p>
        </p:txBody>
      </p:sp>
      <p:sp>
        <p:nvSpPr>
          <p:cNvPr id="116" name="Google Shape;116;p18"/>
          <p:cNvSpPr/>
          <p:nvPr/>
        </p:nvSpPr>
        <p:spPr>
          <a:xfrm>
            <a:off x="3149825" y="1063275"/>
            <a:ext cx="5292300" cy="1167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Calibri"/>
                <a:ea typeface="Calibri"/>
                <a:cs typeface="Calibri"/>
                <a:sym typeface="Calibri"/>
              </a:rPr>
              <a:t>This course provides instruction in double-entry accounting.  This includes principles of recording business transactions, the preparation of various documents, and the interpretation of financial statements.   The use of computers is required.</a:t>
            </a:r>
            <a:endParaRPr sz="1500">
              <a:solidFill>
                <a:srgbClr val="FFFFFF"/>
              </a:solidFill>
              <a:latin typeface="Calibri"/>
              <a:ea typeface="Calibri"/>
              <a:cs typeface="Calibri"/>
              <a:sym typeface="Calibri"/>
            </a:endParaRPr>
          </a:p>
        </p:txBody>
      </p:sp>
      <p:sp>
        <p:nvSpPr>
          <p:cNvPr id="117" name="Google Shape;117;p18"/>
          <p:cNvSpPr/>
          <p:nvPr/>
        </p:nvSpPr>
        <p:spPr>
          <a:xfrm>
            <a:off x="701875" y="2363850"/>
            <a:ext cx="2278200" cy="11454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Accounting Applications II</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8203320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Credit  -  1</a:t>
            </a:r>
            <a:endParaRPr sz="1100" b="1">
              <a:solidFill>
                <a:schemeClr val="lt1"/>
              </a:solidFill>
              <a:latin typeface="Calibri"/>
              <a:ea typeface="Calibri"/>
              <a:cs typeface="Calibri"/>
              <a:sym typeface="Calibri"/>
            </a:endParaRPr>
          </a:p>
        </p:txBody>
      </p:sp>
      <p:sp>
        <p:nvSpPr>
          <p:cNvPr id="118" name="Google Shape;118;p18"/>
          <p:cNvSpPr/>
          <p:nvPr/>
        </p:nvSpPr>
        <p:spPr>
          <a:xfrm>
            <a:off x="3149825" y="2363850"/>
            <a:ext cx="5292300" cy="11181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Calibri"/>
                <a:ea typeface="Calibri"/>
                <a:cs typeface="Calibri"/>
                <a:sym typeface="Calibri"/>
              </a:rPr>
              <a:t>This course is designed to continue the study of accounting principles.  The content includes voucher systems, cash receipts, petty cash, payroll records, and internal control systems.  The use of computers is required.</a:t>
            </a:r>
            <a:endParaRPr sz="1500">
              <a:solidFill>
                <a:srgbClr val="FFFFFF"/>
              </a:solidFill>
              <a:latin typeface="Calibri"/>
              <a:ea typeface="Calibri"/>
              <a:cs typeface="Calibri"/>
              <a:sym typeface="Calibri"/>
            </a:endParaRPr>
          </a:p>
        </p:txBody>
      </p:sp>
      <p:sp>
        <p:nvSpPr>
          <p:cNvPr id="119" name="Google Shape;119;p18"/>
          <p:cNvSpPr/>
          <p:nvPr/>
        </p:nvSpPr>
        <p:spPr>
          <a:xfrm>
            <a:off x="701875" y="3614025"/>
            <a:ext cx="2278200" cy="119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Accounting Applications III</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Course #  -  8203330</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Grade Level  -  10-12</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Length  -   1 year</a:t>
            </a:r>
            <a:endParaRPr sz="1100" b="1">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100" b="1">
                <a:solidFill>
                  <a:schemeClr val="lt1"/>
                </a:solidFill>
                <a:latin typeface="Calibri"/>
                <a:ea typeface="Calibri"/>
                <a:cs typeface="Calibri"/>
                <a:sym typeface="Calibri"/>
              </a:rPr>
              <a:t>Credit  -  1</a:t>
            </a:r>
            <a:endParaRPr sz="1100" b="1">
              <a:solidFill>
                <a:schemeClr val="lt1"/>
              </a:solidFill>
              <a:latin typeface="Calibri"/>
              <a:ea typeface="Calibri"/>
              <a:cs typeface="Calibri"/>
              <a:sym typeface="Calibri"/>
            </a:endParaRPr>
          </a:p>
        </p:txBody>
      </p:sp>
      <p:sp>
        <p:nvSpPr>
          <p:cNvPr id="120" name="Google Shape;120;p18"/>
          <p:cNvSpPr/>
          <p:nvPr/>
        </p:nvSpPr>
        <p:spPr>
          <a:xfrm>
            <a:off x="3149825" y="3614025"/>
            <a:ext cx="5292300" cy="11676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Calibri"/>
                <a:ea typeface="Calibri"/>
                <a:cs typeface="Calibri"/>
                <a:sym typeface="Calibri"/>
              </a:rPr>
              <a:t>This course continues the study of accounting principles and applies those principles to various entities.  The content includes methods for determining the cost of merchandise inventory, general ledger account analysis, and the aging process.  The use of computers is required.</a:t>
            </a:r>
            <a:endParaRPr sz="1500">
              <a:solidFill>
                <a:srgbClr val="FFFFFF"/>
              </a:solidFill>
              <a:latin typeface="Calibri"/>
              <a:ea typeface="Calibri"/>
              <a:cs typeface="Calibri"/>
              <a:sym typeface="Calibri"/>
            </a:endParaRPr>
          </a:p>
        </p:txBody>
      </p:sp>
      <p:sp>
        <p:nvSpPr>
          <p:cNvPr id="121" name="Google Shape;121;p18">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pic>
        <p:nvPicPr>
          <p:cNvPr id="122" name="Google Shape;122;p18"/>
          <p:cNvPicPr preferRelativeResize="0"/>
          <p:nvPr/>
        </p:nvPicPr>
        <p:blipFill>
          <a:blip r:embed="rId4">
            <a:alphaModFix/>
          </a:blip>
          <a:stretch>
            <a:fillRect/>
          </a:stretch>
        </p:blipFill>
        <p:spPr>
          <a:xfrm>
            <a:off x="3427897" y="113975"/>
            <a:ext cx="859677" cy="8160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54"/>
        <p:cNvGrpSpPr/>
        <p:nvPr/>
      </p:nvGrpSpPr>
      <p:grpSpPr>
        <a:xfrm>
          <a:off x="0" y="0"/>
          <a:ext cx="0" cy="0"/>
          <a:chOff x="0" y="0"/>
          <a:chExt cx="0" cy="0"/>
        </a:xfrm>
      </p:grpSpPr>
      <p:sp>
        <p:nvSpPr>
          <p:cNvPr id="755" name="Google Shape;755;p72"/>
          <p:cNvSpPr txBox="1">
            <a:spLocks noGrp="1"/>
          </p:cNvSpPr>
          <p:nvPr>
            <p:ph type="title"/>
          </p:nvPr>
        </p:nvSpPr>
        <p:spPr>
          <a:xfrm>
            <a:off x="238700" y="112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Anthropology</a:t>
            </a:r>
            <a:endParaRPr>
              <a:solidFill>
                <a:srgbClr val="FFFFFF"/>
              </a:solidFill>
              <a:latin typeface="Impact"/>
              <a:ea typeface="Impact"/>
              <a:cs typeface="Impact"/>
              <a:sym typeface="Impact"/>
            </a:endParaRPr>
          </a:p>
        </p:txBody>
      </p:sp>
      <p:sp>
        <p:nvSpPr>
          <p:cNvPr id="756" name="Google Shape;756;p72"/>
          <p:cNvSpPr/>
          <p:nvPr/>
        </p:nvSpPr>
        <p:spPr>
          <a:xfrm>
            <a:off x="386525" y="736825"/>
            <a:ext cx="8445600" cy="42036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dirty="0">
              <a:solidFill>
                <a:schemeClr val="lt1"/>
              </a:solidFill>
              <a:latin typeface="Impact"/>
              <a:ea typeface="Impact"/>
              <a:cs typeface="Impact"/>
              <a:sym typeface="Impact"/>
            </a:endParaRPr>
          </a:p>
          <a:p>
            <a:pPr marL="0" lvl="0" indent="0" algn="l" rtl="0">
              <a:spcBef>
                <a:spcPts val="0"/>
              </a:spcBef>
              <a:spcAft>
                <a:spcPts val="0"/>
              </a:spcAft>
              <a:buNone/>
            </a:pPr>
            <a:endParaRPr sz="1700" dirty="0">
              <a:solidFill>
                <a:schemeClr val="lt1"/>
              </a:solidFill>
              <a:latin typeface="Impact"/>
              <a:ea typeface="Impact"/>
              <a:cs typeface="Impact"/>
              <a:sym typeface="Impact"/>
            </a:endParaRPr>
          </a:p>
          <a:p>
            <a:pPr marL="0" lvl="0" indent="0" algn="l" rtl="0">
              <a:spcBef>
                <a:spcPts val="0"/>
              </a:spcBef>
              <a:spcAft>
                <a:spcPts val="0"/>
              </a:spcAft>
              <a:buNone/>
            </a:pPr>
            <a:r>
              <a:rPr lang="en" sz="1700" dirty="0">
                <a:solidFill>
                  <a:schemeClr val="lt1"/>
                </a:solidFill>
                <a:latin typeface="Impact"/>
                <a:ea typeface="Impact"/>
                <a:cs typeface="Impact"/>
                <a:sym typeface="Impact"/>
              </a:rPr>
              <a:t>Grade Level: 9-12</a:t>
            </a:r>
            <a:endParaRPr sz="1700" dirty="0">
              <a:solidFill>
                <a:schemeClr val="lt1"/>
              </a:solidFill>
              <a:latin typeface="Impact"/>
              <a:ea typeface="Impact"/>
              <a:cs typeface="Impact"/>
              <a:sym typeface="Impact"/>
            </a:endParaRPr>
          </a:p>
          <a:p>
            <a:pPr marL="0" lvl="0" indent="0" algn="l" rtl="0">
              <a:spcBef>
                <a:spcPts val="0"/>
              </a:spcBef>
              <a:spcAft>
                <a:spcPts val="0"/>
              </a:spcAft>
              <a:buNone/>
            </a:pPr>
            <a:r>
              <a:rPr lang="en" sz="1700" dirty="0">
                <a:solidFill>
                  <a:schemeClr val="lt1"/>
                </a:solidFill>
                <a:latin typeface="Impact"/>
                <a:ea typeface="Impact"/>
                <a:cs typeface="Impact"/>
                <a:sym typeface="Impact"/>
              </a:rPr>
              <a:t>Length: 1 Semester</a:t>
            </a:r>
            <a:endParaRPr sz="1700" dirty="0">
              <a:solidFill>
                <a:schemeClr val="lt1"/>
              </a:solidFill>
              <a:latin typeface="Impact"/>
              <a:ea typeface="Impact"/>
              <a:cs typeface="Impact"/>
              <a:sym typeface="Impact"/>
            </a:endParaRPr>
          </a:p>
          <a:p>
            <a:pPr marL="0" lvl="0" indent="0" algn="l" rtl="0">
              <a:spcBef>
                <a:spcPts val="0"/>
              </a:spcBef>
              <a:spcAft>
                <a:spcPts val="0"/>
              </a:spcAft>
              <a:buNone/>
            </a:pPr>
            <a:r>
              <a:rPr lang="en" sz="1700" dirty="0">
                <a:solidFill>
                  <a:schemeClr val="lt1"/>
                </a:solidFill>
                <a:latin typeface="Impact"/>
                <a:ea typeface="Impact"/>
                <a:cs typeface="Impact"/>
                <a:sym typeface="Impact"/>
              </a:rPr>
              <a:t>Prerequisite: None</a:t>
            </a:r>
            <a:endParaRPr sz="1700" dirty="0">
              <a:solidFill>
                <a:schemeClr val="lt1"/>
              </a:solidFill>
              <a:latin typeface="Impact"/>
              <a:ea typeface="Impact"/>
              <a:cs typeface="Impact"/>
              <a:sym typeface="Impact"/>
            </a:endParaRPr>
          </a:p>
          <a:p>
            <a:pPr marL="0" lvl="0" indent="0" algn="l" rtl="0">
              <a:spcBef>
                <a:spcPts val="0"/>
              </a:spcBef>
              <a:spcAft>
                <a:spcPts val="0"/>
              </a:spcAft>
              <a:buNone/>
            </a:pPr>
            <a:r>
              <a:rPr lang="en" sz="1700" dirty="0">
                <a:solidFill>
                  <a:schemeClr val="lt1"/>
                </a:solidFill>
                <a:latin typeface="Impact"/>
                <a:ea typeface="Impact"/>
                <a:cs typeface="Impact"/>
                <a:sym typeface="Impact"/>
              </a:rPr>
              <a:t>Credit: ½</a:t>
            </a:r>
            <a:endParaRPr sz="1900" dirty="0">
              <a:solidFill>
                <a:schemeClr val="lt1"/>
              </a:solidFill>
              <a:latin typeface="Impact"/>
              <a:ea typeface="Impact"/>
              <a:cs typeface="Impact"/>
              <a:sym typeface="Impact"/>
            </a:endParaRPr>
          </a:p>
          <a:p>
            <a:pPr marL="0" lvl="0" indent="0" algn="l" rtl="0">
              <a:spcBef>
                <a:spcPts val="0"/>
              </a:spcBef>
              <a:spcAft>
                <a:spcPts val="0"/>
              </a:spcAft>
              <a:buNone/>
            </a:pPr>
            <a:endParaRPr sz="1900" dirty="0">
              <a:solidFill>
                <a:schemeClr val="lt1"/>
              </a:solidFill>
              <a:latin typeface="Impact"/>
              <a:ea typeface="Impact"/>
              <a:cs typeface="Impact"/>
              <a:sym typeface="Impact"/>
            </a:endParaRPr>
          </a:p>
          <a:p>
            <a:pPr marL="0" lvl="0" indent="0" algn="l" rtl="0">
              <a:spcBef>
                <a:spcPts val="0"/>
              </a:spcBef>
              <a:spcAft>
                <a:spcPts val="0"/>
              </a:spcAft>
              <a:buNone/>
            </a:pPr>
            <a:r>
              <a:rPr lang="en" sz="1900" dirty="0">
                <a:solidFill>
                  <a:schemeClr val="lt1"/>
                </a:solidFill>
                <a:latin typeface="Impact"/>
                <a:ea typeface="Impact"/>
                <a:cs typeface="Impact"/>
                <a:sym typeface="Impact"/>
              </a:rPr>
              <a:t>Course Des</a:t>
            </a:r>
            <a:r>
              <a:rPr lang="en" sz="1700" dirty="0">
                <a:solidFill>
                  <a:schemeClr val="lt1"/>
                </a:solidFill>
                <a:latin typeface="Impact"/>
                <a:ea typeface="Impact"/>
                <a:cs typeface="Impact"/>
                <a:sym typeface="Impact"/>
              </a:rPr>
              <a:t>cription:</a:t>
            </a:r>
            <a:endParaRPr sz="1700" dirty="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600" dirty="0">
                <a:solidFill>
                  <a:schemeClr val="lt1"/>
                </a:solidFill>
                <a:latin typeface="Impact"/>
                <a:ea typeface="Impact"/>
                <a:cs typeface="Impact"/>
                <a:sym typeface="Impact"/>
              </a:rPr>
              <a:t>The grade 9-12 Anthropology course consists of the following content area strands: American History, World History, Geography, Humanities, Civics and Government. The primary content emphasis for this course pertains to the study of the differences and similarities, both biological and cultural, in human populations. Students recognize the characteristics that define their culture and gain an appreciation for the culture of others. Content should include, but is not limited to, human biological and cultural origins, adaptation to the physical environment, the diversity of human behavior, the evolution of social and cultural institutions, patterns of language development, family and kinship relationships, and the effect of change on cultural institutions.</a:t>
            </a:r>
            <a:endParaRPr sz="1600" dirty="0">
              <a:solidFill>
                <a:schemeClr val="lt1"/>
              </a:solidFill>
              <a:latin typeface="Impact"/>
              <a:ea typeface="Impact"/>
              <a:cs typeface="Impact"/>
              <a:sym typeface="Impact"/>
            </a:endParaRPr>
          </a:p>
          <a:p>
            <a:pPr marL="0" lvl="0" indent="0" algn="l" rtl="0">
              <a:spcBef>
                <a:spcPts val="1000"/>
              </a:spcBef>
              <a:spcAft>
                <a:spcPts val="0"/>
              </a:spcAft>
              <a:buNone/>
            </a:pPr>
            <a:endParaRPr sz="1900" dirty="0">
              <a:solidFill>
                <a:schemeClr val="lt1"/>
              </a:solidFill>
              <a:latin typeface="Impact"/>
              <a:ea typeface="Impact"/>
              <a:cs typeface="Impact"/>
              <a:sym typeface="Impact"/>
            </a:endParaRPr>
          </a:p>
        </p:txBody>
      </p:sp>
      <p:sp>
        <p:nvSpPr>
          <p:cNvPr id="757" name="Google Shape;757;p72"/>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758" name="Google Shape;758;p72"/>
          <p:cNvSpPr txBox="1"/>
          <p:nvPr/>
        </p:nvSpPr>
        <p:spPr>
          <a:xfrm>
            <a:off x="6339275" y="987375"/>
            <a:ext cx="2346900" cy="4464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Anthropology Syllabus</a:t>
            </a:r>
            <a:endParaRPr sz="1700">
              <a:solidFill>
                <a:srgbClr val="FFFFFF"/>
              </a:solidFill>
              <a:latin typeface="Impact"/>
              <a:ea typeface="Impact"/>
              <a:cs typeface="Impact"/>
              <a:sym typeface="Impact"/>
            </a:endParaRPr>
          </a:p>
        </p:txBody>
      </p:sp>
      <p:pic>
        <p:nvPicPr>
          <p:cNvPr id="759" name="Google Shape;759;p72"/>
          <p:cNvPicPr preferRelativeResize="0"/>
          <p:nvPr/>
        </p:nvPicPr>
        <p:blipFill>
          <a:blip r:embed="rId5">
            <a:alphaModFix/>
          </a:blip>
          <a:stretch>
            <a:fillRect/>
          </a:stretch>
        </p:blipFill>
        <p:spPr>
          <a:xfrm>
            <a:off x="3221725" y="736825"/>
            <a:ext cx="2206374" cy="1598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63"/>
        <p:cNvGrpSpPr/>
        <p:nvPr/>
      </p:nvGrpSpPr>
      <p:grpSpPr>
        <a:xfrm>
          <a:off x="0" y="0"/>
          <a:ext cx="0" cy="0"/>
          <a:chOff x="0" y="0"/>
          <a:chExt cx="0" cy="0"/>
        </a:xfrm>
      </p:grpSpPr>
      <p:sp>
        <p:nvSpPr>
          <p:cNvPr id="764" name="Google Shape;764;p73"/>
          <p:cNvSpPr txBox="1">
            <a:spLocks noGrp="1"/>
          </p:cNvSpPr>
          <p:nvPr>
            <p:ph type="title"/>
          </p:nvPr>
        </p:nvSpPr>
        <p:spPr>
          <a:xfrm>
            <a:off x="231950" y="797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Impact"/>
                <a:ea typeface="Impact"/>
                <a:cs typeface="Impact"/>
                <a:sym typeface="Impact"/>
              </a:rPr>
              <a:t>World History </a:t>
            </a:r>
            <a:endParaRPr>
              <a:solidFill>
                <a:schemeClr val="lt1"/>
              </a:solidFill>
              <a:latin typeface="Impact"/>
              <a:ea typeface="Impact"/>
              <a:cs typeface="Impact"/>
              <a:sym typeface="Impact"/>
            </a:endParaRPr>
          </a:p>
        </p:txBody>
      </p:sp>
      <p:sp>
        <p:nvSpPr>
          <p:cNvPr id="765" name="Google Shape;765;p73"/>
          <p:cNvSpPr/>
          <p:nvPr/>
        </p:nvSpPr>
        <p:spPr>
          <a:xfrm>
            <a:off x="386525" y="736825"/>
            <a:ext cx="8445600" cy="42036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endParaRPr sz="1600">
              <a:solidFill>
                <a:schemeClr val="lt1"/>
              </a:solidFill>
              <a:latin typeface="Impact"/>
              <a:ea typeface="Impact"/>
              <a:cs typeface="Impact"/>
              <a:sym typeface="Impact"/>
            </a:endParaRPr>
          </a:p>
          <a:p>
            <a:pPr marL="0" lvl="0" indent="0" algn="l" rtl="0">
              <a:spcBef>
                <a:spcPts val="0"/>
              </a:spcBef>
              <a:spcAft>
                <a:spcPts val="0"/>
              </a:spcAft>
              <a:buNone/>
            </a:pPr>
            <a:r>
              <a:rPr lang="en" sz="1600">
                <a:solidFill>
                  <a:schemeClr val="lt1"/>
                </a:solidFill>
                <a:latin typeface="Impact"/>
                <a:ea typeface="Impact"/>
                <a:cs typeface="Impact"/>
                <a:sym typeface="Impact"/>
              </a:rPr>
              <a:t>Grade Level: 9-12</a:t>
            </a:r>
            <a:endParaRPr sz="1600">
              <a:solidFill>
                <a:schemeClr val="lt1"/>
              </a:solidFill>
              <a:latin typeface="Impact"/>
              <a:ea typeface="Impact"/>
              <a:cs typeface="Impact"/>
              <a:sym typeface="Impact"/>
            </a:endParaRPr>
          </a:p>
          <a:p>
            <a:pPr marL="0" lvl="0" indent="0" algn="l" rtl="0">
              <a:spcBef>
                <a:spcPts val="0"/>
              </a:spcBef>
              <a:spcAft>
                <a:spcPts val="0"/>
              </a:spcAft>
              <a:buNone/>
            </a:pPr>
            <a:r>
              <a:rPr lang="en" sz="1600">
                <a:solidFill>
                  <a:schemeClr val="lt1"/>
                </a:solidFill>
                <a:latin typeface="Impact"/>
                <a:ea typeface="Impact"/>
                <a:cs typeface="Impact"/>
                <a:sym typeface="Impact"/>
              </a:rPr>
              <a:t>Length: 1 year</a:t>
            </a:r>
            <a:endParaRPr sz="1600">
              <a:solidFill>
                <a:schemeClr val="lt1"/>
              </a:solidFill>
              <a:latin typeface="Impact"/>
              <a:ea typeface="Impact"/>
              <a:cs typeface="Impact"/>
              <a:sym typeface="Impact"/>
            </a:endParaRPr>
          </a:p>
          <a:p>
            <a:pPr marL="0" lvl="0" indent="0" algn="l" rtl="0">
              <a:spcBef>
                <a:spcPts val="0"/>
              </a:spcBef>
              <a:spcAft>
                <a:spcPts val="0"/>
              </a:spcAft>
              <a:buNone/>
            </a:pPr>
            <a:r>
              <a:rPr lang="en" sz="1600">
                <a:solidFill>
                  <a:schemeClr val="lt1"/>
                </a:solidFill>
                <a:latin typeface="Impact"/>
                <a:ea typeface="Impact"/>
                <a:cs typeface="Impact"/>
                <a:sym typeface="Impact"/>
              </a:rPr>
              <a:t>Prerequisite: None</a:t>
            </a:r>
            <a:endParaRPr sz="1600">
              <a:solidFill>
                <a:schemeClr val="lt1"/>
              </a:solidFill>
              <a:latin typeface="Impact"/>
              <a:ea typeface="Impact"/>
              <a:cs typeface="Impact"/>
              <a:sym typeface="Impact"/>
            </a:endParaRPr>
          </a:p>
          <a:p>
            <a:pPr marL="0" lvl="0" indent="0" algn="l" rtl="0">
              <a:spcBef>
                <a:spcPts val="0"/>
              </a:spcBef>
              <a:spcAft>
                <a:spcPts val="0"/>
              </a:spcAft>
              <a:buNone/>
            </a:pPr>
            <a:r>
              <a:rPr lang="en" sz="1600">
                <a:solidFill>
                  <a:schemeClr val="lt1"/>
                </a:solidFill>
                <a:latin typeface="Impact"/>
                <a:ea typeface="Impact"/>
                <a:cs typeface="Impact"/>
                <a:sym typeface="Impact"/>
              </a:rPr>
              <a:t>Credit: 1</a:t>
            </a:r>
            <a:endParaRPr sz="18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l" rtl="0">
              <a:lnSpc>
                <a:spcPct val="115000"/>
              </a:lnSpc>
              <a:spcBef>
                <a:spcPts val="0"/>
              </a:spcBef>
              <a:spcAft>
                <a:spcPts val="0"/>
              </a:spcAft>
              <a:buNone/>
            </a:pPr>
            <a:r>
              <a:rPr lang="en" sz="1200">
                <a:solidFill>
                  <a:srgbClr val="FFFFFF"/>
                </a:solidFill>
                <a:latin typeface="Impact"/>
                <a:ea typeface="Impact"/>
                <a:cs typeface="Impact"/>
                <a:sym typeface="Impact"/>
              </a:rPr>
              <a:t>T</a:t>
            </a:r>
            <a:r>
              <a:rPr lang="en" sz="1300">
                <a:solidFill>
                  <a:srgbClr val="FFFFFF"/>
                </a:solidFill>
                <a:latin typeface="Impact"/>
                <a:ea typeface="Impact"/>
                <a:cs typeface="Impact"/>
                <a:sym typeface="Impact"/>
              </a:rPr>
              <a:t>his World History course consists of the following content area strands: World History, Geography and Humanities. This course is a continued in-depth study of the history of civilizations and societies from the middle school course, and includes the history of civilizations and societies of North and South America. Students will be exposed to historical periods leading to the beginning of the 21st Century. So that students can clearly see the relationship between cause and effect in historical events, students should have the opportunity to review those This World History course consists of the following content area strands: World History, Geography and Humanities. This course is a continued in-depth study of the history of civilizations and societies from the middle school course, and includes the history of civilizations and societies of North and South America. Students will be exposed to historical periods leading to the beginning of the 21st Century. So that students can clearly see the relationship between cause and effect in historical events, students should have the opportunity to review those fundamental ideas and events from ancient and classical civilizations.</a:t>
            </a:r>
            <a:endParaRPr sz="1300">
              <a:solidFill>
                <a:srgbClr val="FFFFFF"/>
              </a:solidFill>
              <a:latin typeface="Impact"/>
              <a:ea typeface="Impact"/>
              <a:cs typeface="Impact"/>
              <a:sym typeface="Impact"/>
            </a:endParaRPr>
          </a:p>
          <a:p>
            <a:pPr marL="0" lvl="0" indent="0" algn="just" rtl="0">
              <a:lnSpc>
                <a:spcPct val="115000"/>
              </a:lnSpc>
              <a:spcBef>
                <a:spcPts val="1000"/>
              </a:spcBef>
              <a:spcAft>
                <a:spcPts val="0"/>
              </a:spcAft>
              <a:buNone/>
            </a:pPr>
            <a:endParaRPr sz="1100">
              <a:solidFill>
                <a:srgbClr val="2D2D2D"/>
              </a:solidFill>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766" name="Google Shape;766;p73"/>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767" name="Google Shape;767;p73"/>
          <p:cNvPicPr preferRelativeResize="0"/>
          <p:nvPr/>
        </p:nvPicPr>
        <p:blipFill>
          <a:blip r:embed="rId4">
            <a:alphaModFix/>
          </a:blip>
          <a:stretch>
            <a:fillRect/>
          </a:stretch>
        </p:blipFill>
        <p:spPr>
          <a:xfrm>
            <a:off x="3591775" y="798525"/>
            <a:ext cx="2203699" cy="1408800"/>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71"/>
        <p:cNvGrpSpPr/>
        <p:nvPr/>
      </p:nvGrpSpPr>
      <p:grpSpPr>
        <a:xfrm>
          <a:off x="0" y="0"/>
          <a:ext cx="0" cy="0"/>
          <a:chOff x="0" y="0"/>
          <a:chExt cx="0" cy="0"/>
        </a:xfrm>
      </p:grpSpPr>
      <p:sp>
        <p:nvSpPr>
          <p:cNvPr id="772" name="Google Shape;772;p74"/>
          <p:cNvSpPr txBox="1">
            <a:spLocks noGrp="1"/>
          </p:cNvSpPr>
          <p:nvPr>
            <p:ph type="title"/>
          </p:nvPr>
        </p:nvSpPr>
        <p:spPr>
          <a:xfrm>
            <a:off x="215050" y="1551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World History Honors</a:t>
            </a:r>
            <a:endParaRPr>
              <a:solidFill>
                <a:srgbClr val="FFFFFF"/>
              </a:solidFill>
              <a:latin typeface="Impact"/>
              <a:ea typeface="Impact"/>
              <a:cs typeface="Impact"/>
              <a:sym typeface="Impact"/>
            </a:endParaRPr>
          </a:p>
        </p:txBody>
      </p:sp>
      <p:sp>
        <p:nvSpPr>
          <p:cNvPr id="773" name="Google Shape;773;p74"/>
          <p:cNvSpPr/>
          <p:nvPr/>
        </p:nvSpPr>
        <p:spPr>
          <a:xfrm>
            <a:off x="386525" y="736825"/>
            <a:ext cx="8445600" cy="42036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½</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a:t>
            </a:r>
            <a:r>
              <a:rPr lang="en" sz="1700">
                <a:solidFill>
                  <a:schemeClr val="lt1"/>
                </a:solidFill>
                <a:latin typeface="Impact"/>
                <a:ea typeface="Impact"/>
                <a:cs typeface="Impact"/>
                <a:sym typeface="Impact"/>
              </a:rPr>
              <a:t>cription:</a:t>
            </a:r>
            <a:endParaRPr sz="17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T</a:t>
            </a:r>
            <a:r>
              <a:rPr lang="en" sz="1600">
                <a:solidFill>
                  <a:srgbClr val="FFFFFF"/>
                </a:solidFill>
                <a:latin typeface="Impact"/>
                <a:ea typeface="Impact"/>
                <a:cs typeface="Impact"/>
                <a:sym typeface="Impact"/>
              </a:rPr>
              <a:t>his World History course consists of the following content area strands: World History, Geography and Humanities. This course is a continued in-depth study of the history of civilizations and societies from the middle school course, and includes the history of civilizations and societies of North and South America. Students will be exposed to historical periods leading to the beginning of the 21st Century. So that students can clearly see the relationship between cause and effect in historical events, students should have the opportunity to review those fundamental ideas and events from ancient and classical civilizations.</a:t>
            </a:r>
            <a:endParaRPr sz="2200">
              <a:solidFill>
                <a:srgbClr val="FFFFFF"/>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774" name="Google Shape;774;p74"/>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775" name="Google Shape;775;p74"/>
          <p:cNvPicPr preferRelativeResize="0"/>
          <p:nvPr/>
        </p:nvPicPr>
        <p:blipFill>
          <a:blip r:embed="rId4">
            <a:alphaModFix/>
          </a:blip>
          <a:stretch>
            <a:fillRect/>
          </a:stretch>
        </p:blipFill>
        <p:spPr>
          <a:xfrm>
            <a:off x="2833325" y="808375"/>
            <a:ext cx="3851750" cy="18849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79"/>
        <p:cNvGrpSpPr/>
        <p:nvPr/>
      </p:nvGrpSpPr>
      <p:grpSpPr>
        <a:xfrm>
          <a:off x="0" y="0"/>
          <a:ext cx="0" cy="0"/>
          <a:chOff x="0" y="0"/>
          <a:chExt cx="0" cy="0"/>
        </a:xfrm>
      </p:grpSpPr>
      <p:sp>
        <p:nvSpPr>
          <p:cNvPr id="780" name="Google Shape;780;p75"/>
          <p:cNvSpPr txBox="1">
            <a:spLocks noGrp="1"/>
          </p:cNvSpPr>
          <p:nvPr>
            <p:ph type="title"/>
          </p:nvPr>
        </p:nvSpPr>
        <p:spPr>
          <a:xfrm>
            <a:off x="311700" y="138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AP World History</a:t>
            </a:r>
            <a:endParaRPr>
              <a:solidFill>
                <a:srgbClr val="FFFFFF"/>
              </a:solidFill>
              <a:latin typeface="Impact"/>
              <a:ea typeface="Impact"/>
              <a:cs typeface="Impact"/>
              <a:sym typeface="Impact"/>
            </a:endParaRPr>
          </a:p>
        </p:txBody>
      </p:sp>
      <p:sp>
        <p:nvSpPr>
          <p:cNvPr id="781" name="Google Shape;781;p75"/>
          <p:cNvSpPr/>
          <p:nvPr/>
        </p:nvSpPr>
        <p:spPr>
          <a:xfrm>
            <a:off x="6371300" y="138250"/>
            <a:ext cx="2572950"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782" name="Google Shape;782;p75"/>
          <p:cNvSpPr/>
          <p:nvPr/>
        </p:nvSpPr>
        <p:spPr>
          <a:xfrm>
            <a:off x="386525" y="858250"/>
            <a:ext cx="8445600" cy="40821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a:t>
            </a:r>
            <a:r>
              <a:rPr lang="en" sz="1700">
                <a:solidFill>
                  <a:schemeClr val="lt1"/>
                </a:solidFill>
                <a:latin typeface="Impact"/>
                <a:ea typeface="Impact"/>
                <a:cs typeface="Impact"/>
                <a:sym typeface="Impact"/>
              </a:rPr>
              <a:t>cription:</a:t>
            </a:r>
            <a:endParaRPr sz="17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Students understand the development of civilizations of the world within the context of history by examining connections to the past in order to prepare for the future as participating members of a global community.  Students use knowledge pertaining to history, geography, economics, political processes, religion, ethics, diverse cultures, and humanities to solve problems in academic, civic, social, and employment settings.</a:t>
            </a:r>
            <a:endParaRPr sz="17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a:t>
            </a:r>
            <a:r>
              <a:rPr lang="en" sz="1700">
                <a:solidFill>
                  <a:srgbClr val="FFFFFF"/>
                </a:solidFill>
                <a:latin typeface="Impact"/>
                <a:ea typeface="Impact"/>
                <a:cs typeface="Impact"/>
                <a:sym typeface="Impact"/>
              </a:rPr>
              <a:t>Students are required to take the Advanced Placement examination!*</a:t>
            </a:r>
            <a:endParaRPr sz="1700">
              <a:solidFill>
                <a:srgbClr val="FFFFFF"/>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783" name="Google Shape;783;p75"/>
          <p:cNvSpPr txBox="1"/>
          <p:nvPr/>
        </p:nvSpPr>
        <p:spPr>
          <a:xfrm>
            <a:off x="6371300" y="1017650"/>
            <a:ext cx="2035200" cy="6771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World History Curriculum</a:t>
            </a:r>
            <a:endParaRPr sz="1600">
              <a:solidFill>
                <a:srgbClr val="FFFFFF"/>
              </a:solidFill>
              <a:latin typeface="Impact"/>
              <a:ea typeface="Impact"/>
              <a:cs typeface="Impact"/>
              <a:sym typeface="Impact"/>
            </a:endParaRPr>
          </a:p>
        </p:txBody>
      </p:sp>
      <p:pic>
        <p:nvPicPr>
          <p:cNvPr id="784" name="Google Shape;784;p75"/>
          <p:cNvPicPr preferRelativeResize="0"/>
          <p:nvPr/>
        </p:nvPicPr>
        <p:blipFill>
          <a:blip r:embed="rId5">
            <a:alphaModFix/>
          </a:blip>
          <a:stretch>
            <a:fillRect/>
          </a:stretch>
        </p:blipFill>
        <p:spPr>
          <a:xfrm>
            <a:off x="2819050" y="879969"/>
            <a:ext cx="2681676" cy="16917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88"/>
        <p:cNvGrpSpPr/>
        <p:nvPr/>
      </p:nvGrpSpPr>
      <p:grpSpPr>
        <a:xfrm>
          <a:off x="0" y="0"/>
          <a:ext cx="0" cy="0"/>
          <a:chOff x="0" y="0"/>
          <a:chExt cx="0" cy="0"/>
        </a:xfrm>
      </p:grpSpPr>
      <p:sp>
        <p:nvSpPr>
          <p:cNvPr id="789" name="Google Shape;789;p76"/>
          <p:cNvSpPr txBox="1">
            <a:spLocks noGrp="1"/>
          </p:cNvSpPr>
          <p:nvPr>
            <p:ph type="title"/>
          </p:nvPr>
        </p:nvSpPr>
        <p:spPr>
          <a:xfrm>
            <a:off x="205375" y="219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United States History </a:t>
            </a:r>
            <a:endParaRPr>
              <a:solidFill>
                <a:srgbClr val="FFFFFF"/>
              </a:solidFill>
              <a:latin typeface="Impact"/>
              <a:ea typeface="Impact"/>
              <a:cs typeface="Impact"/>
              <a:sym typeface="Impact"/>
            </a:endParaRPr>
          </a:p>
        </p:txBody>
      </p:sp>
      <p:sp>
        <p:nvSpPr>
          <p:cNvPr id="790" name="Google Shape;790;p76"/>
          <p:cNvSpPr/>
          <p:nvPr/>
        </p:nvSpPr>
        <p:spPr>
          <a:xfrm>
            <a:off x="6430436" y="138275"/>
            <a:ext cx="2610414"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791" name="Google Shape;791;p76"/>
          <p:cNvSpPr/>
          <p:nvPr/>
        </p:nvSpPr>
        <p:spPr>
          <a:xfrm>
            <a:off x="386525" y="858250"/>
            <a:ext cx="8445600" cy="38163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900">
                <a:solidFill>
                  <a:schemeClr val="lt1"/>
                </a:solidFill>
                <a:latin typeface="Impact"/>
                <a:ea typeface="Impact"/>
                <a:cs typeface="Impact"/>
                <a:sym typeface="Impact"/>
              </a:rPr>
              <a:t>Course Des</a:t>
            </a:r>
            <a:r>
              <a:rPr lang="en" sz="1700">
                <a:solidFill>
                  <a:schemeClr val="lt1"/>
                </a:solidFill>
                <a:latin typeface="Impact"/>
                <a:ea typeface="Impact"/>
                <a:cs typeface="Impact"/>
                <a:sym typeface="Impact"/>
              </a:rPr>
              <a:t>cription:</a:t>
            </a:r>
            <a:endParaRPr sz="17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Students examine the development of the United States from the Reconstruction period to the current time within the context of history by examining connections to the past to prepare for the future as participating members of a democratic society.  They use knowledge pertaining to history, geography, economics, political processes, religion, ethics, diverse cultures and humanities to solve problems in academic, civic, social and employment settings.  </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pic>
        <p:nvPicPr>
          <p:cNvPr id="792" name="Google Shape;792;p76"/>
          <p:cNvPicPr preferRelativeResize="0"/>
          <p:nvPr/>
        </p:nvPicPr>
        <p:blipFill>
          <a:blip r:embed="rId4">
            <a:alphaModFix/>
          </a:blip>
          <a:stretch>
            <a:fillRect/>
          </a:stretch>
        </p:blipFill>
        <p:spPr>
          <a:xfrm>
            <a:off x="3250750" y="858250"/>
            <a:ext cx="3179686" cy="171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796"/>
        <p:cNvGrpSpPr/>
        <p:nvPr/>
      </p:nvGrpSpPr>
      <p:grpSpPr>
        <a:xfrm>
          <a:off x="0" y="0"/>
          <a:ext cx="0" cy="0"/>
          <a:chOff x="0" y="0"/>
          <a:chExt cx="0" cy="0"/>
        </a:xfrm>
      </p:grpSpPr>
      <p:sp>
        <p:nvSpPr>
          <p:cNvPr id="797" name="Google Shape;797;p77"/>
          <p:cNvSpPr txBox="1">
            <a:spLocks noGrp="1"/>
          </p:cNvSpPr>
          <p:nvPr>
            <p:ph type="title"/>
          </p:nvPr>
        </p:nvSpPr>
        <p:spPr>
          <a:xfrm>
            <a:off x="190900" y="118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United States History Honors</a:t>
            </a:r>
            <a:endParaRPr>
              <a:solidFill>
                <a:srgbClr val="FFFFFF"/>
              </a:solidFill>
              <a:latin typeface="Impact"/>
              <a:ea typeface="Impact"/>
              <a:cs typeface="Impact"/>
              <a:sym typeface="Impact"/>
            </a:endParaRPr>
          </a:p>
        </p:txBody>
      </p:sp>
      <p:sp>
        <p:nvSpPr>
          <p:cNvPr id="798" name="Google Shape;798;p77"/>
          <p:cNvSpPr/>
          <p:nvPr/>
        </p:nvSpPr>
        <p:spPr>
          <a:xfrm>
            <a:off x="311525" y="764050"/>
            <a:ext cx="8520600" cy="39105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Students examine the development of the United States from the Reconstruction period to the current time within the context of history by examining connections to the past to prepare for the future as participating members of a democratic society.  They use knowledge pertaining to history, geography, economics, political processes, religion, ethics, diverse cultures and humanities to solve problems in academic, civic, social and employment settings.  Students in an honors class will study and analyze primary source documents, write document based question essays, and incorporate additional reading and current events.</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799" name="Google Shape;799;p77"/>
          <p:cNvSpPr/>
          <p:nvPr/>
        </p:nvSpPr>
        <p:spPr>
          <a:xfrm>
            <a:off x="6453751" y="138275"/>
            <a:ext cx="2587099"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00" name="Google Shape;800;p77"/>
          <p:cNvPicPr preferRelativeResize="0"/>
          <p:nvPr/>
        </p:nvPicPr>
        <p:blipFill>
          <a:blip r:embed="rId4">
            <a:alphaModFix/>
          </a:blip>
          <a:stretch>
            <a:fillRect/>
          </a:stretch>
        </p:blipFill>
        <p:spPr>
          <a:xfrm>
            <a:off x="3777825" y="764050"/>
            <a:ext cx="2675926" cy="15052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04"/>
        <p:cNvGrpSpPr/>
        <p:nvPr/>
      </p:nvGrpSpPr>
      <p:grpSpPr>
        <a:xfrm>
          <a:off x="0" y="0"/>
          <a:ext cx="0" cy="0"/>
          <a:chOff x="0" y="0"/>
          <a:chExt cx="0" cy="0"/>
        </a:xfrm>
      </p:grpSpPr>
      <p:sp>
        <p:nvSpPr>
          <p:cNvPr id="805" name="Google Shape;805;p78"/>
          <p:cNvSpPr txBox="1">
            <a:spLocks noGrp="1"/>
          </p:cNvSpPr>
          <p:nvPr>
            <p:ph type="title"/>
          </p:nvPr>
        </p:nvSpPr>
        <p:spPr>
          <a:xfrm>
            <a:off x="130500" y="92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AP United States history</a:t>
            </a:r>
            <a:endParaRPr>
              <a:solidFill>
                <a:srgbClr val="FFFFFF"/>
              </a:solidFill>
              <a:latin typeface="Impact"/>
              <a:ea typeface="Impact"/>
              <a:cs typeface="Impact"/>
              <a:sym typeface="Impact"/>
            </a:endParaRPr>
          </a:p>
        </p:txBody>
      </p:sp>
      <p:sp>
        <p:nvSpPr>
          <p:cNvPr id="806" name="Google Shape;806;p78"/>
          <p:cNvSpPr/>
          <p:nvPr/>
        </p:nvSpPr>
        <p:spPr>
          <a:xfrm>
            <a:off x="311525" y="764050"/>
            <a:ext cx="8520600" cy="39105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Students analyze the development of the United States within the context of history by examining connections to the past to prepare for the future as participating members of a democratic society. Students use knowledge pertaining to history, geography, economics, political processes, religion, ethics, diverse cultures and humanities to solve problems in academic, civic, social and employment settings.</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r>
              <a:rPr lang="en" sz="1700">
                <a:solidFill>
                  <a:schemeClr val="lt1"/>
                </a:solidFill>
                <a:latin typeface="Impact"/>
                <a:ea typeface="Impact"/>
                <a:cs typeface="Impact"/>
                <a:sym typeface="Impact"/>
              </a:rPr>
              <a:t>*Students are required to take the AP exam!*</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07" name="Google Shape;807;p78"/>
          <p:cNvSpPr/>
          <p:nvPr/>
        </p:nvSpPr>
        <p:spPr>
          <a:xfrm>
            <a:off x="6362380" y="138275"/>
            <a:ext cx="2678470"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808" name="Google Shape;808;p78"/>
          <p:cNvSpPr txBox="1"/>
          <p:nvPr/>
        </p:nvSpPr>
        <p:spPr>
          <a:xfrm>
            <a:off x="6559050" y="990500"/>
            <a:ext cx="1896300" cy="6771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US History Curriculum</a:t>
            </a:r>
            <a:endParaRPr sz="1600">
              <a:solidFill>
                <a:srgbClr val="FFFFFF"/>
              </a:solidFill>
              <a:latin typeface="Impact"/>
              <a:ea typeface="Impact"/>
              <a:cs typeface="Impact"/>
              <a:sym typeface="Impact"/>
            </a:endParaRPr>
          </a:p>
        </p:txBody>
      </p:sp>
      <p:pic>
        <p:nvPicPr>
          <p:cNvPr id="809" name="Google Shape;809;p78"/>
          <p:cNvPicPr preferRelativeResize="0"/>
          <p:nvPr/>
        </p:nvPicPr>
        <p:blipFill>
          <a:blip r:embed="rId5">
            <a:alphaModFix/>
          </a:blip>
          <a:stretch>
            <a:fillRect/>
          </a:stretch>
        </p:blipFill>
        <p:spPr>
          <a:xfrm>
            <a:off x="3300900" y="764050"/>
            <a:ext cx="2179800" cy="163484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13"/>
        <p:cNvGrpSpPr/>
        <p:nvPr/>
      </p:nvGrpSpPr>
      <p:grpSpPr>
        <a:xfrm>
          <a:off x="0" y="0"/>
          <a:ext cx="0" cy="0"/>
          <a:chOff x="0" y="0"/>
          <a:chExt cx="0" cy="0"/>
        </a:xfrm>
      </p:grpSpPr>
      <p:sp>
        <p:nvSpPr>
          <p:cNvPr id="814" name="Google Shape;814;p79"/>
          <p:cNvSpPr txBox="1">
            <a:spLocks noGrp="1"/>
          </p:cNvSpPr>
          <p:nvPr>
            <p:ph type="title"/>
          </p:nvPr>
        </p:nvSpPr>
        <p:spPr>
          <a:xfrm>
            <a:off x="239225" y="118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Impact"/>
                <a:ea typeface="Impact"/>
                <a:cs typeface="Impact"/>
                <a:sym typeface="Impact"/>
              </a:rPr>
              <a:t>AP Microeconomics</a:t>
            </a:r>
            <a:endParaRPr>
              <a:solidFill>
                <a:schemeClr val="lt1"/>
              </a:solidFill>
              <a:latin typeface="Impact"/>
              <a:ea typeface="Impact"/>
              <a:cs typeface="Impact"/>
              <a:sym typeface="Impact"/>
            </a:endParaRPr>
          </a:p>
        </p:txBody>
      </p:sp>
      <p:sp>
        <p:nvSpPr>
          <p:cNvPr id="815" name="Google Shape;815;p79"/>
          <p:cNvSpPr/>
          <p:nvPr/>
        </p:nvSpPr>
        <p:spPr>
          <a:xfrm>
            <a:off x="311525" y="764050"/>
            <a:ext cx="8520600" cy="36810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semester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½ </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Students acquire the decision-making tools necessary for understanding that society must organize its limited resources to satisfy its unlimited wants, and understand the factors that influence the economic system.</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r>
              <a:rPr lang="en" sz="1700">
                <a:solidFill>
                  <a:schemeClr val="lt1"/>
                </a:solidFill>
                <a:latin typeface="Impact"/>
                <a:ea typeface="Impact"/>
                <a:cs typeface="Impact"/>
                <a:sym typeface="Impact"/>
              </a:rPr>
              <a:t>*Students are required to take the AP exam!*</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16" name="Google Shape;816;p79"/>
          <p:cNvSpPr/>
          <p:nvPr/>
        </p:nvSpPr>
        <p:spPr>
          <a:xfrm>
            <a:off x="6438250" y="138275"/>
            <a:ext cx="2602600"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817" name="Google Shape;817;p79"/>
          <p:cNvSpPr txBox="1"/>
          <p:nvPr/>
        </p:nvSpPr>
        <p:spPr>
          <a:xfrm>
            <a:off x="6438250" y="1062975"/>
            <a:ext cx="2077800" cy="6465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Microeconomics Curriculum</a:t>
            </a:r>
            <a:endParaRPr sz="1500">
              <a:solidFill>
                <a:srgbClr val="FFFFFF"/>
              </a:solidFill>
              <a:latin typeface="Impact"/>
              <a:ea typeface="Impact"/>
              <a:cs typeface="Impact"/>
              <a:sym typeface="Impact"/>
            </a:endParaRPr>
          </a:p>
        </p:txBody>
      </p:sp>
      <p:pic>
        <p:nvPicPr>
          <p:cNvPr id="818" name="Google Shape;818;p79"/>
          <p:cNvPicPr preferRelativeResize="0"/>
          <p:nvPr/>
        </p:nvPicPr>
        <p:blipFill>
          <a:blip r:embed="rId5">
            <a:alphaModFix/>
          </a:blip>
          <a:stretch>
            <a:fillRect/>
          </a:stretch>
        </p:blipFill>
        <p:spPr>
          <a:xfrm>
            <a:off x="3165650" y="867100"/>
            <a:ext cx="2343650" cy="1591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22"/>
        <p:cNvGrpSpPr/>
        <p:nvPr/>
      </p:nvGrpSpPr>
      <p:grpSpPr>
        <a:xfrm>
          <a:off x="0" y="0"/>
          <a:ext cx="0" cy="0"/>
          <a:chOff x="0" y="0"/>
          <a:chExt cx="0" cy="0"/>
        </a:xfrm>
      </p:grpSpPr>
      <p:sp>
        <p:nvSpPr>
          <p:cNvPr id="823" name="Google Shape;823;p80"/>
          <p:cNvSpPr txBox="1">
            <a:spLocks noGrp="1"/>
          </p:cNvSpPr>
          <p:nvPr>
            <p:ph type="title"/>
          </p:nvPr>
        </p:nvSpPr>
        <p:spPr>
          <a:xfrm>
            <a:off x="311525" y="138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Psychology 1</a:t>
            </a:r>
            <a:endParaRPr>
              <a:solidFill>
                <a:srgbClr val="FFFFFF"/>
              </a:solidFill>
              <a:latin typeface="Impact"/>
              <a:ea typeface="Impact"/>
              <a:cs typeface="Impact"/>
              <a:sym typeface="Impact"/>
            </a:endParaRPr>
          </a:p>
        </p:txBody>
      </p:sp>
      <p:sp>
        <p:nvSpPr>
          <p:cNvPr id="824" name="Google Shape;824;p80"/>
          <p:cNvSpPr/>
          <p:nvPr/>
        </p:nvSpPr>
        <p:spPr>
          <a:xfrm>
            <a:off x="6423852" y="138275"/>
            <a:ext cx="2616998"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825" name="Google Shape;825;p80"/>
          <p:cNvSpPr/>
          <p:nvPr/>
        </p:nvSpPr>
        <p:spPr>
          <a:xfrm>
            <a:off x="311525" y="764050"/>
            <a:ext cx="8520600" cy="36810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semester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None</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½ </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Description:</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Through study of psychology, students acquire an understanding of and an appreciation for human behavior, behavior interaction and the progressive development of individuals.  This will better prepare them to understand their own behavior and the behavior of others.</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26" name="Google Shape;826;p80"/>
          <p:cNvSpPr txBox="1"/>
          <p:nvPr/>
        </p:nvSpPr>
        <p:spPr>
          <a:xfrm>
            <a:off x="6339275" y="1016000"/>
            <a:ext cx="2179800" cy="4464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Psychology 1 Syllabus</a:t>
            </a:r>
            <a:endParaRPr sz="1700">
              <a:solidFill>
                <a:srgbClr val="FFFFFF"/>
              </a:solidFill>
              <a:latin typeface="Impact"/>
              <a:ea typeface="Impact"/>
              <a:cs typeface="Impact"/>
              <a:sym typeface="Impact"/>
            </a:endParaRPr>
          </a:p>
        </p:txBody>
      </p:sp>
      <p:pic>
        <p:nvPicPr>
          <p:cNvPr id="827" name="Google Shape;827;p80"/>
          <p:cNvPicPr preferRelativeResize="0"/>
          <p:nvPr/>
        </p:nvPicPr>
        <p:blipFill>
          <a:blip r:embed="rId5">
            <a:alphaModFix/>
          </a:blip>
          <a:stretch>
            <a:fillRect/>
          </a:stretch>
        </p:blipFill>
        <p:spPr>
          <a:xfrm>
            <a:off x="2777525" y="764050"/>
            <a:ext cx="2932125" cy="17795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31"/>
        <p:cNvGrpSpPr/>
        <p:nvPr/>
      </p:nvGrpSpPr>
      <p:grpSpPr>
        <a:xfrm>
          <a:off x="0" y="0"/>
          <a:ext cx="0" cy="0"/>
          <a:chOff x="0" y="0"/>
          <a:chExt cx="0" cy="0"/>
        </a:xfrm>
      </p:grpSpPr>
      <p:sp>
        <p:nvSpPr>
          <p:cNvPr id="832" name="Google Shape;832;p81"/>
          <p:cNvSpPr txBox="1">
            <a:spLocks noGrp="1"/>
          </p:cNvSpPr>
          <p:nvPr>
            <p:ph type="title"/>
          </p:nvPr>
        </p:nvSpPr>
        <p:spPr>
          <a:xfrm>
            <a:off x="311700" y="2155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Impact"/>
                <a:ea typeface="Impact"/>
                <a:cs typeface="Impact"/>
                <a:sym typeface="Impact"/>
              </a:rPr>
              <a:t>Psychology 2</a:t>
            </a:r>
            <a:endParaRPr>
              <a:solidFill>
                <a:schemeClr val="lt1"/>
              </a:solidFill>
              <a:latin typeface="Impact"/>
              <a:ea typeface="Impact"/>
              <a:cs typeface="Impact"/>
              <a:sym typeface="Impact"/>
            </a:endParaRPr>
          </a:p>
        </p:txBody>
      </p:sp>
      <p:sp>
        <p:nvSpPr>
          <p:cNvPr id="833" name="Google Shape;833;p81"/>
          <p:cNvSpPr/>
          <p:nvPr/>
        </p:nvSpPr>
        <p:spPr>
          <a:xfrm>
            <a:off x="311525" y="764050"/>
            <a:ext cx="8520600" cy="38985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semester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Psychology 1</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½ </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Through the study of psychology, students acquire an understanding of and an appreciation for human behavior, behavior interaction and the progressive development of individuals. The content examined in this second introductory course includes statistical research, psychobiology, motivation and emotion, sensation and perception, states of consciousness, psychological testing, and social psychology.</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34" name="Google Shape;834;p81"/>
          <p:cNvSpPr/>
          <p:nvPr/>
        </p:nvSpPr>
        <p:spPr>
          <a:xfrm>
            <a:off x="6354696" y="138275"/>
            <a:ext cx="2686154"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35" name="Google Shape;835;p81"/>
          <p:cNvPicPr preferRelativeResize="0"/>
          <p:nvPr/>
        </p:nvPicPr>
        <p:blipFill>
          <a:blip r:embed="rId4">
            <a:alphaModFix/>
          </a:blip>
          <a:stretch>
            <a:fillRect/>
          </a:stretch>
        </p:blipFill>
        <p:spPr>
          <a:xfrm>
            <a:off x="3432013" y="878813"/>
            <a:ext cx="3095625" cy="1476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 sz="2500">
                <a:solidFill>
                  <a:srgbClr val="FFFFFF"/>
                </a:solidFill>
                <a:latin typeface="Impact"/>
                <a:ea typeface="Impact"/>
                <a:cs typeface="Impact"/>
                <a:sym typeface="Impact"/>
              </a:rPr>
              <a:t>Digital Design I-VI</a:t>
            </a:r>
            <a:endParaRPr sz="2500">
              <a:solidFill>
                <a:srgbClr val="FFFFFF"/>
              </a:solidFill>
              <a:latin typeface="Impact"/>
              <a:ea typeface="Impact"/>
              <a:cs typeface="Impact"/>
              <a:sym typeface="Impact"/>
            </a:endParaRPr>
          </a:p>
          <a:p>
            <a:pPr marL="0" lvl="0" indent="0" algn="l" rtl="0">
              <a:spcBef>
                <a:spcPts val="0"/>
              </a:spcBef>
              <a:spcAft>
                <a:spcPts val="0"/>
              </a:spcAft>
              <a:buClr>
                <a:schemeClr val="dk1"/>
              </a:buClr>
              <a:buSzPct val="44000"/>
              <a:buFont typeface="Arial"/>
              <a:buNone/>
            </a:pPr>
            <a:endParaRPr sz="2500">
              <a:solidFill>
                <a:srgbClr val="FFFFFF"/>
              </a:solidFill>
              <a:latin typeface="Impact"/>
              <a:ea typeface="Impact"/>
              <a:cs typeface="Impact"/>
              <a:sym typeface="Impact"/>
            </a:endParaRPr>
          </a:p>
          <a:p>
            <a:pPr marL="0" lvl="0" indent="0" algn="l" rtl="0">
              <a:spcBef>
                <a:spcPts val="0"/>
              </a:spcBef>
              <a:spcAft>
                <a:spcPts val="0"/>
              </a:spcAft>
              <a:buNone/>
            </a:pPr>
            <a:endParaRPr sz="2500">
              <a:solidFill>
                <a:srgbClr val="FFFFFF"/>
              </a:solidFill>
              <a:latin typeface="Impact"/>
              <a:ea typeface="Impact"/>
              <a:cs typeface="Impact"/>
              <a:sym typeface="Impact"/>
            </a:endParaRPr>
          </a:p>
        </p:txBody>
      </p:sp>
      <p:sp>
        <p:nvSpPr>
          <p:cNvPr id="128" name="Google Shape;128;p19"/>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300">
                <a:solidFill>
                  <a:srgbClr val="FFFFFF"/>
                </a:solidFill>
                <a:latin typeface="Calibri"/>
                <a:ea typeface="Calibri"/>
                <a:cs typeface="Calibri"/>
                <a:sym typeface="Calibri"/>
              </a:rPr>
              <a:t>Digital Design I-VI(8209600)</a:t>
            </a:r>
            <a:endParaRPr sz="13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Course #</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8209510</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Grade Level</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10-12</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Length</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1 year</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Prerequisite</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Digital Information Technology (8207310)</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Previous Digital Design Classes </a:t>
            </a:r>
            <a:endParaRPr sz="1200">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b="1">
                <a:solidFill>
                  <a:srgbClr val="FFFFFF"/>
                </a:solidFill>
                <a:latin typeface="Calibri"/>
                <a:ea typeface="Calibri"/>
                <a:cs typeface="Calibri"/>
                <a:sym typeface="Calibri"/>
              </a:rPr>
              <a:t>Credit</a:t>
            </a:r>
            <a:endParaRPr sz="1200"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FFFFFF"/>
                </a:solidFill>
                <a:latin typeface="Calibri"/>
                <a:ea typeface="Calibri"/>
                <a:cs typeface="Calibri"/>
                <a:sym typeface="Calibri"/>
              </a:rPr>
              <a:t>1</a:t>
            </a:r>
            <a:endParaRPr sz="1200">
              <a:solidFill>
                <a:srgbClr val="FFFFF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300">
              <a:solidFill>
                <a:srgbClr val="FFFFFF"/>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300">
              <a:solidFill>
                <a:srgbClr val="FFFFFF"/>
              </a:solidFill>
              <a:latin typeface="Calibri"/>
              <a:ea typeface="Calibri"/>
              <a:cs typeface="Calibri"/>
              <a:sym typeface="Calibri"/>
            </a:endParaRPr>
          </a:p>
        </p:txBody>
      </p:sp>
      <p:sp>
        <p:nvSpPr>
          <p:cNvPr id="129" name="Google Shape;129;p19"/>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latin typeface="Calibri"/>
                <a:ea typeface="Calibri"/>
                <a:cs typeface="Calibri"/>
                <a:sym typeface="Calibri"/>
              </a:rPr>
              <a:t>Digital Design I-II</a:t>
            </a:r>
            <a:endParaRPr sz="1200" b="1">
              <a:solidFill>
                <a:srgbClr val="FFFFFF"/>
              </a:solidFill>
              <a:latin typeface="Calibri"/>
              <a:ea typeface="Calibri"/>
              <a:cs typeface="Calibri"/>
              <a:sym typeface="Calibri"/>
            </a:endParaRPr>
          </a:p>
          <a:p>
            <a:pPr marL="0" lvl="0" indent="0" algn="l" rtl="0">
              <a:spcBef>
                <a:spcPts val="0"/>
              </a:spcBef>
              <a:spcAft>
                <a:spcPts val="0"/>
              </a:spcAft>
              <a:buNone/>
            </a:pPr>
            <a:r>
              <a:rPr lang="en" sz="1200">
                <a:solidFill>
                  <a:srgbClr val="FFFFFF"/>
                </a:solidFill>
                <a:latin typeface="Calibri"/>
                <a:ea typeface="Calibri"/>
                <a:cs typeface="Calibri"/>
                <a:sym typeface="Calibri"/>
              </a:rPr>
              <a:t>This course is designed to develop entry-level skills required for careers in the digital publishing industry.  The content includes computer skills; digital publishing concepts and operations; layout, design and measurement activities; decision making activities, and digital imaging. </a:t>
            </a:r>
            <a:endParaRPr sz="1200">
              <a:solidFill>
                <a:srgbClr val="FFFFFF"/>
              </a:solidFill>
              <a:latin typeface="Calibri"/>
              <a:ea typeface="Calibri"/>
              <a:cs typeface="Calibri"/>
              <a:sym typeface="Calibri"/>
            </a:endParaRPr>
          </a:p>
          <a:p>
            <a:pPr marL="0" lvl="0" indent="0" algn="l" rtl="0">
              <a:spcBef>
                <a:spcPts val="0"/>
              </a:spcBef>
              <a:spcAft>
                <a:spcPts val="0"/>
              </a:spcAft>
              <a:buNone/>
            </a:pPr>
            <a:r>
              <a:rPr lang="en" sz="1200" b="1">
                <a:solidFill>
                  <a:srgbClr val="FFFFFF"/>
                </a:solidFill>
                <a:latin typeface="Calibri"/>
                <a:ea typeface="Calibri"/>
                <a:cs typeface="Calibri"/>
                <a:sym typeface="Calibri"/>
              </a:rPr>
              <a:t>Digital Design III-IV</a:t>
            </a:r>
            <a:endParaRPr sz="1200" b="1">
              <a:solidFill>
                <a:srgbClr val="FFFFFF"/>
              </a:solidFill>
              <a:latin typeface="Calibri"/>
              <a:ea typeface="Calibri"/>
              <a:cs typeface="Calibri"/>
              <a:sym typeface="Calibri"/>
            </a:endParaRPr>
          </a:p>
          <a:p>
            <a:pPr marL="0" lvl="0" indent="0" algn="l" rtl="0">
              <a:spcBef>
                <a:spcPts val="0"/>
              </a:spcBef>
              <a:spcAft>
                <a:spcPts val="0"/>
              </a:spcAft>
              <a:buNone/>
            </a:pPr>
            <a:r>
              <a:rPr lang="en" sz="1200">
                <a:solidFill>
                  <a:srgbClr val="FFFFFF"/>
                </a:solidFill>
                <a:latin typeface="Calibri"/>
                <a:ea typeface="Calibri"/>
                <a:cs typeface="Calibri"/>
                <a:sym typeface="Calibri"/>
              </a:rPr>
              <a:t>This course continues the development of industry-standard skills required for careers in the digital publishing industry.  The content includes the use of a variety of software and equipment to perform digital publishing and digital imaging activities.  </a:t>
            </a:r>
            <a:endParaRPr sz="1200">
              <a:solidFill>
                <a:srgbClr val="FFFFFF"/>
              </a:solidFill>
              <a:latin typeface="Calibri"/>
              <a:ea typeface="Calibri"/>
              <a:cs typeface="Calibri"/>
              <a:sym typeface="Calibri"/>
            </a:endParaRPr>
          </a:p>
          <a:p>
            <a:pPr marL="0" lvl="0" indent="0" algn="l" rtl="0">
              <a:spcBef>
                <a:spcPts val="0"/>
              </a:spcBef>
              <a:spcAft>
                <a:spcPts val="0"/>
              </a:spcAft>
              <a:buNone/>
            </a:pPr>
            <a:r>
              <a:rPr lang="en" sz="1200" b="1">
                <a:solidFill>
                  <a:srgbClr val="FFFFFF"/>
                </a:solidFill>
                <a:latin typeface="Calibri"/>
                <a:ea typeface="Calibri"/>
                <a:cs typeface="Calibri"/>
                <a:sym typeface="Calibri"/>
              </a:rPr>
              <a:t>Digital Design V</a:t>
            </a:r>
            <a:endParaRPr sz="1200" b="1">
              <a:solidFill>
                <a:srgbClr val="FFFFFF"/>
              </a:solidFill>
              <a:latin typeface="Calibri"/>
              <a:ea typeface="Calibri"/>
              <a:cs typeface="Calibri"/>
              <a:sym typeface="Calibri"/>
            </a:endParaRPr>
          </a:p>
          <a:p>
            <a:pPr marL="0" lvl="0" indent="0" algn="l" rtl="0">
              <a:spcBef>
                <a:spcPts val="0"/>
              </a:spcBef>
              <a:spcAft>
                <a:spcPts val="0"/>
              </a:spcAft>
              <a:buNone/>
            </a:pPr>
            <a:r>
              <a:rPr lang="en" sz="1200">
                <a:solidFill>
                  <a:srgbClr val="FFFFFF"/>
                </a:solidFill>
                <a:latin typeface="Calibri"/>
                <a:ea typeface="Calibri"/>
                <a:cs typeface="Calibri"/>
                <a:sym typeface="Calibri"/>
              </a:rPr>
              <a:t>This course is designed to develop advanced industry-standard skills required for careers in the digital publishing industry.  The content includes the use of a variety of software and equipment, including digital video cameras and video/audio editing software.  </a:t>
            </a:r>
            <a:endParaRPr sz="1200">
              <a:solidFill>
                <a:srgbClr val="FFFFFF"/>
              </a:solidFill>
              <a:latin typeface="Calibri"/>
              <a:ea typeface="Calibri"/>
              <a:cs typeface="Calibri"/>
              <a:sym typeface="Calibri"/>
            </a:endParaRPr>
          </a:p>
          <a:p>
            <a:pPr marL="0" lvl="0" indent="0" algn="l" rtl="0">
              <a:spcBef>
                <a:spcPts val="0"/>
              </a:spcBef>
              <a:spcAft>
                <a:spcPts val="0"/>
              </a:spcAft>
              <a:buNone/>
            </a:pPr>
            <a:r>
              <a:rPr lang="en" sz="1200" b="1">
                <a:solidFill>
                  <a:srgbClr val="FFFFFF"/>
                </a:solidFill>
                <a:latin typeface="Calibri"/>
                <a:ea typeface="Calibri"/>
                <a:cs typeface="Calibri"/>
                <a:sym typeface="Calibri"/>
              </a:rPr>
              <a:t>Digital Design VI</a:t>
            </a:r>
            <a:endParaRPr sz="1200" b="1">
              <a:solidFill>
                <a:srgbClr val="FFFFFF"/>
              </a:solidFill>
              <a:latin typeface="Calibri"/>
              <a:ea typeface="Calibri"/>
              <a:cs typeface="Calibri"/>
              <a:sym typeface="Calibri"/>
            </a:endParaRPr>
          </a:p>
          <a:p>
            <a:pPr marL="0" lvl="0" indent="0" algn="l" rtl="0">
              <a:spcBef>
                <a:spcPts val="0"/>
              </a:spcBef>
              <a:spcAft>
                <a:spcPts val="0"/>
              </a:spcAft>
              <a:buNone/>
            </a:pPr>
            <a:r>
              <a:rPr lang="en" sz="1200">
                <a:solidFill>
                  <a:srgbClr val="FFFFFF"/>
                </a:solidFill>
                <a:latin typeface="Calibri"/>
                <a:ea typeface="Calibri"/>
                <a:cs typeface="Calibri"/>
                <a:sym typeface="Calibri"/>
              </a:rPr>
              <a:t>This course continues the development of advanced </a:t>
            </a:r>
            <a:endParaRPr sz="1200">
              <a:solidFill>
                <a:srgbClr val="FFFFFF"/>
              </a:solidFill>
              <a:latin typeface="Calibri"/>
              <a:ea typeface="Calibri"/>
              <a:cs typeface="Calibri"/>
              <a:sym typeface="Calibri"/>
            </a:endParaRPr>
          </a:p>
          <a:p>
            <a:pPr marL="0" lvl="0" indent="0" algn="l" rtl="0">
              <a:spcBef>
                <a:spcPts val="0"/>
              </a:spcBef>
              <a:spcAft>
                <a:spcPts val="0"/>
              </a:spcAft>
              <a:buNone/>
            </a:pPr>
            <a:r>
              <a:rPr lang="en" sz="1200">
                <a:solidFill>
                  <a:srgbClr val="FFFFFF"/>
                </a:solidFill>
                <a:latin typeface="Calibri"/>
                <a:ea typeface="Calibri"/>
                <a:cs typeface="Calibri"/>
                <a:sym typeface="Calibri"/>
              </a:rPr>
              <a:t>industry-standard skills required for careers in the digital publishing industry.  The content includes the use of a variety of software and equipment used to create multimedia presentations.</a:t>
            </a:r>
            <a:endParaRPr sz="1200">
              <a:solidFill>
                <a:srgbClr val="FFFFFF"/>
              </a:solidFill>
              <a:latin typeface="Calibri"/>
              <a:ea typeface="Calibri"/>
              <a:cs typeface="Calibri"/>
              <a:sym typeface="Calibri"/>
            </a:endParaRPr>
          </a:p>
        </p:txBody>
      </p:sp>
      <p:sp>
        <p:nvSpPr>
          <p:cNvPr id="130" name="Google Shape;130;p1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39"/>
        <p:cNvGrpSpPr/>
        <p:nvPr/>
      </p:nvGrpSpPr>
      <p:grpSpPr>
        <a:xfrm>
          <a:off x="0" y="0"/>
          <a:ext cx="0" cy="0"/>
          <a:chOff x="0" y="0"/>
          <a:chExt cx="0" cy="0"/>
        </a:xfrm>
      </p:grpSpPr>
      <p:sp>
        <p:nvSpPr>
          <p:cNvPr id="840" name="Google Shape;840;p82"/>
          <p:cNvSpPr txBox="1">
            <a:spLocks noGrp="1"/>
          </p:cNvSpPr>
          <p:nvPr>
            <p:ph type="title"/>
          </p:nvPr>
        </p:nvSpPr>
        <p:spPr>
          <a:xfrm>
            <a:off x="311700" y="275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AP Psychology</a:t>
            </a:r>
            <a:endParaRPr>
              <a:solidFill>
                <a:srgbClr val="FFFFFF"/>
              </a:solidFill>
              <a:latin typeface="Impact"/>
              <a:ea typeface="Impact"/>
              <a:cs typeface="Impact"/>
              <a:sym typeface="Impact"/>
            </a:endParaRPr>
          </a:p>
        </p:txBody>
      </p:sp>
      <p:sp>
        <p:nvSpPr>
          <p:cNvPr id="841" name="Google Shape;841;p82"/>
          <p:cNvSpPr/>
          <p:nvPr/>
        </p:nvSpPr>
        <p:spPr>
          <a:xfrm>
            <a:off x="311525" y="764050"/>
            <a:ext cx="8520600" cy="38985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Psychology 1 (recommended)</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9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a:t>
            </a:r>
            <a:r>
              <a:rPr lang="en" sz="1600">
                <a:solidFill>
                  <a:schemeClr val="lt1"/>
                </a:solidFill>
                <a:latin typeface="Impact"/>
                <a:ea typeface="Impact"/>
                <a:cs typeface="Impact"/>
                <a:sym typeface="Impact"/>
              </a:rPr>
              <a:t>cription:</a:t>
            </a:r>
            <a:endParaRPr sz="16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700">
                <a:solidFill>
                  <a:schemeClr val="lt1"/>
                </a:solidFill>
                <a:latin typeface="Impact"/>
                <a:ea typeface="Impact"/>
                <a:cs typeface="Impact"/>
                <a:sym typeface="Impact"/>
              </a:rPr>
              <a:t>Analyze human behavior, behavior interaction and the progressive development of individuals.  This will better prepare them to understand their own behavior and the behavior of others.</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r>
              <a:rPr lang="en" sz="1700">
                <a:solidFill>
                  <a:schemeClr val="lt1"/>
                </a:solidFill>
                <a:latin typeface="Impact"/>
                <a:ea typeface="Impact"/>
                <a:cs typeface="Impact"/>
                <a:sym typeface="Impact"/>
              </a:rPr>
              <a:t>*Students are required to take the AP exam!*</a:t>
            </a:r>
            <a:endParaRPr sz="17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42" name="Google Shape;842;p82"/>
          <p:cNvSpPr/>
          <p:nvPr/>
        </p:nvSpPr>
        <p:spPr>
          <a:xfrm>
            <a:off x="6193331" y="138275"/>
            <a:ext cx="2847519"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843" name="Google Shape;843;p82"/>
          <p:cNvSpPr txBox="1"/>
          <p:nvPr/>
        </p:nvSpPr>
        <p:spPr>
          <a:xfrm>
            <a:off x="6462400" y="966350"/>
            <a:ext cx="2126100" cy="4464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Psychology</a:t>
            </a:r>
            <a:endParaRPr sz="1700">
              <a:solidFill>
                <a:srgbClr val="FFFFFF"/>
              </a:solidFill>
              <a:latin typeface="Impact"/>
              <a:ea typeface="Impact"/>
              <a:cs typeface="Impact"/>
              <a:sym typeface="Impact"/>
            </a:endParaRPr>
          </a:p>
        </p:txBody>
      </p:sp>
      <p:sp>
        <p:nvSpPr>
          <p:cNvPr id="844" name="Google Shape;844;p82"/>
          <p:cNvSpPr txBox="1"/>
          <p:nvPr/>
        </p:nvSpPr>
        <p:spPr>
          <a:xfrm>
            <a:off x="6474275" y="1602700"/>
            <a:ext cx="2126100" cy="6463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dirty="0">
                <a:solidFill>
                  <a:srgbClr val="FFFFFF"/>
                </a:solidFill>
                <a:latin typeface="Impact"/>
                <a:ea typeface="Impact"/>
                <a:cs typeface="Impact"/>
                <a:sym typeface="Impact"/>
              </a:rPr>
              <a:t>AP Psychology Example Syllabus </a:t>
            </a:r>
            <a:endParaRPr sz="1500" dirty="0">
              <a:solidFill>
                <a:srgbClr val="FFFFFF"/>
              </a:solidFill>
              <a:latin typeface="Impact"/>
              <a:ea typeface="Impact"/>
              <a:cs typeface="Impact"/>
              <a:sym typeface="Impact"/>
            </a:endParaRPr>
          </a:p>
        </p:txBody>
      </p:sp>
      <p:pic>
        <p:nvPicPr>
          <p:cNvPr id="845" name="Google Shape;845;p82"/>
          <p:cNvPicPr preferRelativeResize="0"/>
          <p:nvPr/>
        </p:nvPicPr>
        <p:blipFill>
          <a:blip r:embed="rId5">
            <a:alphaModFix/>
          </a:blip>
          <a:stretch>
            <a:fillRect/>
          </a:stretch>
        </p:blipFill>
        <p:spPr>
          <a:xfrm>
            <a:off x="5180175" y="3352500"/>
            <a:ext cx="2547149" cy="13100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49"/>
        <p:cNvGrpSpPr/>
        <p:nvPr/>
      </p:nvGrpSpPr>
      <p:grpSpPr>
        <a:xfrm>
          <a:off x="0" y="0"/>
          <a:ext cx="0" cy="0"/>
          <a:chOff x="0" y="0"/>
          <a:chExt cx="0" cy="0"/>
        </a:xfrm>
      </p:grpSpPr>
      <p:sp>
        <p:nvSpPr>
          <p:cNvPr id="850" name="Google Shape;850;p83"/>
          <p:cNvSpPr txBox="1">
            <a:spLocks noGrp="1"/>
          </p:cNvSpPr>
          <p:nvPr>
            <p:ph type="title"/>
          </p:nvPr>
        </p:nvSpPr>
        <p:spPr>
          <a:xfrm>
            <a:off x="311525" y="106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World Cultural Geography</a:t>
            </a:r>
            <a:endParaRPr>
              <a:solidFill>
                <a:srgbClr val="FFFFFF"/>
              </a:solidFill>
              <a:latin typeface="Impact"/>
              <a:ea typeface="Impact"/>
              <a:cs typeface="Impact"/>
              <a:sym typeface="Impact"/>
            </a:endParaRPr>
          </a:p>
        </p:txBody>
      </p:sp>
      <p:sp>
        <p:nvSpPr>
          <p:cNvPr id="851" name="Google Shape;851;p83"/>
          <p:cNvSpPr/>
          <p:nvPr/>
        </p:nvSpPr>
        <p:spPr>
          <a:xfrm>
            <a:off x="311525" y="764050"/>
            <a:ext cx="8520600" cy="38985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Grade Level: 9-12</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Length: 1 year</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Prerequisite: none</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Credit: 1</a:t>
            </a:r>
            <a:endParaRPr sz="18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Description:</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800">
                <a:solidFill>
                  <a:schemeClr val="lt1"/>
                </a:solidFill>
                <a:latin typeface="Impact"/>
                <a:ea typeface="Impact"/>
                <a:cs typeface="Impact"/>
                <a:sym typeface="Impact"/>
              </a:rPr>
              <a:t>Students develop multicultural understanding and use geographical concepts and skills to acquire information and systematically apply decision-making processes to real-life situations.  They will acquire an understanding of interrelationships between people and their environment.</a:t>
            </a:r>
            <a:endParaRPr sz="1800">
              <a:solidFill>
                <a:schemeClr val="lt1"/>
              </a:solidFill>
              <a:latin typeface="Impact"/>
              <a:ea typeface="Impact"/>
              <a:cs typeface="Impact"/>
              <a:sym typeface="Impact"/>
            </a:endParaRPr>
          </a:p>
          <a:p>
            <a:pPr marL="0" lvl="0" indent="0" algn="just" rtl="0">
              <a:lnSpc>
                <a:spcPct val="115000"/>
              </a:lnSpc>
              <a:spcBef>
                <a:spcPts val="1000"/>
              </a:spcBef>
              <a:spcAft>
                <a:spcPts val="0"/>
              </a:spcAft>
              <a:buNone/>
            </a:pPr>
            <a:endParaRPr sz="1700">
              <a:solidFill>
                <a:schemeClr val="lt1"/>
              </a:solidFill>
              <a:latin typeface="Impact"/>
              <a:ea typeface="Impact"/>
              <a:cs typeface="Impact"/>
              <a:sym typeface="Impact"/>
            </a:endParaRPr>
          </a:p>
          <a:p>
            <a:pPr marL="0" lvl="0" indent="0" algn="l" rtl="0">
              <a:spcBef>
                <a:spcPts val="1000"/>
              </a:spcBef>
              <a:spcAft>
                <a:spcPts val="0"/>
              </a:spcAft>
              <a:buNone/>
            </a:pPr>
            <a:endParaRPr sz="1900">
              <a:solidFill>
                <a:schemeClr val="lt1"/>
              </a:solidFill>
              <a:latin typeface="Impact"/>
              <a:ea typeface="Impact"/>
              <a:cs typeface="Impact"/>
              <a:sym typeface="Impact"/>
            </a:endParaRPr>
          </a:p>
        </p:txBody>
      </p:sp>
      <p:sp>
        <p:nvSpPr>
          <p:cNvPr id="852" name="Google Shape;852;p83"/>
          <p:cNvSpPr/>
          <p:nvPr/>
        </p:nvSpPr>
        <p:spPr>
          <a:xfrm>
            <a:off x="6370064" y="138275"/>
            <a:ext cx="2670786"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53" name="Google Shape;853;p83"/>
          <p:cNvPicPr preferRelativeResize="0"/>
          <p:nvPr/>
        </p:nvPicPr>
        <p:blipFill>
          <a:blip r:embed="rId4">
            <a:alphaModFix/>
          </a:blip>
          <a:stretch>
            <a:fillRect/>
          </a:stretch>
        </p:blipFill>
        <p:spPr>
          <a:xfrm>
            <a:off x="4421750" y="527675"/>
            <a:ext cx="2044075" cy="2044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57"/>
        <p:cNvGrpSpPr/>
        <p:nvPr/>
      </p:nvGrpSpPr>
      <p:grpSpPr>
        <a:xfrm>
          <a:off x="0" y="0"/>
          <a:ext cx="0" cy="0"/>
          <a:chOff x="0" y="0"/>
          <a:chExt cx="0" cy="0"/>
        </a:xfrm>
      </p:grpSpPr>
      <p:sp>
        <p:nvSpPr>
          <p:cNvPr id="858" name="Google Shape;858;p84"/>
          <p:cNvSpPr txBox="1">
            <a:spLocks noGrp="1"/>
          </p:cNvSpPr>
          <p:nvPr>
            <p:ph type="title"/>
          </p:nvPr>
        </p:nvSpPr>
        <p:spPr>
          <a:xfrm>
            <a:off x="311525" y="118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AP Human Geography</a:t>
            </a:r>
            <a:endParaRPr>
              <a:solidFill>
                <a:srgbClr val="FFFFFF"/>
              </a:solidFill>
              <a:latin typeface="Impact"/>
              <a:ea typeface="Impact"/>
              <a:cs typeface="Impact"/>
              <a:sym typeface="Impact"/>
            </a:endParaRPr>
          </a:p>
        </p:txBody>
      </p:sp>
      <p:sp>
        <p:nvSpPr>
          <p:cNvPr id="859" name="Google Shape;859;p84"/>
          <p:cNvSpPr/>
          <p:nvPr/>
        </p:nvSpPr>
        <p:spPr>
          <a:xfrm>
            <a:off x="311525" y="691600"/>
            <a:ext cx="8520600" cy="39708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Grade Level: 9-12</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Length: 1 year</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Prerequisite: none</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Credit: 1</a:t>
            </a:r>
            <a:endParaRPr sz="18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Description:</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800">
                <a:solidFill>
                  <a:schemeClr val="lt1"/>
                </a:solidFill>
                <a:latin typeface="Impact"/>
                <a:ea typeface="Impact"/>
                <a:cs typeface="Impact"/>
                <a:sym typeface="Impact"/>
              </a:rPr>
              <a:t>The purpose of this course is to prepare students to understand the discipline of geography, including its tools, themes, and concepts; think critically about geographic problems on a global, national, and local scale; appreciate global cultures and their economic characteristics; and understand how cultural landscapes are created and how they change over time.</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800">
                <a:solidFill>
                  <a:schemeClr val="lt1"/>
                </a:solidFill>
                <a:latin typeface="Impact"/>
                <a:ea typeface="Impact"/>
                <a:cs typeface="Impact"/>
                <a:sym typeface="Impact"/>
              </a:rPr>
              <a:t>*Students are required to take the AP exam for this course!*</a:t>
            </a:r>
            <a:endParaRPr sz="17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p:txBody>
      </p:sp>
      <p:sp>
        <p:nvSpPr>
          <p:cNvPr id="860" name="Google Shape;860;p84"/>
          <p:cNvSpPr txBox="1"/>
          <p:nvPr/>
        </p:nvSpPr>
        <p:spPr>
          <a:xfrm>
            <a:off x="6269125" y="1002575"/>
            <a:ext cx="2101800" cy="6465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Human Geography Curriculum</a:t>
            </a:r>
            <a:endParaRPr sz="1500">
              <a:solidFill>
                <a:srgbClr val="FFFFFF"/>
              </a:solidFill>
              <a:latin typeface="Impact"/>
              <a:ea typeface="Impact"/>
              <a:cs typeface="Impact"/>
              <a:sym typeface="Impact"/>
            </a:endParaRPr>
          </a:p>
        </p:txBody>
      </p:sp>
      <p:sp>
        <p:nvSpPr>
          <p:cNvPr id="861" name="Google Shape;861;p84"/>
          <p:cNvSpPr/>
          <p:nvPr/>
        </p:nvSpPr>
        <p:spPr>
          <a:xfrm>
            <a:off x="6462272" y="138275"/>
            <a:ext cx="2578578" cy="4854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62" name="Google Shape;862;p84"/>
          <p:cNvPicPr preferRelativeResize="0"/>
          <p:nvPr/>
        </p:nvPicPr>
        <p:blipFill>
          <a:blip r:embed="rId5">
            <a:alphaModFix/>
          </a:blip>
          <a:stretch>
            <a:fillRect/>
          </a:stretch>
        </p:blipFill>
        <p:spPr>
          <a:xfrm>
            <a:off x="3083563" y="691600"/>
            <a:ext cx="2790825" cy="16383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66"/>
        <p:cNvGrpSpPr/>
        <p:nvPr/>
      </p:nvGrpSpPr>
      <p:grpSpPr>
        <a:xfrm>
          <a:off x="0" y="0"/>
          <a:ext cx="0" cy="0"/>
          <a:chOff x="0" y="0"/>
          <a:chExt cx="0" cy="0"/>
        </a:xfrm>
      </p:grpSpPr>
      <p:sp>
        <p:nvSpPr>
          <p:cNvPr id="867" name="Google Shape;867;p85"/>
          <p:cNvSpPr txBox="1">
            <a:spLocks noGrp="1"/>
          </p:cNvSpPr>
          <p:nvPr>
            <p:ph type="title"/>
          </p:nvPr>
        </p:nvSpPr>
        <p:spPr>
          <a:xfrm>
            <a:off x="218350" y="201775"/>
            <a:ext cx="6049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Sociology</a:t>
            </a:r>
            <a:endParaRPr>
              <a:solidFill>
                <a:srgbClr val="FFFFFF"/>
              </a:solidFill>
              <a:latin typeface="Impact"/>
              <a:ea typeface="Impact"/>
              <a:cs typeface="Impact"/>
              <a:sym typeface="Impact"/>
            </a:endParaRPr>
          </a:p>
        </p:txBody>
      </p:sp>
      <p:sp>
        <p:nvSpPr>
          <p:cNvPr id="868" name="Google Shape;868;p85"/>
          <p:cNvSpPr/>
          <p:nvPr/>
        </p:nvSpPr>
        <p:spPr>
          <a:xfrm>
            <a:off x="390400" y="1234625"/>
            <a:ext cx="8388600" cy="34404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5"/>
          <p:cNvSpPr txBox="1"/>
          <p:nvPr/>
        </p:nvSpPr>
        <p:spPr>
          <a:xfrm>
            <a:off x="540550" y="1348325"/>
            <a:ext cx="7876200" cy="348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900">
                <a:solidFill>
                  <a:srgbClr val="FFFFFF"/>
                </a:solidFill>
                <a:latin typeface="Impact"/>
                <a:ea typeface="Impact"/>
                <a:cs typeface="Impact"/>
                <a:sym typeface="Impact"/>
              </a:rPr>
              <a:t>Grade Level: </a:t>
            </a:r>
            <a:endParaRPr sz="19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rgbClr val="FFFFFF"/>
                </a:solidFill>
                <a:latin typeface="Impact"/>
                <a:ea typeface="Impact"/>
                <a:cs typeface="Impact"/>
                <a:sym typeface="Impact"/>
              </a:rPr>
              <a:t>Length: 1 Semester</a:t>
            </a:r>
            <a:endParaRPr sz="19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rgbClr val="FFFFFF"/>
                </a:solidFill>
                <a:latin typeface="Impact"/>
                <a:ea typeface="Impact"/>
                <a:cs typeface="Impact"/>
                <a:sym typeface="Impact"/>
              </a:rPr>
              <a:t>Prerequisite: None</a:t>
            </a:r>
            <a:endParaRPr sz="19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900">
                <a:solidFill>
                  <a:srgbClr val="FFFFFF"/>
                </a:solidFill>
                <a:latin typeface="Impact"/>
                <a:ea typeface="Impact"/>
                <a:cs typeface="Impact"/>
                <a:sym typeface="Impact"/>
              </a:rPr>
              <a:t>Credit: .5</a:t>
            </a:r>
            <a:endParaRPr sz="19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9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Course Description:</a:t>
            </a:r>
            <a:endParaRPr sz="1700">
              <a:solidFill>
                <a:srgbClr val="FFFFFF"/>
              </a:solidFill>
              <a:latin typeface="Impact"/>
              <a:ea typeface="Impact"/>
              <a:cs typeface="Impact"/>
              <a:sym typeface="Impact"/>
            </a:endParaRPr>
          </a:p>
          <a:p>
            <a:pPr marL="0" lvl="0" indent="0" algn="l" rtl="0">
              <a:lnSpc>
                <a:spcPct val="115000"/>
              </a:lnSpc>
              <a:spcBef>
                <a:spcPts val="1200"/>
              </a:spcBef>
              <a:spcAft>
                <a:spcPts val="0"/>
              </a:spcAft>
              <a:buNone/>
            </a:pPr>
            <a:r>
              <a:rPr lang="en" sz="1700">
                <a:solidFill>
                  <a:srgbClr val="FFFFFF"/>
                </a:solidFill>
                <a:latin typeface="Impact"/>
                <a:ea typeface="Impact"/>
                <a:cs typeface="Impact"/>
                <a:sym typeface="Impact"/>
              </a:rPr>
              <a:t>Students acquire an understanding of group interaction and its impact on individuals in order that they may have a greater awareness of the beliefs, values and behavior patterns of others.  In an increasingly interdependent world, students need to recognize how group behavior affects both the individual and society.</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870" name="Google Shape;870;p85"/>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course slide</a:t>
            </a:r>
            <a:endParaRPr sz="1700">
              <a:solidFill>
                <a:srgbClr val="FFFFFF"/>
              </a:solidFill>
              <a:latin typeface="Impact"/>
              <a:ea typeface="Impact"/>
              <a:cs typeface="Impact"/>
              <a:sym typeface="Impact"/>
            </a:endParaRPr>
          </a:p>
        </p:txBody>
      </p:sp>
      <p:pic>
        <p:nvPicPr>
          <p:cNvPr id="871" name="Google Shape;871;p85"/>
          <p:cNvPicPr preferRelativeResize="0"/>
          <p:nvPr/>
        </p:nvPicPr>
        <p:blipFill>
          <a:blip r:embed="rId4">
            <a:alphaModFix/>
          </a:blip>
          <a:stretch>
            <a:fillRect/>
          </a:stretch>
        </p:blipFill>
        <p:spPr>
          <a:xfrm>
            <a:off x="3849350" y="1348320"/>
            <a:ext cx="3796799" cy="19334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75"/>
        <p:cNvGrpSpPr/>
        <p:nvPr/>
      </p:nvGrpSpPr>
      <p:grpSpPr>
        <a:xfrm>
          <a:off x="0" y="0"/>
          <a:ext cx="0" cy="0"/>
          <a:chOff x="0" y="0"/>
          <a:chExt cx="0" cy="0"/>
        </a:xfrm>
      </p:grpSpPr>
      <p:sp>
        <p:nvSpPr>
          <p:cNvPr id="876" name="Google Shape;876;p86"/>
          <p:cNvSpPr txBox="1">
            <a:spLocks noGrp="1"/>
          </p:cNvSpPr>
          <p:nvPr>
            <p:ph type="title"/>
          </p:nvPr>
        </p:nvSpPr>
        <p:spPr>
          <a:xfrm>
            <a:off x="311700" y="259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Holocaust</a:t>
            </a:r>
            <a:endParaRPr>
              <a:solidFill>
                <a:srgbClr val="FFFFFF"/>
              </a:solidFill>
              <a:latin typeface="Impact"/>
              <a:ea typeface="Impact"/>
              <a:cs typeface="Impact"/>
              <a:sym typeface="Impact"/>
            </a:endParaRPr>
          </a:p>
        </p:txBody>
      </p:sp>
      <p:sp>
        <p:nvSpPr>
          <p:cNvPr id="877" name="Google Shape;877;p86"/>
          <p:cNvSpPr/>
          <p:nvPr/>
        </p:nvSpPr>
        <p:spPr>
          <a:xfrm>
            <a:off x="390400" y="1111300"/>
            <a:ext cx="8388600" cy="36963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6"/>
          <p:cNvSpPr txBox="1"/>
          <p:nvPr/>
        </p:nvSpPr>
        <p:spPr>
          <a:xfrm>
            <a:off x="501300" y="1311375"/>
            <a:ext cx="7993500" cy="383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rgbClr val="FFFFFF"/>
                </a:solidFill>
                <a:latin typeface="Impact"/>
                <a:ea typeface="Impact"/>
                <a:cs typeface="Impact"/>
                <a:sym typeface="Impact"/>
              </a:rPr>
              <a:t>Grade Level: </a:t>
            </a:r>
            <a:endParaRPr sz="16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rgbClr val="FFFFFF"/>
                </a:solidFill>
                <a:latin typeface="Impact"/>
                <a:ea typeface="Impact"/>
                <a:cs typeface="Impact"/>
                <a:sym typeface="Impact"/>
              </a:rPr>
              <a:t>Length: 1 Semester</a:t>
            </a:r>
            <a:endParaRPr sz="16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rgbClr val="FFFFFF"/>
                </a:solidFill>
                <a:latin typeface="Impact"/>
                <a:ea typeface="Impact"/>
                <a:cs typeface="Impact"/>
                <a:sym typeface="Impact"/>
              </a:rPr>
              <a:t>Prerequisite: None</a:t>
            </a:r>
            <a:endParaRPr sz="16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rgbClr val="FFFFFF"/>
                </a:solidFill>
                <a:latin typeface="Impact"/>
                <a:ea typeface="Impact"/>
                <a:cs typeface="Impact"/>
                <a:sym typeface="Impact"/>
              </a:rPr>
              <a:t>Credit: .5</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sz="1500">
              <a:solidFill>
                <a:srgbClr val="FFFFFF"/>
              </a:solidFill>
            </a:endParaRPr>
          </a:p>
          <a:p>
            <a:pPr marL="0" lvl="0" indent="0" algn="l" rtl="0">
              <a:spcBef>
                <a:spcPts val="0"/>
              </a:spcBef>
              <a:spcAft>
                <a:spcPts val="0"/>
              </a:spcAft>
              <a:buNone/>
            </a:pPr>
            <a:r>
              <a:rPr lang="en" sz="1500">
                <a:solidFill>
                  <a:srgbClr val="FFFFFF"/>
                </a:solidFill>
                <a:latin typeface="Impact"/>
                <a:ea typeface="Impact"/>
                <a:cs typeface="Impact"/>
                <a:sym typeface="Impact"/>
              </a:rPr>
              <a:t>Course Description:</a:t>
            </a:r>
            <a:endParaRPr sz="1500">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The Grade 9-12 Holocaust course consists of the following content area strands: American History, World History, Geography, Humanities, Civics and Government. The primary content emphasis for this course pertains to the examination of the events of the Holocaust (1933-1945), the systematic, planned annihilation of European Jews and other groups by Nazi Germany. Content will include, but is not limited to, the examination of twentieth century pogroms and of twentieth century and twenty-first century genocides, investigation of human behavior during this period, and an understanding of the ramifications of prejudice, racism, and stereotyping.</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sz="1500">
              <a:solidFill>
                <a:srgbClr val="FFFFFF"/>
              </a:solidFill>
              <a:latin typeface="Impact"/>
              <a:ea typeface="Impact"/>
              <a:cs typeface="Impact"/>
              <a:sym typeface="Impact"/>
            </a:endParaRPr>
          </a:p>
        </p:txBody>
      </p:sp>
      <p:sp>
        <p:nvSpPr>
          <p:cNvPr id="879" name="Google Shape;879;p86"/>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80" name="Google Shape;880;p86"/>
          <p:cNvPicPr preferRelativeResize="0"/>
          <p:nvPr/>
        </p:nvPicPr>
        <p:blipFill>
          <a:blip r:embed="rId4">
            <a:alphaModFix/>
          </a:blip>
          <a:stretch>
            <a:fillRect/>
          </a:stretch>
        </p:blipFill>
        <p:spPr>
          <a:xfrm>
            <a:off x="4571991" y="1196899"/>
            <a:ext cx="3258685" cy="16163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84"/>
        <p:cNvGrpSpPr/>
        <p:nvPr/>
      </p:nvGrpSpPr>
      <p:grpSpPr>
        <a:xfrm>
          <a:off x="0" y="0"/>
          <a:ext cx="0" cy="0"/>
          <a:chOff x="0" y="0"/>
          <a:chExt cx="0" cy="0"/>
        </a:xfrm>
      </p:grpSpPr>
      <p:sp>
        <p:nvSpPr>
          <p:cNvPr id="885" name="Google Shape;885;p87"/>
          <p:cNvSpPr txBox="1">
            <a:spLocks noGrp="1"/>
          </p:cNvSpPr>
          <p:nvPr>
            <p:ph type="title"/>
          </p:nvPr>
        </p:nvSpPr>
        <p:spPr>
          <a:xfrm>
            <a:off x="311700" y="1139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AP European History</a:t>
            </a:r>
            <a:endParaRPr>
              <a:solidFill>
                <a:srgbClr val="FFFFFF"/>
              </a:solidFill>
              <a:latin typeface="Impact"/>
              <a:ea typeface="Impact"/>
              <a:cs typeface="Impact"/>
              <a:sym typeface="Impact"/>
            </a:endParaRPr>
          </a:p>
        </p:txBody>
      </p:sp>
      <p:sp>
        <p:nvSpPr>
          <p:cNvPr id="886" name="Google Shape;886;p87"/>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sp>
        <p:nvSpPr>
          <p:cNvPr id="887" name="Google Shape;887;p87"/>
          <p:cNvSpPr/>
          <p:nvPr/>
        </p:nvSpPr>
        <p:spPr>
          <a:xfrm>
            <a:off x="311525" y="691600"/>
            <a:ext cx="8520600" cy="3970800"/>
          </a:xfrm>
          <a:prstGeom prst="rect">
            <a:avLst/>
          </a:prstGeom>
          <a:solidFill>
            <a:srgbClr val="66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Grade Level: 9-12</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Length: 1 year</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Prerequisite: none</a:t>
            </a:r>
            <a:endParaRPr sz="18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Credit: 1</a:t>
            </a:r>
            <a:endParaRPr sz="18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a:p>
            <a:pPr marL="0" lvl="0" indent="0" algn="l" rtl="0">
              <a:spcBef>
                <a:spcPts val="0"/>
              </a:spcBef>
              <a:spcAft>
                <a:spcPts val="0"/>
              </a:spcAft>
              <a:buNone/>
            </a:pPr>
            <a:r>
              <a:rPr lang="en" sz="1800">
                <a:solidFill>
                  <a:schemeClr val="lt1"/>
                </a:solidFill>
                <a:latin typeface="Impact"/>
                <a:ea typeface="Impact"/>
                <a:cs typeface="Impact"/>
                <a:sym typeface="Impact"/>
              </a:rPr>
              <a:t>Course Description:</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800">
                <a:solidFill>
                  <a:schemeClr val="lt1"/>
                </a:solidFill>
                <a:latin typeface="Impact"/>
                <a:ea typeface="Impact"/>
                <a:cs typeface="Impact"/>
                <a:sym typeface="Impact"/>
              </a:rPr>
              <a:t>Students analyze the development of Europe within the context of history by examining connections to the past in order to prepare for the future as participating members of a global community. Students use knowledge pertaining to history, geography, economics, political processes, religion, ethics, diverse cultures, and humanities to solve problems in academic, civil, social and employment settings.</a:t>
            </a:r>
            <a:endParaRPr sz="1800">
              <a:solidFill>
                <a:schemeClr val="lt1"/>
              </a:solidFill>
              <a:latin typeface="Impact"/>
              <a:ea typeface="Impact"/>
              <a:cs typeface="Impact"/>
              <a:sym typeface="Impact"/>
            </a:endParaRPr>
          </a:p>
          <a:p>
            <a:pPr marL="0" lvl="0" indent="0" algn="just" rtl="0">
              <a:lnSpc>
                <a:spcPct val="115000"/>
              </a:lnSpc>
              <a:spcBef>
                <a:spcPts val="0"/>
              </a:spcBef>
              <a:spcAft>
                <a:spcPts val="0"/>
              </a:spcAft>
              <a:buNone/>
            </a:pPr>
            <a:r>
              <a:rPr lang="en" sz="1800">
                <a:solidFill>
                  <a:schemeClr val="lt1"/>
                </a:solidFill>
                <a:latin typeface="Impact"/>
                <a:ea typeface="Impact"/>
                <a:cs typeface="Impact"/>
                <a:sym typeface="Impact"/>
              </a:rPr>
              <a:t>*Students are required to take the AP exam for this course!*</a:t>
            </a:r>
            <a:endParaRPr sz="1700">
              <a:solidFill>
                <a:schemeClr val="lt1"/>
              </a:solidFill>
              <a:latin typeface="Impact"/>
              <a:ea typeface="Impact"/>
              <a:cs typeface="Impact"/>
              <a:sym typeface="Impact"/>
            </a:endParaRPr>
          </a:p>
          <a:p>
            <a:pPr marL="0" lvl="0" indent="0" algn="l" rtl="0">
              <a:spcBef>
                <a:spcPts val="0"/>
              </a:spcBef>
              <a:spcAft>
                <a:spcPts val="0"/>
              </a:spcAft>
              <a:buNone/>
            </a:pPr>
            <a:endParaRPr sz="1900">
              <a:solidFill>
                <a:schemeClr val="lt1"/>
              </a:solidFill>
              <a:latin typeface="Impact"/>
              <a:ea typeface="Impact"/>
              <a:cs typeface="Impact"/>
              <a:sym typeface="Impact"/>
            </a:endParaRPr>
          </a:p>
        </p:txBody>
      </p:sp>
      <p:sp>
        <p:nvSpPr>
          <p:cNvPr id="888" name="Google Shape;888;p87"/>
          <p:cNvSpPr txBox="1"/>
          <p:nvPr/>
        </p:nvSpPr>
        <p:spPr>
          <a:xfrm>
            <a:off x="6174500" y="968025"/>
            <a:ext cx="2106000" cy="677100"/>
          </a:xfrm>
          <a:prstGeom prst="rect">
            <a:avLst/>
          </a:prstGeom>
          <a:solidFill>
            <a:srgbClr val="0B5394"/>
          </a:solidFill>
          <a:ln w="9525" cap="flat" cmpd="sng">
            <a:solidFill>
              <a:srgbClr val="FFFF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European History Curriculum</a:t>
            </a:r>
            <a:endParaRPr sz="1600">
              <a:solidFill>
                <a:srgbClr val="FFFFFF"/>
              </a:solidFill>
              <a:latin typeface="Impact"/>
              <a:ea typeface="Impact"/>
              <a:cs typeface="Impact"/>
              <a:sym typeface="Impact"/>
            </a:endParaRPr>
          </a:p>
        </p:txBody>
      </p:sp>
      <p:pic>
        <p:nvPicPr>
          <p:cNvPr id="889" name="Google Shape;889;p87"/>
          <p:cNvPicPr preferRelativeResize="0"/>
          <p:nvPr/>
        </p:nvPicPr>
        <p:blipFill>
          <a:blip r:embed="rId5">
            <a:alphaModFix/>
          </a:blip>
          <a:stretch>
            <a:fillRect/>
          </a:stretch>
        </p:blipFill>
        <p:spPr>
          <a:xfrm>
            <a:off x="2919200" y="691600"/>
            <a:ext cx="2498875" cy="187414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893"/>
        <p:cNvGrpSpPr/>
        <p:nvPr/>
      </p:nvGrpSpPr>
      <p:grpSpPr>
        <a:xfrm>
          <a:off x="0" y="0"/>
          <a:ext cx="0" cy="0"/>
          <a:chOff x="0" y="0"/>
          <a:chExt cx="0" cy="0"/>
        </a:xfrm>
      </p:grpSpPr>
      <p:sp>
        <p:nvSpPr>
          <p:cNvPr id="894" name="Google Shape;894;p88"/>
          <p:cNvSpPr txBox="1">
            <a:spLocks noGrp="1"/>
          </p:cNvSpPr>
          <p:nvPr>
            <p:ph type="title"/>
          </p:nvPr>
        </p:nvSpPr>
        <p:spPr>
          <a:xfrm>
            <a:off x="201400" y="173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FFFFFF"/>
                </a:solidFill>
                <a:latin typeface="Impact"/>
                <a:ea typeface="Impact"/>
                <a:cs typeface="Impact"/>
                <a:sym typeface="Impact"/>
              </a:rPr>
              <a:t>World Religions</a:t>
            </a:r>
            <a:endParaRPr>
              <a:solidFill>
                <a:srgbClr val="FFFFFF"/>
              </a:solidFill>
              <a:latin typeface="Impact"/>
              <a:ea typeface="Impact"/>
              <a:cs typeface="Impact"/>
              <a:sym typeface="Impact"/>
            </a:endParaRPr>
          </a:p>
        </p:txBody>
      </p:sp>
      <p:sp>
        <p:nvSpPr>
          <p:cNvPr id="895" name="Google Shape;895;p88"/>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8"/>
          <p:cNvSpPr txBox="1"/>
          <p:nvPr/>
        </p:nvSpPr>
        <p:spPr>
          <a:xfrm>
            <a:off x="513850" y="1400225"/>
            <a:ext cx="7895700" cy="310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a:solidFill>
                  <a:srgbClr val="FFFFFF"/>
                </a:solidFill>
                <a:latin typeface="Impact"/>
                <a:ea typeface="Impact"/>
                <a:cs typeface="Impact"/>
                <a:sym typeface="Impact"/>
              </a:rPr>
              <a:t>Grade Level: </a:t>
            </a:r>
            <a:endParaRPr sz="20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2000">
                <a:solidFill>
                  <a:srgbClr val="FFFFFF"/>
                </a:solidFill>
                <a:latin typeface="Impact"/>
                <a:ea typeface="Impact"/>
                <a:cs typeface="Impact"/>
                <a:sym typeface="Impact"/>
              </a:rPr>
              <a:t>Length: 1 Semester</a:t>
            </a:r>
            <a:endParaRPr sz="20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2000">
                <a:solidFill>
                  <a:srgbClr val="FFFFFF"/>
                </a:solidFill>
                <a:latin typeface="Impact"/>
                <a:ea typeface="Impact"/>
                <a:cs typeface="Impact"/>
                <a:sym typeface="Impact"/>
              </a:rPr>
              <a:t>Prerequisite: None</a:t>
            </a:r>
            <a:endParaRPr sz="20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2000">
                <a:solidFill>
                  <a:srgbClr val="FFFFFF"/>
                </a:solidFill>
                <a:latin typeface="Impact"/>
                <a:ea typeface="Impact"/>
                <a:cs typeface="Impact"/>
                <a:sym typeface="Impact"/>
              </a:rPr>
              <a:t>Credit: .5</a:t>
            </a:r>
            <a:endParaRPr sz="20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900">
              <a:solidFill>
                <a:srgbClr val="FFFFFF"/>
              </a:solidFill>
            </a:endParaRPr>
          </a:p>
          <a:p>
            <a:pPr marL="0" lvl="0" indent="0" algn="l" rtl="0">
              <a:spcBef>
                <a:spcPts val="0"/>
              </a:spcBef>
              <a:spcAft>
                <a:spcPts val="0"/>
              </a:spcAft>
              <a:buClr>
                <a:schemeClr val="dk1"/>
              </a:buClr>
              <a:buSzPts val="1100"/>
              <a:buFont typeface="Arial"/>
              <a:buNone/>
            </a:pPr>
            <a:r>
              <a:rPr lang="en" sz="1900">
                <a:solidFill>
                  <a:srgbClr val="FFFFFF"/>
                </a:solidFill>
                <a:latin typeface="Impact"/>
                <a:ea typeface="Impact"/>
                <a:cs typeface="Impact"/>
                <a:sym typeface="Impact"/>
              </a:rPr>
              <a:t>Course Description:</a:t>
            </a:r>
            <a:endParaRPr sz="1900">
              <a:solidFill>
                <a:srgbClr val="FFFFFF"/>
              </a:solidFill>
              <a:latin typeface="Impact"/>
              <a:ea typeface="Impact"/>
              <a:cs typeface="Impact"/>
              <a:sym typeface="Impact"/>
            </a:endParaRPr>
          </a:p>
          <a:p>
            <a:pPr marL="0" lvl="0" indent="0" algn="l" rtl="0">
              <a:spcBef>
                <a:spcPts val="0"/>
              </a:spcBef>
              <a:spcAft>
                <a:spcPts val="0"/>
              </a:spcAft>
              <a:buNone/>
            </a:pPr>
            <a:r>
              <a:rPr lang="en" sz="1800">
                <a:solidFill>
                  <a:srgbClr val="FFFFFF"/>
                </a:solidFill>
                <a:latin typeface="Impact"/>
                <a:ea typeface="Impact"/>
                <a:cs typeface="Impact"/>
                <a:sym typeface="Impact"/>
              </a:rPr>
              <a:t>Students acquire an understanding of the way people in different cultures satisfy their spiritual needs.  Students understand the place of religion in culture, the importance that has been attached to religion in people’s lives and the relationship between religion and other social institutions.</a:t>
            </a:r>
            <a:endParaRPr sz="1800">
              <a:solidFill>
                <a:srgbClr val="FFFFFF"/>
              </a:solidFill>
              <a:latin typeface="Impact"/>
              <a:ea typeface="Impact"/>
              <a:cs typeface="Impact"/>
              <a:sym typeface="Impact"/>
            </a:endParaRPr>
          </a:p>
        </p:txBody>
      </p:sp>
      <p:sp>
        <p:nvSpPr>
          <p:cNvPr id="897" name="Google Shape;897;p88"/>
          <p:cNvSpPr/>
          <p:nvPr/>
        </p:nvSpPr>
        <p:spPr>
          <a:xfrm>
            <a:off x="6407375" y="113975"/>
            <a:ext cx="2591700" cy="4659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Social Studies  slide</a:t>
            </a:r>
            <a:endParaRPr kumimoji="0" lang="en-US" sz="1600" b="0" i="0" u="none" strike="noStrike" kern="0" cap="none" spc="0" normalizeH="0" baseline="0" noProof="0" dirty="0">
              <a:ln>
                <a:noFill/>
              </a:ln>
              <a:solidFill>
                <a:srgbClr val="FFFFFF"/>
              </a:solidFill>
              <a:effectLst/>
              <a:uLnTx/>
              <a:uFillTx/>
              <a:latin typeface="Impact"/>
              <a:ea typeface="Impact"/>
              <a:cs typeface="Impact"/>
              <a:sym typeface="Impact"/>
            </a:endParaRPr>
          </a:p>
        </p:txBody>
      </p:sp>
      <p:pic>
        <p:nvPicPr>
          <p:cNvPr id="898" name="Google Shape;898;p88"/>
          <p:cNvPicPr preferRelativeResize="0"/>
          <p:nvPr/>
        </p:nvPicPr>
        <p:blipFill>
          <a:blip r:embed="rId4">
            <a:alphaModFix/>
          </a:blip>
          <a:stretch>
            <a:fillRect/>
          </a:stretch>
        </p:blipFill>
        <p:spPr>
          <a:xfrm>
            <a:off x="4407425" y="918225"/>
            <a:ext cx="2253876" cy="22573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902"/>
        <p:cNvGrpSpPr/>
        <p:nvPr/>
      </p:nvGrpSpPr>
      <p:grpSpPr>
        <a:xfrm>
          <a:off x="0" y="0"/>
          <a:ext cx="0" cy="0"/>
          <a:chOff x="0" y="0"/>
          <a:chExt cx="0" cy="0"/>
        </a:xfrm>
      </p:grpSpPr>
      <p:sp>
        <p:nvSpPr>
          <p:cNvPr id="903" name="Google Shape;903;p8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Visual Arts</a:t>
            </a:r>
            <a:endParaRPr sz="2500">
              <a:latin typeface="Impact"/>
              <a:ea typeface="Impact"/>
              <a:cs typeface="Impact"/>
              <a:sym typeface="Impact"/>
            </a:endParaRPr>
          </a:p>
        </p:txBody>
      </p:sp>
      <p:sp>
        <p:nvSpPr>
          <p:cNvPr id="904" name="Google Shape;904;p8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905" name="Google Shape;905;p89"/>
          <p:cNvSpPr txBox="1"/>
          <p:nvPr/>
        </p:nvSpPr>
        <p:spPr>
          <a:xfrm>
            <a:off x="819400" y="1184350"/>
            <a:ext cx="32010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Two-Dimensional Studio Art</a:t>
            </a:r>
            <a:endParaRPr sz="1900">
              <a:solidFill>
                <a:srgbClr val="FFFFFF"/>
              </a:solidFill>
              <a:latin typeface="Impact"/>
              <a:ea typeface="Impact"/>
              <a:cs typeface="Impact"/>
              <a:sym typeface="Impact"/>
            </a:endParaRPr>
          </a:p>
        </p:txBody>
      </p:sp>
      <p:sp>
        <p:nvSpPr>
          <p:cNvPr id="906" name="Google Shape;906;p89"/>
          <p:cNvSpPr txBox="1"/>
          <p:nvPr/>
        </p:nvSpPr>
        <p:spPr>
          <a:xfrm>
            <a:off x="4733925" y="1980375"/>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Creative Photography </a:t>
            </a:r>
            <a:endParaRPr>
              <a:solidFill>
                <a:srgbClr val="FFFFFF"/>
              </a:solidFill>
            </a:endParaRPr>
          </a:p>
        </p:txBody>
      </p:sp>
      <p:sp>
        <p:nvSpPr>
          <p:cNvPr id="907" name="Google Shape;907;p89"/>
          <p:cNvSpPr txBox="1"/>
          <p:nvPr/>
        </p:nvSpPr>
        <p:spPr>
          <a:xfrm>
            <a:off x="4733925" y="2669250"/>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6" action="ppaction://hlinksldjump">
                  <a:extLst>
                    <a:ext uri="{A12FA001-AC4F-418D-AE19-62706E023703}">
                      <ahyp:hlinkClr xmlns:ahyp="http://schemas.microsoft.com/office/drawing/2018/hyperlinkcolor" val="tx"/>
                    </a:ext>
                  </a:extLst>
                </a:hlinkClick>
              </a:rPr>
              <a:t>AP Art History</a:t>
            </a:r>
            <a:endParaRPr>
              <a:solidFill>
                <a:srgbClr val="FFFFFF"/>
              </a:solidFill>
            </a:endParaRPr>
          </a:p>
        </p:txBody>
      </p:sp>
      <p:sp>
        <p:nvSpPr>
          <p:cNvPr id="908" name="Google Shape;908;p89"/>
          <p:cNvSpPr txBox="1"/>
          <p:nvPr/>
        </p:nvSpPr>
        <p:spPr>
          <a:xfrm>
            <a:off x="4733925" y="1184350"/>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rId7" action="ppaction://hlinksldjump">
                  <a:extLst>
                    <a:ext uri="{A12FA001-AC4F-418D-AE19-62706E023703}">
                      <ahyp:hlinkClr xmlns:ahyp="http://schemas.microsoft.com/office/drawing/2018/hyperlinkcolor" val="tx"/>
                    </a:ext>
                  </a:extLst>
                </a:hlinkClick>
              </a:rPr>
              <a:t>Digital Art Imaging </a:t>
            </a:r>
            <a:endParaRPr>
              <a:solidFill>
                <a:srgbClr val="FFFFFF"/>
              </a:solidFill>
            </a:endParaRPr>
          </a:p>
        </p:txBody>
      </p:sp>
      <p:sp>
        <p:nvSpPr>
          <p:cNvPr id="909" name="Google Shape;909;p89"/>
          <p:cNvSpPr txBox="1"/>
          <p:nvPr/>
        </p:nvSpPr>
        <p:spPr>
          <a:xfrm>
            <a:off x="4733925" y="3358125"/>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8" action="ppaction://hlinksldjump">
                  <a:extLst>
                    <a:ext uri="{A12FA001-AC4F-418D-AE19-62706E023703}">
                      <ahyp:hlinkClr xmlns:ahyp="http://schemas.microsoft.com/office/drawing/2018/hyperlinkcolor" val="tx"/>
                    </a:ext>
                  </a:extLst>
                </a:hlinkClick>
              </a:rPr>
              <a:t>AP Art/Drawing Portfolio</a:t>
            </a:r>
            <a:endParaRPr>
              <a:solidFill>
                <a:srgbClr val="FFFFFF"/>
              </a:solidFill>
            </a:endParaRPr>
          </a:p>
        </p:txBody>
      </p:sp>
      <p:sp>
        <p:nvSpPr>
          <p:cNvPr id="910" name="Google Shape;910;p89"/>
          <p:cNvSpPr txBox="1"/>
          <p:nvPr/>
        </p:nvSpPr>
        <p:spPr>
          <a:xfrm>
            <a:off x="877475" y="2722825"/>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9" action="ppaction://hlinksldjump">
                  <a:extLst>
                    <a:ext uri="{A12FA001-AC4F-418D-AE19-62706E023703}">
                      <ahyp:hlinkClr xmlns:ahyp="http://schemas.microsoft.com/office/drawing/2018/hyperlinkcolor" val="tx"/>
                    </a:ext>
                  </a:extLst>
                </a:hlinkClick>
              </a:rPr>
              <a:t>AP Studio Art 2D</a:t>
            </a:r>
            <a:endParaRPr>
              <a:solidFill>
                <a:srgbClr val="FFFFFF"/>
              </a:solidFill>
            </a:endParaRPr>
          </a:p>
        </p:txBody>
      </p:sp>
      <p:sp>
        <p:nvSpPr>
          <p:cNvPr id="911" name="Google Shape;911;p89"/>
          <p:cNvSpPr txBox="1"/>
          <p:nvPr/>
        </p:nvSpPr>
        <p:spPr>
          <a:xfrm>
            <a:off x="877475" y="3406525"/>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900">
                <a:solidFill>
                  <a:srgbClr val="FFFFFF"/>
                </a:solidFill>
                <a:uFill>
                  <a:noFill/>
                </a:uFill>
                <a:latin typeface="Impact"/>
                <a:ea typeface="Impact"/>
                <a:cs typeface="Impact"/>
                <a:sym typeface="Impact"/>
                <a:hlinkClick r:id="rId9" action="ppaction://hlinksldjump">
                  <a:extLst>
                    <a:ext uri="{A12FA001-AC4F-418D-AE19-62706E023703}">
                      <ahyp:hlinkClr xmlns:ahyp="http://schemas.microsoft.com/office/drawing/2018/hyperlinkcolor" val="tx"/>
                    </a:ext>
                  </a:extLst>
                </a:hlinkClick>
              </a:rPr>
              <a:t>AP Studio Art 3D</a:t>
            </a:r>
            <a:endParaRPr>
              <a:solidFill>
                <a:srgbClr val="FFFFFF"/>
              </a:solidFill>
            </a:endParaRPr>
          </a:p>
        </p:txBody>
      </p:sp>
      <p:sp>
        <p:nvSpPr>
          <p:cNvPr id="912" name="Google Shape;912;p89"/>
          <p:cNvSpPr txBox="1"/>
          <p:nvPr/>
        </p:nvSpPr>
        <p:spPr>
          <a:xfrm>
            <a:off x="877475" y="1980375"/>
            <a:ext cx="3142800" cy="477000"/>
          </a:xfrm>
          <a:prstGeom prst="rect">
            <a:avLst/>
          </a:prstGeom>
          <a:solidFill>
            <a:srgbClr val="0B539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rgbClr val="FFFFFF"/>
                </a:solidFill>
                <a:uFill>
                  <a:noFill/>
                </a:uFill>
                <a:latin typeface="Impact"/>
                <a:ea typeface="Impact"/>
                <a:cs typeface="Impact"/>
                <a:sym typeface="Impact"/>
                <a:hlinkClick r:id="rId10" action="ppaction://hlinksldjump">
                  <a:extLst>
                    <a:ext uri="{A12FA001-AC4F-418D-AE19-62706E023703}">
                      <ahyp:hlinkClr xmlns:ahyp="http://schemas.microsoft.com/office/drawing/2018/hyperlinkcolor" val="tx"/>
                    </a:ext>
                  </a:extLst>
                </a:hlinkClick>
              </a:rPr>
              <a:t>Three-Dimensional Studio Art</a:t>
            </a:r>
            <a:endParaRPr sz="1900">
              <a:solidFill>
                <a:srgbClr val="FFFFFF"/>
              </a:solidFill>
              <a:latin typeface="Impact"/>
              <a:ea typeface="Impact"/>
              <a:cs typeface="Impact"/>
              <a:sym typeface="Impac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16"/>
        <p:cNvGrpSpPr/>
        <p:nvPr/>
      </p:nvGrpSpPr>
      <p:grpSpPr>
        <a:xfrm>
          <a:off x="0" y="0"/>
          <a:ext cx="0" cy="0"/>
          <a:chOff x="0" y="0"/>
          <a:chExt cx="0" cy="0"/>
        </a:xfrm>
      </p:grpSpPr>
      <p:sp>
        <p:nvSpPr>
          <p:cNvPr id="917" name="Google Shape;917;p90"/>
          <p:cNvSpPr/>
          <p:nvPr/>
        </p:nvSpPr>
        <p:spPr>
          <a:xfrm>
            <a:off x="319450" y="884400"/>
            <a:ext cx="3792300" cy="39312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0"/>
          <p:cNvSpPr txBox="1"/>
          <p:nvPr/>
        </p:nvSpPr>
        <p:spPr>
          <a:xfrm>
            <a:off x="319450" y="856675"/>
            <a:ext cx="3792300" cy="398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Two-Dimensional Studio Art 1</a:t>
            </a: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Prerequisite: None</a:t>
            </a: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Grade: 9-12</a:t>
            </a: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3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300">
                <a:solidFill>
                  <a:schemeClr val="lt1"/>
                </a:solidFill>
                <a:latin typeface="Impact"/>
                <a:ea typeface="Impact"/>
                <a:cs typeface="Impact"/>
                <a:sym typeface="Impact"/>
              </a:rPr>
              <a:t>Students experiment with the media and techniques used to create a variety of two dimensional (2-D) artworks through the development of skills in drawing, painting, printmaking, collage, and/or design. Students practice, sketch, and manipulate the structural elements of art to improve mark making and/or the organizational principles of design in a composition from observation, research, and/or imagination. Through the critique process, students evaluate and respond to their own work and that of their peers. This course incorporates hands-on activities and consumption of art materials.</a:t>
            </a:r>
            <a:endParaRPr sz="1600"/>
          </a:p>
        </p:txBody>
      </p:sp>
      <p:sp>
        <p:nvSpPr>
          <p:cNvPr id="919" name="Google Shape;919;p90"/>
          <p:cNvSpPr/>
          <p:nvPr/>
        </p:nvSpPr>
        <p:spPr>
          <a:xfrm>
            <a:off x="4887500" y="884425"/>
            <a:ext cx="4007400" cy="39312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0"/>
          <p:cNvSpPr txBox="1"/>
          <p:nvPr/>
        </p:nvSpPr>
        <p:spPr>
          <a:xfrm>
            <a:off x="5310725" y="843300"/>
            <a:ext cx="349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21" name="Google Shape;921;p90"/>
          <p:cNvSpPr txBox="1"/>
          <p:nvPr/>
        </p:nvSpPr>
        <p:spPr>
          <a:xfrm>
            <a:off x="4887500" y="884425"/>
            <a:ext cx="4007400" cy="361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Impact"/>
                <a:ea typeface="Impact"/>
                <a:cs typeface="Impact"/>
                <a:sym typeface="Impact"/>
              </a:rPr>
              <a:t>Two-Dimensional Studio Art 2</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Length: 1 year</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Prerequisite: 2D Studio Art 1</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Credit: 1</a:t>
            </a:r>
            <a:endParaRPr>
              <a:solidFill>
                <a:schemeClr val="lt1"/>
              </a:solidFill>
              <a:latin typeface="Impact"/>
              <a:ea typeface="Impact"/>
              <a:cs typeface="Impact"/>
              <a:sym typeface="Impact"/>
            </a:endParaRPr>
          </a:p>
          <a:p>
            <a:pPr marL="0" lvl="0" indent="0" algn="l" rtl="0">
              <a:spcBef>
                <a:spcPts val="0"/>
              </a:spcBef>
              <a:spcAft>
                <a:spcPts val="0"/>
              </a:spcAft>
              <a:buNone/>
            </a:pPr>
            <a:r>
              <a:rPr lang="en">
                <a:solidFill>
                  <a:schemeClr val="lt1"/>
                </a:solidFill>
                <a:latin typeface="Impact"/>
                <a:ea typeface="Impact"/>
                <a:cs typeface="Impact"/>
                <a:sym typeface="Impact"/>
              </a:rPr>
              <a:t>Grades: 9-12</a:t>
            </a:r>
            <a:endParaRPr>
              <a:solidFill>
                <a:schemeClr val="lt1"/>
              </a:solidFill>
              <a:latin typeface="Impact"/>
              <a:ea typeface="Impact"/>
              <a:cs typeface="Impact"/>
              <a:sym typeface="Impact"/>
            </a:endParaRPr>
          </a:p>
          <a:p>
            <a:pPr marL="0" lvl="0" indent="0" algn="l" rtl="0">
              <a:spcBef>
                <a:spcPts val="0"/>
              </a:spcBef>
              <a:spcAft>
                <a:spcPts val="0"/>
              </a:spcAft>
              <a:buNone/>
            </a:pPr>
            <a:endParaRPr sz="1000">
              <a:solidFill>
                <a:srgbClr val="FFFFFF"/>
              </a:solidFill>
              <a:latin typeface="Impact"/>
              <a:ea typeface="Impact"/>
              <a:cs typeface="Impact"/>
              <a:sym typeface="Impact"/>
            </a:endParaRPr>
          </a:p>
          <a:p>
            <a:pPr marL="0" lvl="0" indent="0" algn="l" rtl="0">
              <a:spcBef>
                <a:spcPts val="0"/>
              </a:spcBef>
              <a:spcAft>
                <a:spcPts val="0"/>
              </a:spcAft>
              <a:buNone/>
            </a:pPr>
            <a:r>
              <a:rPr lang="en" sz="1300">
                <a:solidFill>
                  <a:srgbClr val="FFFFFF"/>
                </a:solidFill>
                <a:latin typeface="Impact"/>
                <a:ea typeface="Impact"/>
                <a:cs typeface="Impact"/>
                <a:sym typeface="Impact"/>
              </a:rPr>
              <a:t>Students develop and refine technical skills and create 2-D compositions with a variety of media in drawing, painting, printmaking, collage, and/or design. Student artists sketch, manipulate, and refine the structural elements of art to improve mark-making and/or the organizational principles of design in a composition from observation, research, and/or imagination. Through the critique process, students evaluate and respond to their own work and that of their peers. This course incorporates hands-on activities and consumption of art materials.</a:t>
            </a:r>
            <a:endParaRPr sz="1300">
              <a:solidFill>
                <a:srgbClr val="FFFFFF"/>
              </a:solidFill>
              <a:latin typeface="Impact"/>
              <a:ea typeface="Impact"/>
              <a:cs typeface="Impact"/>
              <a:sym typeface="Impact"/>
            </a:endParaRPr>
          </a:p>
        </p:txBody>
      </p:sp>
      <p:sp>
        <p:nvSpPr>
          <p:cNvPr id="922" name="Google Shape;922;p90">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sp>
        <p:nvSpPr>
          <p:cNvPr id="923" name="Google Shape;923;p90"/>
          <p:cNvSpPr txBox="1"/>
          <p:nvPr/>
        </p:nvSpPr>
        <p:spPr>
          <a:xfrm>
            <a:off x="343425" y="286200"/>
            <a:ext cx="5065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Impact"/>
                <a:ea typeface="Impact"/>
                <a:cs typeface="Impact"/>
                <a:sym typeface="Impact"/>
              </a:rPr>
              <a:t>2D Studio Art</a:t>
            </a:r>
            <a:endParaRPr sz="2500">
              <a:solidFill>
                <a:srgbClr val="FFFFFF"/>
              </a:solidFill>
              <a:latin typeface="Impact"/>
              <a:ea typeface="Impact"/>
              <a:cs typeface="Impact"/>
              <a:sym typeface="Impac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27"/>
        <p:cNvGrpSpPr/>
        <p:nvPr/>
      </p:nvGrpSpPr>
      <p:grpSpPr>
        <a:xfrm>
          <a:off x="0" y="0"/>
          <a:ext cx="0" cy="0"/>
          <a:chOff x="0" y="0"/>
          <a:chExt cx="0" cy="0"/>
        </a:xfrm>
      </p:grpSpPr>
      <p:sp>
        <p:nvSpPr>
          <p:cNvPr id="928" name="Google Shape;928;p91"/>
          <p:cNvSpPr/>
          <p:nvPr/>
        </p:nvSpPr>
        <p:spPr>
          <a:xfrm>
            <a:off x="280400" y="862775"/>
            <a:ext cx="3728100" cy="40590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1"/>
          <p:cNvSpPr txBox="1"/>
          <p:nvPr/>
        </p:nvSpPr>
        <p:spPr>
          <a:xfrm>
            <a:off x="280388" y="866250"/>
            <a:ext cx="3669600" cy="422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Three-Dimensional Studio Art 1</a:t>
            </a: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Length: 1 year</a:t>
            </a: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Prerequisite: None</a:t>
            </a: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Credit: 1</a:t>
            </a: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000">
                <a:solidFill>
                  <a:schemeClr val="lt1"/>
                </a:solidFill>
                <a:latin typeface="Impact"/>
                <a:ea typeface="Impact"/>
                <a:cs typeface="Impact"/>
                <a:sym typeface="Impact"/>
              </a:rPr>
              <a:t>Grades: 9-12</a:t>
            </a: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950">
                <a:solidFill>
                  <a:schemeClr val="lt1"/>
                </a:solidFill>
                <a:latin typeface="Impact"/>
                <a:ea typeface="Impact"/>
                <a:cs typeface="Impact"/>
                <a:sym typeface="Impact"/>
              </a:rPr>
              <a:t>Students explore how space, mass, balance, and form combine to create aesthetic forms or utilitarian products and structures. Instruction may include, but is not limited to, content in green or industrial design, sculpture, ceramics, or building arts. Media may include, but are not limited to, clay, wood, plaster, and paper maché with consideration of the workability, durability, cost, and toxicity of the media used. Student artists consider the relationship of scale (i.e., hand-held, human, monumental) through the use of positive and negative space or voids, volume, visual weight, and gravity to create low/high relief or freestanding structures for personal intentions or public places. They explore sharp and diminishing detail, size, position, overlapping, visual pattern, texture, implied line, space, and plasticity, reflecting craftsmanship and quality in the surface and structural qualities of the completed art</a:t>
            </a:r>
            <a:endParaRPr sz="95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950">
                <a:solidFill>
                  <a:schemeClr val="lt1"/>
                </a:solidFill>
                <a:latin typeface="Impact"/>
                <a:ea typeface="Impact"/>
                <a:cs typeface="Impact"/>
                <a:sym typeface="Impact"/>
              </a:rPr>
              <a:t>forms. Students in the 3-D art studio focus on use of safety procedures for process, media, and techniques. Student artists use an art criticism process to evaluate, explain, and measure artistic growth in personal or group works. This course incorporates hands-on activities and consumption of art materials. </a:t>
            </a:r>
            <a:endParaRPr sz="95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p:txBody>
      </p:sp>
      <p:sp>
        <p:nvSpPr>
          <p:cNvPr id="930" name="Google Shape;930;p91"/>
          <p:cNvSpPr/>
          <p:nvPr/>
        </p:nvSpPr>
        <p:spPr>
          <a:xfrm>
            <a:off x="4689713" y="812375"/>
            <a:ext cx="4173900" cy="41598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1"/>
          <p:cNvSpPr txBox="1"/>
          <p:nvPr/>
        </p:nvSpPr>
        <p:spPr>
          <a:xfrm>
            <a:off x="5310725" y="843300"/>
            <a:ext cx="349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32" name="Google Shape;932;p91"/>
          <p:cNvSpPr txBox="1"/>
          <p:nvPr/>
        </p:nvSpPr>
        <p:spPr>
          <a:xfrm>
            <a:off x="5386350" y="843300"/>
            <a:ext cx="257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Impact"/>
              <a:ea typeface="Impact"/>
              <a:cs typeface="Impact"/>
              <a:sym typeface="Impact"/>
            </a:endParaRPr>
          </a:p>
        </p:txBody>
      </p:sp>
      <p:sp>
        <p:nvSpPr>
          <p:cNvPr id="933" name="Google Shape;933;p91"/>
          <p:cNvSpPr txBox="1"/>
          <p:nvPr/>
        </p:nvSpPr>
        <p:spPr>
          <a:xfrm>
            <a:off x="4783663" y="932925"/>
            <a:ext cx="4000800" cy="38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950">
                <a:solidFill>
                  <a:srgbClr val="FFFFFF"/>
                </a:solidFill>
                <a:latin typeface="Impact"/>
                <a:ea typeface="Impact"/>
                <a:cs typeface="Impact"/>
                <a:sym typeface="Impact"/>
              </a:rPr>
              <a:t>Three-Dimensional Studio Art 2</a:t>
            </a:r>
            <a:endParaRPr sz="95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950">
                <a:solidFill>
                  <a:srgbClr val="FFFFFF"/>
                </a:solidFill>
                <a:latin typeface="Impact"/>
                <a:ea typeface="Impact"/>
                <a:cs typeface="Impact"/>
                <a:sym typeface="Impact"/>
              </a:rPr>
              <a:t>Length: 1 year</a:t>
            </a:r>
            <a:endParaRPr sz="95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950">
                <a:solidFill>
                  <a:srgbClr val="FFFFFF"/>
                </a:solidFill>
                <a:latin typeface="Impact"/>
                <a:ea typeface="Impact"/>
                <a:cs typeface="Impact"/>
                <a:sym typeface="Impact"/>
              </a:rPr>
              <a:t>Prerequisite: Creating Two-Dimensional Art, Creating Three-Dimensional Art, Two-Dimensional Studio Art 1, OR Three-Dimensional Studio Art 1</a:t>
            </a:r>
            <a:endParaRPr sz="95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950">
                <a:solidFill>
                  <a:srgbClr val="FFFFFF"/>
                </a:solidFill>
                <a:latin typeface="Impact"/>
                <a:ea typeface="Impact"/>
                <a:cs typeface="Impact"/>
                <a:sym typeface="Impact"/>
              </a:rPr>
              <a:t>Credit: 1</a:t>
            </a:r>
            <a:endParaRPr sz="950">
              <a:solidFill>
                <a:srgbClr val="FFFFFF"/>
              </a:solidFill>
              <a:latin typeface="Impact"/>
              <a:ea typeface="Impact"/>
              <a:cs typeface="Impact"/>
              <a:sym typeface="Impact"/>
            </a:endParaRPr>
          </a:p>
          <a:p>
            <a:pPr marL="0" lvl="0" indent="0" algn="l" rtl="0">
              <a:spcBef>
                <a:spcPts val="0"/>
              </a:spcBef>
              <a:spcAft>
                <a:spcPts val="0"/>
              </a:spcAft>
              <a:buNone/>
            </a:pPr>
            <a:r>
              <a:rPr lang="en" sz="950">
                <a:solidFill>
                  <a:srgbClr val="FFFFFF"/>
                </a:solidFill>
                <a:latin typeface="Impact"/>
                <a:ea typeface="Impact"/>
                <a:cs typeface="Impact"/>
                <a:sym typeface="Impact"/>
              </a:rPr>
              <a:t>Grades: 10-12</a:t>
            </a:r>
            <a:endParaRPr sz="950">
              <a:solidFill>
                <a:srgbClr val="FFFFFF"/>
              </a:solidFill>
              <a:latin typeface="Impact"/>
              <a:ea typeface="Impact"/>
              <a:cs typeface="Impact"/>
              <a:sym typeface="Impact"/>
            </a:endParaRPr>
          </a:p>
          <a:p>
            <a:pPr marL="0" lvl="0" indent="0" algn="l" rtl="0">
              <a:spcBef>
                <a:spcPts val="0"/>
              </a:spcBef>
              <a:spcAft>
                <a:spcPts val="0"/>
              </a:spcAft>
              <a:buNone/>
            </a:pPr>
            <a:endParaRPr sz="950">
              <a:solidFill>
                <a:srgbClr val="FFFFFF"/>
              </a:solidFill>
              <a:latin typeface="Impact"/>
              <a:ea typeface="Impact"/>
              <a:cs typeface="Impact"/>
              <a:sym typeface="Impact"/>
            </a:endParaRPr>
          </a:p>
          <a:p>
            <a:pPr marL="0" lvl="0" indent="0" algn="l" rtl="0">
              <a:spcBef>
                <a:spcPts val="0"/>
              </a:spcBef>
              <a:spcAft>
                <a:spcPts val="0"/>
              </a:spcAft>
              <a:buNone/>
            </a:pPr>
            <a:r>
              <a:rPr lang="en" sz="950">
                <a:solidFill>
                  <a:srgbClr val="FFFFFF"/>
                </a:solidFill>
                <a:latin typeface="Impact"/>
                <a:ea typeface="Impact"/>
                <a:cs typeface="Impact"/>
                <a:sym typeface="Impact"/>
              </a:rPr>
              <a:t>Students explore spatial relationships through the use of nonobjective, abstract, or representational forms, products, or structures. Instruction may include, but is not limited to, content in green or industrial design, sculpture, ceramics, or building arts. Processes and techniques for substitution include wheel-thrown clay, glaze formulation and application, or extruded, cast, draped, molded, laminated, or soft forms. Media may include, but are not limited to, clay, wood, metal, plaster, paper maché, and plastic with consideration of the workability, durability, cost, and toxicity of the media used.  3-D artists experiment with and manipulate space-producing devices, including overlapping, transparency, interpenetration, vertical and horizontal axis, inclined planes, disproportionate scale, fractional or abstracted representation, and spatial properties of the structural art elements. Craftsmanship and quality are reflected in the surface and structural qualities of the completed art forms. Students in the 3-D art studio focus on use of safety procedures for process, media, and techniques. Student artists use an art criticism process to evaluate, explain, and measure artistic growth in personal or group works. This course incorporates hands-on activities and consumption of art materials.</a:t>
            </a:r>
            <a:endParaRPr sz="950">
              <a:solidFill>
                <a:srgbClr val="FFFFFF"/>
              </a:solidFill>
              <a:latin typeface="Impact"/>
              <a:ea typeface="Impact"/>
              <a:cs typeface="Impact"/>
              <a:sym typeface="Impact"/>
            </a:endParaRPr>
          </a:p>
        </p:txBody>
      </p:sp>
      <p:sp>
        <p:nvSpPr>
          <p:cNvPr id="934" name="Google Shape;934;p91"/>
          <p:cNvSpPr txBox="1">
            <a:spLocks noGrp="1"/>
          </p:cNvSpPr>
          <p:nvPr>
            <p:ph type="title"/>
          </p:nvPr>
        </p:nvSpPr>
        <p:spPr>
          <a:xfrm>
            <a:off x="311700" y="292625"/>
            <a:ext cx="58272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3D Studio Art</a:t>
            </a:r>
            <a:endParaRPr sz="2500">
              <a:latin typeface="Impact"/>
              <a:ea typeface="Impact"/>
              <a:cs typeface="Impact"/>
              <a:sym typeface="Impact"/>
            </a:endParaRPr>
          </a:p>
        </p:txBody>
      </p:sp>
      <p:sp>
        <p:nvSpPr>
          <p:cNvPr id="935" name="Google Shape;935;p91">
            <a:hlinkClick r:id="rId3" action="ppaction://hlinksldjump"/>
          </p:cNvPr>
          <p:cNvSpPr/>
          <p:nvPr/>
        </p:nvSpPr>
        <p:spPr>
          <a:xfrm>
            <a:off x="6304625" y="19892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 sz="2500">
                <a:solidFill>
                  <a:srgbClr val="FFFFFF"/>
                </a:solidFill>
                <a:latin typeface="Impact"/>
                <a:ea typeface="Impact"/>
                <a:cs typeface="Impact"/>
                <a:sym typeface="Impact"/>
              </a:rPr>
              <a:t>Personal and Family Finance</a:t>
            </a:r>
            <a:endParaRPr sz="2500">
              <a:solidFill>
                <a:srgbClr val="FFFFFF"/>
              </a:solidFill>
              <a:latin typeface="Impact"/>
              <a:ea typeface="Impact"/>
              <a:cs typeface="Impact"/>
              <a:sym typeface="Impact"/>
            </a:endParaRPr>
          </a:p>
          <a:p>
            <a:pPr marL="0" lvl="0" indent="0" algn="l" rtl="0">
              <a:spcBef>
                <a:spcPts val="0"/>
              </a:spcBef>
              <a:spcAft>
                <a:spcPts val="0"/>
              </a:spcAft>
              <a:buClr>
                <a:schemeClr val="dk1"/>
              </a:buClr>
              <a:buSzPct val="44000"/>
              <a:buFont typeface="Arial"/>
              <a:buNone/>
            </a:pPr>
            <a:endParaRPr sz="2500">
              <a:solidFill>
                <a:srgbClr val="FFFFFF"/>
              </a:solidFill>
              <a:latin typeface="Impact"/>
              <a:ea typeface="Impact"/>
              <a:cs typeface="Impact"/>
              <a:sym typeface="Impact"/>
            </a:endParaRPr>
          </a:p>
          <a:p>
            <a:pPr marL="0" lvl="0" indent="0" algn="l" rtl="0">
              <a:spcBef>
                <a:spcPts val="0"/>
              </a:spcBef>
              <a:spcAft>
                <a:spcPts val="0"/>
              </a:spcAft>
              <a:buNone/>
            </a:pPr>
            <a:endParaRPr sz="2500">
              <a:solidFill>
                <a:srgbClr val="FFFFFF"/>
              </a:solidFill>
              <a:latin typeface="Impact"/>
              <a:ea typeface="Impact"/>
              <a:cs typeface="Impact"/>
              <a:sym typeface="Impact"/>
            </a:endParaRPr>
          </a:p>
        </p:txBody>
      </p:sp>
      <p:sp>
        <p:nvSpPr>
          <p:cNvPr id="136" name="Google Shape;136;p20"/>
          <p:cNvSpPr/>
          <p:nvPr/>
        </p:nvSpPr>
        <p:spPr>
          <a:xfrm>
            <a:off x="701875" y="1063275"/>
            <a:ext cx="22782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100">
              <a:solidFill>
                <a:srgbClr val="FFFFFF"/>
              </a:solidFill>
              <a:latin typeface="Impact"/>
              <a:ea typeface="Impact"/>
              <a:cs typeface="Impact"/>
              <a:sym typeface="Impact"/>
            </a:endParaRPr>
          </a:p>
        </p:txBody>
      </p:sp>
      <p:sp>
        <p:nvSpPr>
          <p:cNvPr id="137" name="Google Shape;137;p20"/>
          <p:cNvSpPr/>
          <p:nvPr/>
        </p:nvSpPr>
        <p:spPr>
          <a:xfrm>
            <a:off x="3149825" y="1063275"/>
            <a:ext cx="5292300" cy="3910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just" rtl="0">
              <a:lnSpc>
                <a:spcPct val="109090"/>
              </a:lnSpc>
              <a:spcBef>
                <a:spcPts val="1200"/>
              </a:spcBef>
              <a:spcAft>
                <a:spcPts val="0"/>
              </a:spcAft>
              <a:buClr>
                <a:schemeClr val="dk1"/>
              </a:buClr>
              <a:buSzPts val="1100"/>
              <a:buFont typeface="Arial"/>
              <a:buNone/>
            </a:pPr>
            <a:r>
              <a:rPr lang="en">
                <a:solidFill>
                  <a:srgbClr val="FFFFFF"/>
                </a:solidFill>
              </a:rPr>
              <a:t>The purpose of this course is to give students an overview of personal and family finance concepts including the American economic system, personal and family management of resources including income, money management, saving and investing, spending and credit, the role of financial institutions and the consumer, consumer information and taxation and financial planning.</a:t>
            </a:r>
            <a:endParaRPr>
              <a:solidFill>
                <a:srgbClr val="FFFFFF"/>
              </a:solidFill>
            </a:endParaRPr>
          </a:p>
          <a:p>
            <a:pPr marL="0" lvl="0" indent="0" algn="l" rtl="0">
              <a:spcBef>
                <a:spcPts val="1200"/>
              </a:spcBef>
              <a:spcAft>
                <a:spcPts val="0"/>
              </a:spcAft>
              <a:buNone/>
            </a:pPr>
            <a:r>
              <a:rPr lang="en" sz="1500">
                <a:solidFill>
                  <a:srgbClr val="FFFFFF"/>
                </a:solidFill>
                <a:latin typeface="Times New Roman"/>
                <a:ea typeface="Times New Roman"/>
                <a:cs typeface="Times New Roman"/>
                <a:sym typeface="Times New Roman"/>
              </a:rPr>
              <a:t>This content includes, but is not limited to, consumer rights and responsibilities, record-keeping, decision making and consumer choices, resource management, credit, taxation, wills, savings plans, investments, money management resources, insurance and contracts.</a:t>
            </a:r>
            <a:endParaRPr sz="1800">
              <a:solidFill>
                <a:srgbClr val="FFFFFF"/>
              </a:solidFill>
              <a:latin typeface="Impact"/>
              <a:ea typeface="Impact"/>
              <a:cs typeface="Impact"/>
              <a:sym typeface="Impact"/>
            </a:endParaRPr>
          </a:p>
        </p:txBody>
      </p:sp>
      <p:graphicFrame>
        <p:nvGraphicFramePr>
          <p:cNvPr id="138" name="Google Shape;138;p20"/>
          <p:cNvGraphicFramePr/>
          <p:nvPr/>
        </p:nvGraphicFramePr>
        <p:xfrm>
          <a:off x="701875" y="1063250"/>
          <a:ext cx="2278200" cy="3910475"/>
        </p:xfrm>
        <a:graphic>
          <a:graphicData uri="http://schemas.openxmlformats.org/drawingml/2006/table">
            <a:tbl>
              <a:tblPr>
                <a:noFill/>
                <a:tableStyleId>{3ABC6FD7-3FFC-49AD-8CAC-1136579F2831}</a:tableStyleId>
              </a:tblPr>
              <a:tblGrid>
                <a:gridCol w="788850">
                  <a:extLst>
                    <a:ext uri="{9D8B030D-6E8A-4147-A177-3AD203B41FA5}">
                      <a16:colId xmlns:a16="http://schemas.microsoft.com/office/drawing/2014/main" val="20000"/>
                    </a:ext>
                  </a:extLst>
                </a:gridCol>
                <a:gridCol w="1489350">
                  <a:extLst>
                    <a:ext uri="{9D8B030D-6E8A-4147-A177-3AD203B41FA5}">
                      <a16:colId xmlns:a16="http://schemas.microsoft.com/office/drawing/2014/main" val="20001"/>
                    </a:ext>
                  </a:extLst>
                </a:gridCol>
              </a:tblGrid>
              <a:tr h="863825">
                <a:tc>
                  <a:txBody>
                    <a:bodyPr/>
                    <a:lstStyle/>
                    <a:p>
                      <a:pPr marL="0" lvl="0" indent="0" algn="l" rtl="0">
                        <a:lnSpc>
                          <a:spcPct val="115000"/>
                        </a:lnSpc>
                        <a:spcBef>
                          <a:spcPts val="0"/>
                        </a:spcBef>
                        <a:spcAft>
                          <a:spcPts val="0"/>
                        </a:spcAft>
                        <a:buNone/>
                      </a:pPr>
                      <a:r>
                        <a:rPr lang="en" sz="1100" b="1">
                          <a:solidFill>
                            <a:srgbClr val="FFFFFF"/>
                          </a:solidFill>
                        </a:rPr>
                        <a:t>Course #</a:t>
                      </a:r>
                      <a:endParaRPr sz="1100" b="1">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rgbClr val="FFFFFF"/>
                          </a:solidFill>
                        </a:rPr>
                        <a:t>8500120</a:t>
                      </a:r>
                      <a:endParaRPr>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63825">
                <a:tc>
                  <a:txBody>
                    <a:bodyPr/>
                    <a:lstStyle/>
                    <a:p>
                      <a:pPr marL="0" lvl="0" indent="0" algn="l" rtl="0">
                        <a:lnSpc>
                          <a:spcPct val="115000"/>
                        </a:lnSpc>
                        <a:spcBef>
                          <a:spcPts val="0"/>
                        </a:spcBef>
                        <a:spcAft>
                          <a:spcPts val="0"/>
                        </a:spcAft>
                        <a:buNone/>
                      </a:pPr>
                      <a:r>
                        <a:rPr lang="en" sz="1100" b="1">
                          <a:solidFill>
                            <a:srgbClr val="FFFFFF"/>
                          </a:solidFill>
                        </a:rPr>
                        <a:t>Grade Level</a:t>
                      </a:r>
                      <a:endParaRPr sz="1100" b="1">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rgbClr val="FFFFFF"/>
                          </a:solidFill>
                        </a:rPr>
                        <a:t>9-12</a:t>
                      </a:r>
                      <a:endParaRPr>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9500">
                <a:tc>
                  <a:txBody>
                    <a:bodyPr/>
                    <a:lstStyle/>
                    <a:p>
                      <a:pPr marL="0" lvl="0" indent="0" algn="l" rtl="0">
                        <a:lnSpc>
                          <a:spcPct val="115000"/>
                        </a:lnSpc>
                        <a:spcBef>
                          <a:spcPts val="0"/>
                        </a:spcBef>
                        <a:spcAft>
                          <a:spcPts val="0"/>
                        </a:spcAft>
                        <a:buNone/>
                      </a:pPr>
                      <a:r>
                        <a:rPr lang="en" sz="1100" b="1">
                          <a:solidFill>
                            <a:srgbClr val="FFFFFF"/>
                          </a:solidFill>
                        </a:rPr>
                        <a:t>Length</a:t>
                      </a:r>
                      <a:endParaRPr sz="1100" b="1">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rgbClr val="FFFFFF"/>
                          </a:solidFill>
                        </a:rPr>
                        <a:t>1 semester</a:t>
                      </a:r>
                      <a:endParaRPr>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63825">
                <a:tc>
                  <a:txBody>
                    <a:bodyPr/>
                    <a:lstStyle/>
                    <a:p>
                      <a:pPr marL="0" lvl="0" indent="0" algn="l" rtl="0">
                        <a:lnSpc>
                          <a:spcPct val="115000"/>
                        </a:lnSpc>
                        <a:spcBef>
                          <a:spcPts val="0"/>
                        </a:spcBef>
                        <a:spcAft>
                          <a:spcPts val="0"/>
                        </a:spcAft>
                        <a:buNone/>
                      </a:pPr>
                      <a:r>
                        <a:rPr lang="en" sz="1100" b="1">
                          <a:solidFill>
                            <a:srgbClr val="FFFFFF"/>
                          </a:solidFill>
                        </a:rPr>
                        <a:t>Prerequisite</a:t>
                      </a:r>
                      <a:endParaRPr sz="1100" b="1">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rgbClr val="FFFFFF"/>
                          </a:solidFill>
                        </a:rPr>
                        <a:t>None</a:t>
                      </a:r>
                      <a:endParaRPr>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59500">
                <a:tc>
                  <a:txBody>
                    <a:bodyPr/>
                    <a:lstStyle/>
                    <a:p>
                      <a:pPr marL="0" lvl="0" indent="0" algn="l" rtl="0">
                        <a:lnSpc>
                          <a:spcPct val="115000"/>
                        </a:lnSpc>
                        <a:spcBef>
                          <a:spcPts val="0"/>
                        </a:spcBef>
                        <a:spcAft>
                          <a:spcPts val="0"/>
                        </a:spcAft>
                        <a:buNone/>
                      </a:pPr>
                      <a:r>
                        <a:rPr lang="en" sz="1100" b="1">
                          <a:solidFill>
                            <a:srgbClr val="FFFFFF"/>
                          </a:solidFill>
                        </a:rPr>
                        <a:t>Credit</a:t>
                      </a:r>
                      <a:endParaRPr sz="1100" b="1">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solidFill>
                            <a:srgbClr val="FFFFFF"/>
                          </a:solidFill>
                        </a:rPr>
                        <a:t>1/2 credit</a:t>
                      </a:r>
                      <a:endParaRPr>
                        <a:solidFill>
                          <a:srgbClr val="FFFFFF"/>
                        </a:solidFill>
                      </a:endParaRPr>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9" name="Google Shape;139;p20">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39"/>
        <p:cNvGrpSpPr/>
        <p:nvPr/>
      </p:nvGrpSpPr>
      <p:grpSpPr>
        <a:xfrm>
          <a:off x="0" y="0"/>
          <a:ext cx="0" cy="0"/>
          <a:chOff x="0" y="0"/>
          <a:chExt cx="0" cy="0"/>
        </a:xfrm>
      </p:grpSpPr>
      <p:sp>
        <p:nvSpPr>
          <p:cNvPr id="940" name="Google Shape;940;p92"/>
          <p:cNvSpPr/>
          <p:nvPr/>
        </p:nvSpPr>
        <p:spPr>
          <a:xfrm>
            <a:off x="311700" y="700050"/>
            <a:ext cx="2708400" cy="3965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2"/>
          <p:cNvSpPr txBox="1"/>
          <p:nvPr/>
        </p:nvSpPr>
        <p:spPr>
          <a:xfrm>
            <a:off x="379950" y="868800"/>
            <a:ext cx="2571900" cy="395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Impact"/>
                <a:ea typeface="Impact"/>
                <a:cs typeface="Impact"/>
                <a:sym typeface="Impact"/>
              </a:rPr>
              <a:t>AP Studio Art 2D</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2 years of art</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Grades: 10-12</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This Advanced Placement course is intended to address a very broad interpretation of two-dimensional (2-D) design issues. This type of design involves purposeful decision-making about how to use the elements and principles of art in an integrative way. It is for the advanced student who wishes to seek AP Credit through submitting a Portfolio of work for consideration by the College Board.  Course includes district developed requirements that demonstrate students’ mastery of rigorous standards required of quality point art courses.</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a:p>
        </p:txBody>
      </p:sp>
      <p:sp>
        <p:nvSpPr>
          <p:cNvPr id="942" name="Google Shape;942;p92"/>
          <p:cNvSpPr/>
          <p:nvPr/>
        </p:nvSpPr>
        <p:spPr>
          <a:xfrm>
            <a:off x="3523200" y="710100"/>
            <a:ext cx="2659200" cy="3965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2"/>
          <p:cNvSpPr txBox="1"/>
          <p:nvPr/>
        </p:nvSpPr>
        <p:spPr>
          <a:xfrm>
            <a:off x="3593675" y="822600"/>
            <a:ext cx="2520300" cy="404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Impact"/>
                <a:ea typeface="Impact"/>
                <a:cs typeface="Impact"/>
                <a:sym typeface="Impact"/>
              </a:rPr>
              <a:t>AP Studio Art 3D</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Length: 1 year</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Prerequisite: 2 years of art</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Credit: 1</a:t>
            </a: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Grades: 10-12</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a:p>
            <a:pPr marL="0" lvl="0" indent="0" algn="l" rtl="0">
              <a:spcBef>
                <a:spcPts val="0"/>
              </a:spcBef>
              <a:spcAft>
                <a:spcPts val="0"/>
              </a:spcAft>
              <a:buNone/>
            </a:pPr>
            <a:r>
              <a:rPr lang="en" sz="1100">
                <a:solidFill>
                  <a:schemeClr val="lt1"/>
                </a:solidFill>
                <a:latin typeface="Impact"/>
                <a:ea typeface="Impact"/>
                <a:cs typeface="Impact"/>
                <a:sym typeface="Impact"/>
              </a:rPr>
              <a:t>This Advanced Placement course is intended to address a very broad interpretation of sculptural issues in three-dimensional (3-D) design. Such elements and concepts may be articulated through additive, subtractive, and/or fabrication processes. It is for the advanced student who wishes to seek AP Credit through submitting a Portfolio of work for consideration by the College Board.  Course includes district developed requirements that demonstrate students’ mastery of rigorous standards required of quality point art courses.</a:t>
            </a:r>
            <a:endParaRPr sz="1100">
              <a:solidFill>
                <a:schemeClr val="lt1"/>
              </a:solidFill>
              <a:latin typeface="Impact"/>
              <a:ea typeface="Impact"/>
              <a:cs typeface="Impact"/>
              <a:sym typeface="Impact"/>
            </a:endParaRPr>
          </a:p>
          <a:p>
            <a:pPr marL="0" lvl="0" indent="0" algn="l" rtl="0">
              <a:spcBef>
                <a:spcPts val="0"/>
              </a:spcBef>
              <a:spcAft>
                <a:spcPts val="0"/>
              </a:spcAft>
              <a:buNone/>
            </a:pPr>
            <a:endParaRPr sz="900">
              <a:solidFill>
                <a:schemeClr val="lt1"/>
              </a:solidFill>
              <a:latin typeface="Impact"/>
              <a:ea typeface="Impact"/>
              <a:cs typeface="Impact"/>
              <a:sym typeface="Impact"/>
            </a:endParaRPr>
          </a:p>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44" name="Google Shape;944;p92"/>
          <p:cNvSpPr txBox="1"/>
          <p:nvPr/>
        </p:nvSpPr>
        <p:spPr>
          <a:xfrm>
            <a:off x="7044400" y="1412850"/>
            <a:ext cx="15648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2D Art Curriculum</a:t>
            </a:r>
            <a:endParaRPr>
              <a:solidFill>
                <a:srgbClr val="FFFFFF"/>
              </a:solidFill>
              <a:latin typeface="Impact"/>
              <a:ea typeface="Impact"/>
              <a:cs typeface="Impact"/>
              <a:sym typeface="Impact"/>
            </a:endParaRPr>
          </a:p>
        </p:txBody>
      </p:sp>
      <p:sp>
        <p:nvSpPr>
          <p:cNvPr id="945" name="Google Shape;945;p92"/>
          <p:cNvSpPr txBox="1"/>
          <p:nvPr/>
        </p:nvSpPr>
        <p:spPr>
          <a:xfrm>
            <a:off x="7044400" y="2374950"/>
            <a:ext cx="15648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4">
                  <a:extLst>
                    <a:ext uri="{A12FA001-AC4F-418D-AE19-62706E023703}">
                      <ahyp:hlinkClr xmlns:ahyp="http://schemas.microsoft.com/office/drawing/2018/hyperlinkcolor" val="tx"/>
                    </a:ext>
                  </a:extLst>
                </a:hlinkClick>
              </a:rPr>
              <a:t>AP 3D Art Curriculum</a:t>
            </a:r>
            <a:endParaRPr>
              <a:solidFill>
                <a:srgbClr val="FFFFFF"/>
              </a:solidFill>
              <a:latin typeface="Impact"/>
              <a:ea typeface="Impact"/>
              <a:cs typeface="Impact"/>
              <a:sym typeface="Impact"/>
            </a:endParaRPr>
          </a:p>
        </p:txBody>
      </p:sp>
      <p:sp>
        <p:nvSpPr>
          <p:cNvPr id="946" name="Google Shape;946;p92"/>
          <p:cNvSpPr txBox="1">
            <a:spLocks noGrp="1"/>
          </p:cNvSpPr>
          <p:nvPr>
            <p:ph type="title"/>
          </p:nvPr>
        </p:nvSpPr>
        <p:spPr>
          <a:xfrm>
            <a:off x="311700" y="137400"/>
            <a:ext cx="5870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AP Studio Art</a:t>
            </a:r>
            <a:endParaRPr sz="2500">
              <a:latin typeface="Impact"/>
              <a:ea typeface="Impact"/>
              <a:cs typeface="Impact"/>
              <a:sym typeface="Impact"/>
            </a:endParaRPr>
          </a:p>
        </p:txBody>
      </p:sp>
      <p:sp>
        <p:nvSpPr>
          <p:cNvPr id="947" name="Google Shape;947;p92">
            <a:hlinkClick r:id="rId5"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5"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pic>
        <p:nvPicPr>
          <p:cNvPr id="948" name="Google Shape;948;p92"/>
          <p:cNvPicPr preferRelativeResize="0"/>
          <p:nvPr/>
        </p:nvPicPr>
        <p:blipFill>
          <a:blip r:embed="rId6">
            <a:alphaModFix/>
          </a:blip>
          <a:stretch>
            <a:fillRect/>
          </a:stretch>
        </p:blipFill>
        <p:spPr>
          <a:xfrm>
            <a:off x="7169463" y="3337050"/>
            <a:ext cx="1314675" cy="13146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52"/>
        <p:cNvGrpSpPr/>
        <p:nvPr/>
      </p:nvGrpSpPr>
      <p:grpSpPr>
        <a:xfrm>
          <a:off x="0" y="0"/>
          <a:ext cx="0" cy="0"/>
          <a:chOff x="0" y="0"/>
          <a:chExt cx="0" cy="0"/>
        </a:xfrm>
      </p:grpSpPr>
      <p:sp>
        <p:nvSpPr>
          <p:cNvPr id="953" name="Google Shape;953;p93"/>
          <p:cNvSpPr/>
          <p:nvPr/>
        </p:nvSpPr>
        <p:spPr>
          <a:xfrm>
            <a:off x="323450" y="970425"/>
            <a:ext cx="8226000" cy="36789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3"/>
          <p:cNvSpPr txBox="1"/>
          <p:nvPr/>
        </p:nvSpPr>
        <p:spPr>
          <a:xfrm>
            <a:off x="323450" y="970425"/>
            <a:ext cx="79089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Digital Art Imaging 1</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Length: 1 year</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Prerequisite: 1 year of visual art</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Credit: 1</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Grades: 10-12</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Students explore the fundamental concepts, terminology, techniques, and applications of digital imaging to create original work. Students produce digital still images through the single or combined use of computers, digital cameras, scanners, photo editing software, drawing and painting software, graphic tablets, printers, new media, and emerging technologies. Through the critique process, students evaluate and respond to their own work and that of their peers to measure artistic growth. This course incorporates hands-on activities, the use of technology, and consumption of art materials.</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p:txBody>
      </p:sp>
      <p:sp>
        <p:nvSpPr>
          <p:cNvPr id="955" name="Google Shape;955;p93"/>
          <p:cNvSpPr txBox="1"/>
          <p:nvPr/>
        </p:nvSpPr>
        <p:spPr>
          <a:xfrm>
            <a:off x="5310725" y="843300"/>
            <a:ext cx="349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56" name="Google Shape;956;p93"/>
          <p:cNvSpPr txBox="1"/>
          <p:nvPr/>
        </p:nvSpPr>
        <p:spPr>
          <a:xfrm>
            <a:off x="5386350" y="843300"/>
            <a:ext cx="257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Impact"/>
              <a:ea typeface="Impact"/>
              <a:cs typeface="Impact"/>
              <a:sym typeface="Impact"/>
            </a:endParaRPr>
          </a:p>
        </p:txBody>
      </p:sp>
      <p:sp>
        <p:nvSpPr>
          <p:cNvPr id="957" name="Google Shape;957;p93"/>
          <p:cNvSpPr txBox="1">
            <a:spLocks noGrp="1"/>
          </p:cNvSpPr>
          <p:nvPr>
            <p:ph type="title"/>
          </p:nvPr>
        </p:nvSpPr>
        <p:spPr>
          <a:xfrm>
            <a:off x="281525" y="239675"/>
            <a:ext cx="60435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Digital Art</a:t>
            </a:r>
            <a:endParaRPr sz="2500">
              <a:latin typeface="Impact"/>
              <a:ea typeface="Impact"/>
              <a:cs typeface="Impact"/>
              <a:sym typeface="Impact"/>
            </a:endParaRPr>
          </a:p>
        </p:txBody>
      </p:sp>
      <p:sp>
        <p:nvSpPr>
          <p:cNvPr id="958" name="Google Shape;958;p93">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62"/>
        <p:cNvGrpSpPr/>
        <p:nvPr/>
      </p:nvGrpSpPr>
      <p:grpSpPr>
        <a:xfrm>
          <a:off x="0" y="0"/>
          <a:ext cx="0" cy="0"/>
          <a:chOff x="0" y="0"/>
          <a:chExt cx="0" cy="0"/>
        </a:xfrm>
      </p:grpSpPr>
      <p:sp>
        <p:nvSpPr>
          <p:cNvPr id="963" name="Google Shape;963;p94"/>
          <p:cNvSpPr/>
          <p:nvPr/>
        </p:nvSpPr>
        <p:spPr>
          <a:xfrm>
            <a:off x="335175" y="911425"/>
            <a:ext cx="8378100" cy="3965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4"/>
          <p:cNvSpPr txBox="1"/>
          <p:nvPr/>
        </p:nvSpPr>
        <p:spPr>
          <a:xfrm>
            <a:off x="403425" y="1023925"/>
            <a:ext cx="8310000" cy="421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lt1"/>
                </a:solidFill>
                <a:latin typeface="Impact"/>
                <a:ea typeface="Impact"/>
                <a:cs typeface="Impact"/>
                <a:sym typeface="Impact"/>
              </a:rPr>
              <a:t>Creative Photography</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Length: 1 year</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Prerequisite: 1 year of visual art</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Credit: 1</a:t>
            </a:r>
            <a:endParaRPr sz="1300">
              <a:solidFill>
                <a:schemeClr val="lt1"/>
              </a:solidFill>
              <a:latin typeface="Impact"/>
              <a:ea typeface="Impact"/>
              <a:cs typeface="Impact"/>
              <a:sym typeface="Impact"/>
            </a:endParaRPr>
          </a:p>
          <a:p>
            <a:pPr marL="0" lvl="0" indent="0" algn="l" rtl="0">
              <a:spcBef>
                <a:spcPts val="0"/>
              </a:spcBef>
              <a:spcAft>
                <a:spcPts val="0"/>
              </a:spcAft>
              <a:buNone/>
            </a:pPr>
            <a:r>
              <a:rPr lang="en" sz="1300">
                <a:solidFill>
                  <a:schemeClr val="lt1"/>
                </a:solidFill>
                <a:latin typeface="Impact"/>
                <a:ea typeface="Impact"/>
                <a:cs typeface="Impact"/>
                <a:sym typeface="Impact"/>
              </a:rPr>
              <a:t>Grade: 9-12</a:t>
            </a: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300">
              <a:solidFill>
                <a:schemeClr val="lt1"/>
              </a:solidFill>
              <a:latin typeface="Impact"/>
              <a:ea typeface="Impact"/>
              <a:cs typeface="Impact"/>
              <a:sym typeface="Impact"/>
            </a:endParaRPr>
          </a:p>
          <a:p>
            <a:pPr marL="0" lvl="0" indent="0" algn="just" rtl="0">
              <a:lnSpc>
                <a:spcPct val="115000"/>
              </a:lnSpc>
              <a:spcBef>
                <a:spcPts val="1200"/>
              </a:spcBef>
              <a:spcAft>
                <a:spcPts val="0"/>
              </a:spcAft>
              <a:buNone/>
            </a:pPr>
            <a:r>
              <a:rPr lang="en" sz="1300">
                <a:solidFill>
                  <a:srgbClr val="FFFFFF"/>
                </a:solidFill>
                <a:latin typeface="Impact"/>
                <a:ea typeface="Impact"/>
                <a:cs typeface="Impact"/>
                <a:sym typeface="Impact"/>
              </a:rPr>
              <a:t>Students explore the aesthetic foundations of art making using beginning photography techniques. This course may include, but is not limited to, color and/or black and white photography via digital media and/or traditional photography. Students become familiar with the basic mechanics of a camera, including lens and shutter operation, compositional foundations, printing an image for display, and evaluating a successful print. Student photographers may use a variety of media and materials, such as 35mm black and white film, single lens reflex camera, digital camera, darkroom, computer application, filters, various papers, digital output, photogram, cyanotypes, Sabatier effect, and pinhole photography. Craftsmanship and quality are reflected in the surface of the prints and the care of the materials. Photographers use an art criticism process to evaluate, explain, and measure artistic growth in personal or group works. This course incorporates hands-on activities and consumption of art materials.</a:t>
            </a:r>
            <a:endParaRPr sz="1300">
              <a:solidFill>
                <a:srgbClr val="FFFFFF"/>
              </a:solidFill>
              <a:latin typeface="Impact"/>
              <a:ea typeface="Impact"/>
              <a:cs typeface="Impact"/>
              <a:sym typeface="Impact"/>
            </a:endParaRPr>
          </a:p>
          <a:p>
            <a:pPr marL="0" lvl="0" indent="0" algn="l" rtl="0">
              <a:spcBef>
                <a:spcPts val="1200"/>
              </a:spcBef>
              <a:spcAft>
                <a:spcPts val="0"/>
              </a:spcAft>
              <a:buNone/>
            </a:pPr>
            <a:endParaRPr sz="1300">
              <a:solidFill>
                <a:schemeClr val="lt1"/>
              </a:solidFill>
              <a:latin typeface="Impact"/>
              <a:ea typeface="Impact"/>
              <a:cs typeface="Impact"/>
              <a:sym typeface="Impact"/>
            </a:endParaRPr>
          </a:p>
          <a:p>
            <a:pPr marL="0" lvl="0" indent="0" algn="l" rtl="0">
              <a:spcBef>
                <a:spcPts val="0"/>
              </a:spcBef>
              <a:spcAft>
                <a:spcPts val="0"/>
              </a:spcAft>
              <a:buNone/>
            </a:pPr>
            <a:endParaRPr sz="1600"/>
          </a:p>
        </p:txBody>
      </p:sp>
      <p:sp>
        <p:nvSpPr>
          <p:cNvPr id="965" name="Google Shape;965;p94"/>
          <p:cNvSpPr txBox="1">
            <a:spLocks noGrp="1"/>
          </p:cNvSpPr>
          <p:nvPr>
            <p:ph type="title"/>
          </p:nvPr>
        </p:nvSpPr>
        <p:spPr>
          <a:xfrm>
            <a:off x="311700" y="292625"/>
            <a:ext cx="5913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Creative Photography</a:t>
            </a:r>
            <a:endParaRPr sz="2500">
              <a:latin typeface="Impact"/>
              <a:ea typeface="Impact"/>
              <a:cs typeface="Impact"/>
              <a:sym typeface="Impact"/>
            </a:endParaRPr>
          </a:p>
        </p:txBody>
      </p:sp>
      <p:sp>
        <p:nvSpPr>
          <p:cNvPr id="966" name="Google Shape;966;p94">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3"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70"/>
        <p:cNvGrpSpPr/>
        <p:nvPr/>
      </p:nvGrpSpPr>
      <p:grpSpPr>
        <a:xfrm>
          <a:off x="0" y="0"/>
          <a:ext cx="0" cy="0"/>
          <a:chOff x="0" y="0"/>
          <a:chExt cx="0" cy="0"/>
        </a:xfrm>
      </p:grpSpPr>
      <p:sp>
        <p:nvSpPr>
          <p:cNvPr id="971" name="Google Shape;971;p95"/>
          <p:cNvSpPr/>
          <p:nvPr/>
        </p:nvSpPr>
        <p:spPr>
          <a:xfrm>
            <a:off x="311700" y="1052625"/>
            <a:ext cx="8366700" cy="35163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5"/>
          <p:cNvSpPr txBox="1"/>
          <p:nvPr/>
        </p:nvSpPr>
        <p:spPr>
          <a:xfrm>
            <a:off x="311700" y="1052625"/>
            <a:ext cx="82023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AP Art History</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Length: 1 year</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Prerequisite: 1 year of visual art</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Credit: 1</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Grades: 11-12</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The purpose of this course is to introduce students to the appreciation of works of art, the intelligent examination of works of art, and to the major forms of artistic expression in Western art from 1400 to the present.   Course includes district developed requirements that demonstrate students’ mastery of rigorous standards required of quality point art courses.</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600">
                <a:solidFill>
                  <a:schemeClr val="lt1"/>
                </a:solidFill>
                <a:latin typeface="Impact"/>
                <a:ea typeface="Impact"/>
                <a:cs typeface="Impact"/>
                <a:sym typeface="Impact"/>
              </a:rPr>
              <a:t>*Students are required to take the AP Exam</a:t>
            </a:r>
            <a:endParaRPr sz="16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p:txBody>
      </p:sp>
      <p:sp>
        <p:nvSpPr>
          <p:cNvPr id="973" name="Google Shape;973;p95"/>
          <p:cNvSpPr txBox="1"/>
          <p:nvPr/>
        </p:nvSpPr>
        <p:spPr>
          <a:xfrm>
            <a:off x="5310725" y="843300"/>
            <a:ext cx="349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74" name="Google Shape;974;p95"/>
          <p:cNvSpPr txBox="1"/>
          <p:nvPr/>
        </p:nvSpPr>
        <p:spPr>
          <a:xfrm>
            <a:off x="5386350" y="843300"/>
            <a:ext cx="257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Impact"/>
              <a:ea typeface="Impact"/>
              <a:cs typeface="Impact"/>
              <a:sym typeface="Impact"/>
            </a:endParaRPr>
          </a:p>
        </p:txBody>
      </p:sp>
      <p:sp>
        <p:nvSpPr>
          <p:cNvPr id="975" name="Google Shape;975;p95"/>
          <p:cNvSpPr txBox="1"/>
          <p:nvPr/>
        </p:nvSpPr>
        <p:spPr>
          <a:xfrm>
            <a:off x="4113625" y="227700"/>
            <a:ext cx="1564800" cy="6156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Art History Curriculum</a:t>
            </a:r>
            <a:endParaRPr>
              <a:solidFill>
                <a:srgbClr val="FFFFFF"/>
              </a:solidFill>
              <a:latin typeface="Impact"/>
              <a:ea typeface="Impact"/>
              <a:cs typeface="Impact"/>
              <a:sym typeface="Impact"/>
            </a:endParaRPr>
          </a:p>
        </p:txBody>
      </p:sp>
      <p:sp>
        <p:nvSpPr>
          <p:cNvPr id="976" name="Google Shape;976;p95"/>
          <p:cNvSpPr txBox="1">
            <a:spLocks noGrp="1"/>
          </p:cNvSpPr>
          <p:nvPr>
            <p:ph type="title"/>
          </p:nvPr>
        </p:nvSpPr>
        <p:spPr>
          <a:xfrm>
            <a:off x="311700" y="292625"/>
            <a:ext cx="37095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AP Art History</a:t>
            </a:r>
            <a:endParaRPr sz="2500">
              <a:latin typeface="Impact"/>
              <a:ea typeface="Impact"/>
              <a:cs typeface="Impact"/>
              <a:sym typeface="Impact"/>
            </a:endParaRPr>
          </a:p>
        </p:txBody>
      </p:sp>
      <p:sp>
        <p:nvSpPr>
          <p:cNvPr id="977" name="Google Shape;977;p95">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981"/>
        <p:cNvGrpSpPr/>
        <p:nvPr/>
      </p:nvGrpSpPr>
      <p:grpSpPr>
        <a:xfrm>
          <a:off x="0" y="0"/>
          <a:ext cx="0" cy="0"/>
          <a:chOff x="0" y="0"/>
          <a:chExt cx="0" cy="0"/>
        </a:xfrm>
      </p:grpSpPr>
      <p:sp>
        <p:nvSpPr>
          <p:cNvPr id="982" name="Google Shape;982;p96"/>
          <p:cNvSpPr/>
          <p:nvPr/>
        </p:nvSpPr>
        <p:spPr>
          <a:xfrm>
            <a:off x="335200" y="843300"/>
            <a:ext cx="5935800" cy="40590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6"/>
          <p:cNvSpPr txBox="1"/>
          <p:nvPr/>
        </p:nvSpPr>
        <p:spPr>
          <a:xfrm>
            <a:off x="335200" y="843300"/>
            <a:ext cx="5736300" cy="403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AP Art Drawing Portfolio</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Length: 1 year</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Prerequisite: 2 years of art</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Credit: 1</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Grades: 9-12</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800">
                <a:solidFill>
                  <a:schemeClr val="lt1"/>
                </a:solidFill>
                <a:latin typeface="Impact"/>
                <a:ea typeface="Impact"/>
                <a:cs typeface="Impact"/>
                <a:sym typeface="Impact"/>
              </a:rPr>
              <a:t>The purpose of this course is to give advanced students the opportunity to develop quality, concentration, discipline, and breadth in drawing. Course includes district developed requirements that demonstrate students’ mastery of rigorous standards required of quality point art courses.</a:t>
            </a:r>
            <a:endParaRPr sz="18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0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100">
              <a:solidFill>
                <a:schemeClr val="lt1"/>
              </a:solidFill>
              <a:latin typeface="Impact"/>
              <a:ea typeface="Impact"/>
              <a:cs typeface="Impact"/>
              <a:sym typeface="Impact"/>
            </a:endParaRPr>
          </a:p>
        </p:txBody>
      </p:sp>
      <p:sp>
        <p:nvSpPr>
          <p:cNvPr id="984" name="Google Shape;984;p96"/>
          <p:cNvSpPr txBox="1"/>
          <p:nvPr/>
        </p:nvSpPr>
        <p:spPr>
          <a:xfrm>
            <a:off x="5310725" y="843300"/>
            <a:ext cx="349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chemeClr val="lt1"/>
              </a:solidFill>
              <a:latin typeface="Impact"/>
              <a:ea typeface="Impact"/>
              <a:cs typeface="Impact"/>
              <a:sym typeface="Impact"/>
            </a:endParaRPr>
          </a:p>
        </p:txBody>
      </p:sp>
      <p:sp>
        <p:nvSpPr>
          <p:cNvPr id="985" name="Google Shape;985;p96"/>
          <p:cNvSpPr txBox="1"/>
          <p:nvPr/>
        </p:nvSpPr>
        <p:spPr>
          <a:xfrm>
            <a:off x="5386350" y="843300"/>
            <a:ext cx="2571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solidFill>
                <a:srgbClr val="FFFFFF"/>
              </a:solidFill>
              <a:latin typeface="Impact"/>
              <a:ea typeface="Impact"/>
              <a:cs typeface="Impact"/>
              <a:sym typeface="Impact"/>
            </a:endParaRPr>
          </a:p>
        </p:txBody>
      </p:sp>
      <p:sp>
        <p:nvSpPr>
          <p:cNvPr id="986" name="Google Shape;986;p96"/>
          <p:cNvSpPr txBox="1"/>
          <p:nvPr/>
        </p:nvSpPr>
        <p:spPr>
          <a:xfrm>
            <a:off x="6997400" y="1358125"/>
            <a:ext cx="1564800" cy="831300"/>
          </a:xfrm>
          <a:prstGeom prst="rect">
            <a:avLst/>
          </a:prstGeom>
          <a:solidFill>
            <a:srgbClr val="6600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uFill>
                  <a:noFill/>
                </a:uFill>
                <a:latin typeface="Impact"/>
                <a:ea typeface="Impact"/>
                <a:cs typeface="Impact"/>
                <a:sym typeface="Impact"/>
                <a:hlinkClick r:id="rId3">
                  <a:extLst>
                    <a:ext uri="{A12FA001-AC4F-418D-AE19-62706E023703}">
                      <ahyp:hlinkClr xmlns:ahyp="http://schemas.microsoft.com/office/drawing/2018/hyperlinkcolor" val="tx"/>
                    </a:ext>
                  </a:extLst>
                </a:hlinkClick>
              </a:rPr>
              <a:t>AP Art Drawing Portfolio Curriculum</a:t>
            </a:r>
            <a:endParaRPr>
              <a:solidFill>
                <a:srgbClr val="FFFFFF"/>
              </a:solidFill>
              <a:latin typeface="Impact"/>
              <a:ea typeface="Impact"/>
              <a:cs typeface="Impact"/>
              <a:sym typeface="Impact"/>
            </a:endParaRPr>
          </a:p>
        </p:txBody>
      </p:sp>
      <p:sp>
        <p:nvSpPr>
          <p:cNvPr id="987" name="Google Shape;987;p96"/>
          <p:cNvSpPr txBox="1">
            <a:spLocks noGrp="1"/>
          </p:cNvSpPr>
          <p:nvPr>
            <p:ph type="title"/>
          </p:nvPr>
        </p:nvSpPr>
        <p:spPr>
          <a:xfrm>
            <a:off x="311700" y="292625"/>
            <a:ext cx="5736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AP Art Drawing Portfolio</a:t>
            </a:r>
            <a:endParaRPr sz="2500">
              <a:latin typeface="Impact"/>
              <a:ea typeface="Impact"/>
              <a:cs typeface="Impact"/>
              <a:sym typeface="Impact"/>
            </a:endParaRPr>
          </a:p>
        </p:txBody>
      </p:sp>
      <p:sp>
        <p:nvSpPr>
          <p:cNvPr id="988" name="Google Shape;988;p96">
            <a:hlinkClick r:id="rId4"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uFill>
                  <a:noFill/>
                </a:uFill>
                <a:latin typeface="Impact"/>
                <a:ea typeface="Impact"/>
                <a:cs typeface="Impact"/>
                <a:sym typeface="Impact"/>
                <a:hlinkClick r:id="rId4" action="ppaction://hlinksldjump">
                  <a:extLst>
                    <a:ext uri="{A12FA001-AC4F-418D-AE19-62706E023703}">
                      <ahyp:hlinkClr xmlns:ahyp="http://schemas.microsoft.com/office/drawing/2018/hyperlinkcolor" val="tx"/>
                    </a:ext>
                  </a:extLst>
                </a:hlinkClick>
              </a:rPr>
              <a:t>Back to Visual Arts slide</a:t>
            </a:r>
            <a:endParaRPr sz="1600">
              <a:solidFill>
                <a:srgbClr val="FFFFFF"/>
              </a:solidFill>
              <a:latin typeface="Impact"/>
              <a:ea typeface="Impact"/>
              <a:cs typeface="Impact"/>
              <a:sym typeface="Impact"/>
            </a:endParaRPr>
          </a:p>
        </p:txBody>
      </p:sp>
      <p:pic>
        <p:nvPicPr>
          <p:cNvPr id="989" name="Google Shape;989;p96"/>
          <p:cNvPicPr preferRelativeResize="0"/>
          <p:nvPr/>
        </p:nvPicPr>
        <p:blipFill>
          <a:blip r:embed="rId5">
            <a:alphaModFix/>
          </a:blip>
          <a:stretch>
            <a:fillRect/>
          </a:stretch>
        </p:blipFill>
        <p:spPr>
          <a:xfrm>
            <a:off x="6818662" y="2735175"/>
            <a:ext cx="1922288" cy="14926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993"/>
        <p:cNvGrpSpPr/>
        <p:nvPr/>
      </p:nvGrpSpPr>
      <p:grpSpPr>
        <a:xfrm>
          <a:off x="0" y="0"/>
          <a:ext cx="0" cy="0"/>
          <a:chOff x="0" y="0"/>
          <a:chExt cx="0" cy="0"/>
        </a:xfrm>
      </p:grpSpPr>
      <p:sp>
        <p:nvSpPr>
          <p:cNvPr id="994" name="Google Shape;994;p9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World Languages</a:t>
            </a:r>
            <a:endParaRPr sz="2500">
              <a:solidFill>
                <a:schemeClr val="lt1"/>
              </a:solidFill>
              <a:latin typeface="Impact"/>
              <a:ea typeface="Impact"/>
              <a:cs typeface="Impact"/>
              <a:sym typeface="Impact"/>
            </a:endParaRPr>
          </a:p>
        </p:txBody>
      </p:sp>
      <p:sp>
        <p:nvSpPr>
          <p:cNvPr id="995" name="Google Shape;995;p97">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996" name="Google Shape;996;p97">
            <a:hlinkClick r:id="rId4" action="ppaction://hlinksldjump"/>
          </p:cNvPr>
          <p:cNvSpPr/>
          <p:nvPr/>
        </p:nvSpPr>
        <p:spPr>
          <a:xfrm>
            <a:off x="311700" y="954875"/>
            <a:ext cx="85206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Spanish</a:t>
            </a:r>
            <a:endParaRPr>
              <a:solidFill>
                <a:srgbClr val="FFFFFF"/>
              </a:solidFill>
              <a:latin typeface="Impact"/>
              <a:ea typeface="Impact"/>
              <a:cs typeface="Impact"/>
              <a:sym typeface="Impact"/>
            </a:endParaRPr>
          </a:p>
        </p:txBody>
      </p:sp>
      <p:sp>
        <p:nvSpPr>
          <p:cNvPr id="997" name="Google Shape;997;p97">
            <a:hlinkClick r:id="rId5" action="ppaction://hlinksldjump"/>
          </p:cNvPr>
          <p:cNvSpPr/>
          <p:nvPr/>
        </p:nvSpPr>
        <p:spPr>
          <a:xfrm>
            <a:off x="311700" y="1606625"/>
            <a:ext cx="8520600" cy="466800"/>
          </a:xfrm>
          <a:prstGeom prst="roundRect">
            <a:avLst>
              <a:gd name="adj" fmla="val 16667"/>
            </a:avLst>
          </a:prstGeom>
          <a:solidFill>
            <a:srgbClr val="1C4587"/>
          </a:solidFill>
          <a:ln w="9525" cap="flat" cmpd="sng">
            <a:solidFill>
              <a:srgbClr val="1155CC"/>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French</a:t>
            </a:r>
            <a:endParaRPr>
              <a:solidFill>
                <a:srgbClr val="FFFFFF"/>
              </a:solidFill>
              <a:latin typeface="Impact"/>
              <a:ea typeface="Impact"/>
              <a:cs typeface="Impact"/>
              <a:sym typeface="Impact"/>
            </a:endParaRPr>
          </a:p>
        </p:txBody>
      </p:sp>
      <p:pic>
        <p:nvPicPr>
          <p:cNvPr id="998" name="Google Shape;998;p97"/>
          <p:cNvPicPr preferRelativeResize="0"/>
          <p:nvPr/>
        </p:nvPicPr>
        <p:blipFill>
          <a:blip r:embed="rId6">
            <a:alphaModFix/>
          </a:blip>
          <a:stretch>
            <a:fillRect/>
          </a:stretch>
        </p:blipFill>
        <p:spPr>
          <a:xfrm>
            <a:off x="3189363" y="2196250"/>
            <a:ext cx="2765276" cy="276527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60000"/>
        </a:solidFill>
        <a:effectLst/>
      </p:bgPr>
    </p:bg>
    <p:spTree>
      <p:nvGrpSpPr>
        <p:cNvPr id="1" name="Shape 1002"/>
        <p:cNvGrpSpPr/>
        <p:nvPr/>
      </p:nvGrpSpPr>
      <p:grpSpPr>
        <a:xfrm>
          <a:off x="0" y="0"/>
          <a:ext cx="0" cy="0"/>
          <a:chOff x="0" y="0"/>
          <a:chExt cx="0" cy="0"/>
        </a:xfrm>
      </p:grpSpPr>
      <p:sp>
        <p:nvSpPr>
          <p:cNvPr id="1003" name="Google Shape;1003;p9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00">
                <a:solidFill>
                  <a:schemeClr val="lt1"/>
                </a:solidFill>
                <a:latin typeface="Impact"/>
                <a:ea typeface="Impact"/>
                <a:cs typeface="Impact"/>
                <a:sym typeface="Impact"/>
              </a:rPr>
              <a:t>World Languages</a:t>
            </a:r>
            <a:endParaRPr sz="2500">
              <a:solidFill>
                <a:schemeClr val="lt1"/>
              </a:solidFill>
              <a:latin typeface="Impact"/>
              <a:ea typeface="Impact"/>
              <a:cs typeface="Impact"/>
              <a:sym typeface="Impact"/>
            </a:endParaRPr>
          </a:p>
          <a:p>
            <a:pPr marL="0" lvl="0" indent="0" algn="l" rtl="0">
              <a:spcBef>
                <a:spcPts val="0"/>
              </a:spcBef>
              <a:spcAft>
                <a:spcPts val="0"/>
              </a:spcAft>
              <a:buNone/>
            </a:pPr>
            <a:r>
              <a:rPr lang="en" sz="2500">
                <a:solidFill>
                  <a:schemeClr val="lt1"/>
                </a:solidFill>
                <a:latin typeface="Impact"/>
                <a:ea typeface="Impact"/>
                <a:cs typeface="Impact"/>
                <a:sym typeface="Impact"/>
              </a:rPr>
              <a:t>Why Learn a New Language?</a:t>
            </a:r>
            <a:endParaRPr sz="2500">
              <a:solidFill>
                <a:schemeClr val="lt1"/>
              </a:solidFill>
              <a:latin typeface="Impact"/>
              <a:ea typeface="Impact"/>
              <a:cs typeface="Impact"/>
              <a:sym typeface="Impact"/>
            </a:endParaRPr>
          </a:p>
        </p:txBody>
      </p:sp>
      <p:sp>
        <p:nvSpPr>
          <p:cNvPr id="1004" name="Google Shape;1004;p98">
            <a:hlinkClick r:id="rId3" action="ppaction://hlinksldjump"/>
          </p:cNvPr>
          <p:cNvSpPr/>
          <p:nvPr/>
        </p:nvSpPr>
        <p:spPr>
          <a:xfrm>
            <a:off x="6453175" y="20502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first slide</a:t>
            </a:r>
            <a:endParaRPr>
              <a:solidFill>
                <a:srgbClr val="FFFFFF"/>
              </a:solidFill>
              <a:latin typeface="Impact"/>
              <a:ea typeface="Impact"/>
              <a:cs typeface="Impact"/>
              <a:sym typeface="Impact"/>
            </a:endParaRPr>
          </a:p>
        </p:txBody>
      </p:sp>
      <p:sp>
        <p:nvSpPr>
          <p:cNvPr id="1005" name="Google Shape;1005;p98"/>
          <p:cNvSpPr/>
          <p:nvPr/>
        </p:nvSpPr>
        <p:spPr>
          <a:xfrm>
            <a:off x="3601251" y="2165065"/>
            <a:ext cx="910643" cy="1722542"/>
          </a:xfrm>
          <a:custGeom>
            <a:avLst/>
            <a:gdLst/>
            <a:ahLst/>
            <a:cxnLst/>
            <a:rect l="l" t="t" r="r" b="b"/>
            <a:pathLst>
              <a:path w="32278" h="61056" extrusionOk="0">
                <a:moveTo>
                  <a:pt x="25313" y="0"/>
                </a:moveTo>
                <a:cubicBezTo>
                  <a:pt x="22444" y="0"/>
                  <a:pt x="19979" y="1751"/>
                  <a:pt x="18919" y="4239"/>
                </a:cubicBezTo>
                <a:cubicBezTo>
                  <a:pt x="19884" y="4858"/>
                  <a:pt x="20741" y="5632"/>
                  <a:pt x="21467" y="6525"/>
                </a:cubicBezTo>
                <a:cubicBezTo>
                  <a:pt x="21503" y="6537"/>
                  <a:pt x="21527" y="6549"/>
                  <a:pt x="21562" y="6561"/>
                </a:cubicBezTo>
                <a:cubicBezTo>
                  <a:pt x="22442" y="6892"/>
                  <a:pt x="23376" y="7205"/>
                  <a:pt x="24277" y="7205"/>
                </a:cubicBezTo>
                <a:cubicBezTo>
                  <a:pt x="24960" y="7205"/>
                  <a:pt x="25624" y="7025"/>
                  <a:pt x="26230" y="6537"/>
                </a:cubicBezTo>
                <a:cubicBezTo>
                  <a:pt x="26980" y="5930"/>
                  <a:pt x="27694" y="5334"/>
                  <a:pt x="28682" y="5203"/>
                </a:cubicBezTo>
                <a:cubicBezTo>
                  <a:pt x="28727" y="5197"/>
                  <a:pt x="28771" y="5194"/>
                  <a:pt x="28813" y="5194"/>
                </a:cubicBezTo>
                <a:cubicBezTo>
                  <a:pt x="29718" y="5194"/>
                  <a:pt x="30066" y="6591"/>
                  <a:pt x="29099" y="6727"/>
                </a:cubicBezTo>
                <a:cubicBezTo>
                  <a:pt x="27647" y="6930"/>
                  <a:pt x="26873" y="8513"/>
                  <a:pt x="25420" y="8716"/>
                </a:cubicBezTo>
                <a:cubicBezTo>
                  <a:pt x="25109" y="8761"/>
                  <a:pt x="24799" y="8783"/>
                  <a:pt x="24492" y="8783"/>
                </a:cubicBezTo>
                <a:cubicBezTo>
                  <a:pt x="23917" y="8783"/>
                  <a:pt x="23351" y="8709"/>
                  <a:pt x="22801" y="8585"/>
                </a:cubicBezTo>
                <a:lnTo>
                  <a:pt x="22801" y="8585"/>
                </a:lnTo>
                <a:cubicBezTo>
                  <a:pt x="24218" y="11347"/>
                  <a:pt x="24634" y="14538"/>
                  <a:pt x="24515" y="17645"/>
                </a:cubicBezTo>
                <a:cubicBezTo>
                  <a:pt x="24497" y="18157"/>
                  <a:pt x="24093" y="18413"/>
                  <a:pt x="23697" y="18413"/>
                </a:cubicBezTo>
                <a:cubicBezTo>
                  <a:pt x="23301" y="18413"/>
                  <a:pt x="22914" y="18157"/>
                  <a:pt x="22932" y="17645"/>
                </a:cubicBezTo>
                <a:cubicBezTo>
                  <a:pt x="23051" y="14336"/>
                  <a:pt x="22622" y="10704"/>
                  <a:pt x="20586" y="7966"/>
                </a:cubicBezTo>
                <a:cubicBezTo>
                  <a:pt x="18940" y="5759"/>
                  <a:pt x="16480" y="4273"/>
                  <a:pt x="13746" y="4273"/>
                </a:cubicBezTo>
                <a:cubicBezTo>
                  <a:pt x="13692" y="4273"/>
                  <a:pt x="13639" y="4274"/>
                  <a:pt x="13585" y="4275"/>
                </a:cubicBezTo>
                <a:cubicBezTo>
                  <a:pt x="10323" y="4846"/>
                  <a:pt x="7835" y="7692"/>
                  <a:pt x="7835" y="11121"/>
                </a:cubicBezTo>
                <a:cubicBezTo>
                  <a:pt x="7835" y="11502"/>
                  <a:pt x="7858" y="11859"/>
                  <a:pt x="7918" y="12216"/>
                </a:cubicBezTo>
                <a:cubicBezTo>
                  <a:pt x="8477" y="12990"/>
                  <a:pt x="9204" y="13645"/>
                  <a:pt x="10037" y="14133"/>
                </a:cubicBezTo>
                <a:cubicBezTo>
                  <a:pt x="10085" y="14109"/>
                  <a:pt x="10121" y="14086"/>
                  <a:pt x="10168" y="14074"/>
                </a:cubicBezTo>
                <a:cubicBezTo>
                  <a:pt x="12252" y="13466"/>
                  <a:pt x="13061" y="11145"/>
                  <a:pt x="14145" y="9478"/>
                </a:cubicBezTo>
                <a:cubicBezTo>
                  <a:pt x="14311" y="9222"/>
                  <a:pt x="14552" y="9115"/>
                  <a:pt x="14793" y="9115"/>
                </a:cubicBezTo>
                <a:cubicBezTo>
                  <a:pt x="15345" y="9115"/>
                  <a:pt x="15892" y="9678"/>
                  <a:pt x="15502" y="10276"/>
                </a:cubicBezTo>
                <a:cubicBezTo>
                  <a:pt x="14431" y="11931"/>
                  <a:pt x="13585" y="13847"/>
                  <a:pt x="11990" y="14943"/>
                </a:cubicBezTo>
                <a:cubicBezTo>
                  <a:pt x="13234" y="15310"/>
                  <a:pt x="14672" y="15607"/>
                  <a:pt x="16047" y="15607"/>
                </a:cubicBezTo>
                <a:cubicBezTo>
                  <a:pt x="16857" y="15607"/>
                  <a:pt x="17645" y="15504"/>
                  <a:pt x="18360" y="15252"/>
                </a:cubicBezTo>
                <a:cubicBezTo>
                  <a:pt x="18457" y="15218"/>
                  <a:pt x="18548" y="15202"/>
                  <a:pt x="18633" y="15202"/>
                </a:cubicBezTo>
                <a:cubicBezTo>
                  <a:pt x="19394" y="15202"/>
                  <a:pt x="19644" y="16466"/>
                  <a:pt x="18776" y="16776"/>
                </a:cubicBezTo>
                <a:cubicBezTo>
                  <a:pt x="17923" y="17078"/>
                  <a:pt x="16941" y="17210"/>
                  <a:pt x="15922" y="17210"/>
                </a:cubicBezTo>
                <a:cubicBezTo>
                  <a:pt x="13884" y="17210"/>
                  <a:pt x="11696" y="16681"/>
                  <a:pt x="10085" y="15919"/>
                </a:cubicBezTo>
                <a:cubicBezTo>
                  <a:pt x="9061" y="15419"/>
                  <a:pt x="8120" y="14776"/>
                  <a:pt x="7346" y="13978"/>
                </a:cubicBezTo>
                <a:cubicBezTo>
                  <a:pt x="3894" y="14395"/>
                  <a:pt x="1227" y="17324"/>
                  <a:pt x="1227" y="20884"/>
                </a:cubicBezTo>
                <a:cubicBezTo>
                  <a:pt x="1227" y="22122"/>
                  <a:pt x="1548" y="23289"/>
                  <a:pt x="2120" y="24301"/>
                </a:cubicBezTo>
                <a:cubicBezTo>
                  <a:pt x="3477" y="23634"/>
                  <a:pt x="4965" y="23230"/>
                  <a:pt x="6501" y="23015"/>
                </a:cubicBezTo>
                <a:cubicBezTo>
                  <a:pt x="7828" y="22819"/>
                  <a:pt x="9318" y="22636"/>
                  <a:pt x="10798" y="22636"/>
                </a:cubicBezTo>
                <a:cubicBezTo>
                  <a:pt x="12466" y="22636"/>
                  <a:pt x="14120" y="22868"/>
                  <a:pt x="15514" y="23575"/>
                </a:cubicBezTo>
                <a:cubicBezTo>
                  <a:pt x="16301" y="23973"/>
                  <a:pt x="15825" y="25039"/>
                  <a:pt x="15094" y="25039"/>
                </a:cubicBezTo>
                <a:cubicBezTo>
                  <a:pt x="14974" y="25039"/>
                  <a:pt x="14846" y="25010"/>
                  <a:pt x="14716" y="24944"/>
                </a:cubicBezTo>
                <a:cubicBezTo>
                  <a:pt x="13677" y="24420"/>
                  <a:pt x="12556" y="24315"/>
                  <a:pt x="11414" y="24315"/>
                </a:cubicBezTo>
                <a:cubicBezTo>
                  <a:pt x="11182" y="24315"/>
                  <a:pt x="10949" y="24319"/>
                  <a:pt x="10716" y="24325"/>
                </a:cubicBezTo>
                <a:cubicBezTo>
                  <a:pt x="10132" y="24337"/>
                  <a:pt x="9537" y="24349"/>
                  <a:pt x="8942" y="24373"/>
                </a:cubicBezTo>
                <a:cubicBezTo>
                  <a:pt x="8751" y="25837"/>
                  <a:pt x="10894" y="27432"/>
                  <a:pt x="12014" y="28052"/>
                </a:cubicBezTo>
                <a:cubicBezTo>
                  <a:pt x="13240" y="28730"/>
                  <a:pt x="14573" y="28885"/>
                  <a:pt x="15943" y="29123"/>
                </a:cubicBezTo>
                <a:cubicBezTo>
                  <a:pt x="17991" y="29456"/>
                  <a:pt x="20074" y="30123"/>
                  <a:pt x="21134" y="32052"/>
                </a:cubicBezTo>
                <a:cubicBezTo>
                  <a:pt x="21471" y="32669"/>
                  <a:pt x="20922" y="33240"/>
                  <a:pt x="20389" y="33240"/>
                </a:cubicBezTo>
                <a:cubicBezTo>
                  <a:pt x="20151" y="33240"/>
                  <a:pt x="19916" y="33126"/>
                  <a:pt x="19765" y="32850"/>
                </a:cubicBezTo>
                <a:cubicBezTo>
                  <a:pt x="19050" y="31564"/>
                  <a:pt x="17824" y="31064"/>
                  <a:pt x="16455" y="30778"/>
                </a:cubicBezTo>
                <a:lnTo>
                  <a:pt x="16455" y="30778"/>
                </a:lnTo>
                <a:cubicBezTo>
                  <a:pt x="16562" y="32278"/>
                  <a:pt x="16633" y="33897"/>
                  <a:pt x="16086" y="35291"/>
                </a:cubicBezTo>
                <a:cubicBezTo>
                  <a:pt x="15574" y="36648"/>
                  <a:pt x="14419" y="37922"/>
                  <a:pt x="14383" y="39398"/>
                </a:cubicBezTo>
                <a:cubicBezTo>
                  <a:pt x="14365" y="39910"/>
                  <a:pt x="13960" y="40166"/>
                  <a:pt x="13564" y="40166"/>
                </a:cubicBezTo>
                <a:cubicBezTo>
                  <a:pt x="13169" y="40166"/>
                  <a:pt x="12782" y="39910"/>
                  <a:pt x="12799" y="39398"/>
                </a:cubicBezTo>
                <a:cubicBezTo>
                  <a:pt x="12835" y="37862"/>
                  <a:pt x="13692" y="36791"/>
                  <a:pt x="14312" y="35457"/>
                </a:cubicBezTo>
                <a:cubicBezTo>
                  <a:pt x="15050" y="33897"/>
                  <a:pt x="14978" y="32183"/>
                  <a:pt x="14847" y="30504"/>
                </a:cubicBezTo>
                <a:cubicBezTo>
                  <a:pt x="13681" y="30326"/>
                  <a:pt x="12526" y="30147"/>
                  <a:pt x="11597" y="29635"/>
                </a:cubicBezTo>
                <a:cubicBezTo>
                  <a:pt x="9716" y="28587"/>
                  <a:pt x="7346" y="26801"/>
                  <a:pt x="7370" y="24480"/>
                </a:cubicBezTo>
                <a:lnTo>
                  <a:pt x="7370" y="24480"/>
                </a:lnTo>
                <a:cubicBezTo>
                  <a:pt x="7049" y="24515"/>
                  <a:pt x="6739" y="24551"/>
                  <a:pt x="6418" y="24611"/>
                </a:cubicBezTo>
                <a:cubicBezTo>
                  <a:pt x="4691" y="24908"/>
                  <a:pt x="3048" y="25432"/>
                  <a:pt x="1643" y="26408"/>
                </a:cubicBezTo>
                <a:cubicBezTo>
                  <a:pt x="619" y="27623"/>
                  <a:pt x="0" y="29183"/>
                  <a:pt x="0" y="30897"/>
                </a:cubicBezTo>
                <a:cubicBezTo>
                  <a:pt x="0" y="33386"/>
                  <a:pt x="1310" y="35576"/>
                  <a:pt x="3274" y="36803"/>
                </a:cubicBezTo>
                <a:cubicBezTo>
                  <a:pt x="4727" y="35160"/>
                  <a:pt x="6811" y="33897"/>
                  <a:pt x="8597" y="33278"/>
                </a:cubicBezTo>
                <a:cubicBezTo>
                  <a:pt x="8691" y="33246"/>
                  <a:pt x="8779" y="33231"/>
                  <a:pt x="8862" y="33231"/>
                </a:cubicBezTo>
                <a:cubicBezTo>
                  <a:pt x="9627" y="33231"/>
                  <a:pt x="9873" y="34502"/>
                  <a:pt x="9013" y="34802"/>
                </a:cubicBezTo>
                <a:cubicBezTo>
                  <a:pt x="7251" y="35421"/>
                  <a:pt x="4882" y="36945"/>
                  <a:pt x="3715" y="38827"/>
                </a:cubicBezTo>
                <a:cubicBezTo>
                  <a:pt x="3560" y="39386"/>
                  <a:pt x="3489" y="39982"/>
                  <a:pt x="3489" y="40601"/>
                </a:cubicBezTo>
                <a:cubicBezTo>
                  <a:pt x="3489" y="42196"/>
                  <a:pt x="4025" y="43672"/>
                  <a:pt x="4929" y="44851"/>
                </a:cubicBezTo>
                <a:cubicBezTo>
                  <a:pt x="6809" y="45788"/>
                  <a:pt x="8851" y="46359"/>
                  <a:pt x="10868" y="46359"/>
                </a:cubicBezTo>
                <a:cubicBezTo>
                  <a:pt x="12900" y="46359"/>
                  <a:pt x="14906" y="45779"/>
                  <a:pt x="16693" y="44411"/>
                </a:cubicBezTo>
                <a:cubicBezTo>
                  <a:pt x="16836" y="44301"/>
                  <a:pt x="16979" y="44254"/>
                  <a:pt x="17113" y="44254"/>
                </a:cubicBezTo>
                <a:cubicBezTo>
                  <a:pt x="17731" y="44254"/>
                  <a:pt x="18147" y="45271"/>
                  <a:pt x="17491" y="45780"/>
                </a:cubicBezTo>
                <a:cubicBezTo>
                  <a:pt x="15507" y="47298"/>
                  <a:pt x="13240" y="47947"/>
                  <a:pt x="10931" y="47947"/>
                </a:cubicBezTo>
                <a:cubicBezTo>
                  <a:pt x="10523" y="47947"/>
                  <a:pt x="10113" y="47927"/>
                  <a:pt x="9704" y="47887"/>
                </a:cubicBezTo>
                <a:cubicBezTo>
                  <a:pt x="9609" y="48352"/>
                  <a:pt x="9549" y="48840"/>
                  <a:pt x="9549" y="49340"/>
                </a:cubicBezTo>
                <a:cubicBezTo>
                  <a:pt x="9549" y="53186"/>
                  <a:pt x="12668" y="56305"/>
                  <a:pt x="16514" y="56305"/>
                </a:cubicBezTo>
                <a:cubicBezTo>
                  <a:pt x="16990" y="56305"/>
                  <a:pt x="17455" y="56245"/>
                  <a:pt x="17895" y="56162"/>
                </a:cubicBezTo>
                <a:cubicBezTo>
                  <a:pt x="18145" y="53352"/>
                  <a:pt x="19443" y="50709"/>
                  <a:pt x="21717" y="48852"/>
                </a:cubicBezTo>
                <a:cubicBezTo>
                  <a:pt x="21881" y="48715"/>
                  <a:pt x="22061" y="48658"/>
                  <a:pt x="22236" y="48658"/>
                </a:cubicBezTo>
                <a:cubicBezTo>
                  <a:pt x="22884" y="48658"/>
                  <a:pt x="23456" y="49455"/>
                  <a:pt x="22836" y="49971"/>
                </a:cubicBezTo>
                <a:cubicBezTo>
                  <a:pt x="21253" y="51269"/>
                  <a:pt x="20181" y="52971"/>
                  <a:pt x="19705" y="54864"/>
                </a:cubicBezTo>
                <a:cubicBezTo>
                  <a:pt x="20658" y="54663"/>
                  <a:pt x="21636" y="54539"/>
                  <a:pt x="22606" y="54539"/>
                </a:cubicBezTo>
                <a:cubicBezTo>
                  <a:pt x="22958" y="54539"/>
                  <a:pt x="23309" y="54556"/>
                  <a:pt x="23658" y="54591"/>
                </a:cubicBezTo>
                <a:cubicBezTo>
                  <a:pt x="24973" y="54726"/>
                  <a:pt x="26489" y="55383"/>
                  <a:pt x="27829" y="55383"/>
                </a:cubicBezTo>
                <a:cubicBezTo>
                  <a:pt x="28018" y="55383"/>
                  <a:pt x="28204" y="55370"/>
                  <a:pt x="28385" y="55341"/>
                </a:cubicBezTo>
                <a:cubicBezTo>
                  <a:pt x="28433" y="55333"/>
                  <a:pt x="28480" y="55330"/>
                  <a:pt x="28525" y="55330"/>
                </a:cubicBezTo>
                <a:cubicBezTo>
                  <a:pt x="29423" y="55330"/>
                  <a:pt x="29765" y="56718"/>
                  <a:pt x="28801" y="56877"/>
                </a:cubicBezTo>
                <a:cubicBezTo>
                  <a:pt x="28559" y="56915"/>
                  <a:pt x="28324" y="56932"/>
                  <a:pt x="28093" y="56932"/>
                </a:cubicBezTo>
                <a:cubicBezTo>
                  <a:pt x="26976" y="56932"/>
                  <a:pt x="25970" y="56538"/>
                  <a:pt x="24825" y="56341"/>
                </a:cubicBezTo>
                <a:cubicBezTo>
                  <a:pt x="24085" y="56211"/>
                  <a:pt x="23348" y="56147"/>
                  <a:pt x="22611" y="56147"/>
                </a:cubicBezTo>
                <a:cubicBezTo>
                  <a:pt x="21651" y="56147"/>
                  <a:pt x="20692" y="56256"/>
                  <a:pt x="19729" y="56472"/>
                </a:cubicBezTo>
                <a:cubicBezTo>
                  <a:pt x="19673" y="56486"/>
                  <a:pt x="19613" y="56491"/>
                  <a:pt x="19556" y="56491"/>
                </a:cubicBezTo>
                <a:cubicBezTo>
                  <a:pt x="19516" y="56491"/>
                  <a:pt x="19478" y="56489"/>
                  <a:pt x="19443" y="56484"/>
                </a:cubicBezTo>
                <a:cubicBezTo>
                  <a:pt x="19407" y="56912"/>
                  <a:pt x="19407" y="57365"/>
                  <a:pt x="19443" y="57805"/>
                </a:cubicBezTo>
                <a:cubicBezTo>
                  <a:pt x="20669" y="59758"/>
                  <a:pt x="22836" y="61056"/>
                  <a:pt x="25325" y="61056"/>
                </a:cubicBezTo>
                <a:cubicBezTo>
                  <a:pt x="29159" y="61056"/>
                  <a:pt x="32278" y="57936"/>
                  <a:pt x="32278" y="54090"/>
                </a:cubicBezTo>
                <a:lnTo>
                  <a:pt x="32278" y="32897"/>
                </a:lnTo>
                <a:cubicBezTo>
                  <a:pt x="29397" y="36969"/>
                  <a:pt x="28801" y="42208"/>
                  <a:pt x="28849" y="47173"/>
                </a:cubicBezTo>
                <a:cubicBezTo>
                  <a:pt x="28855" y="47685"/>
                  <a:pt x="28462" y="47941"/>
                  <a:pt x="28066" y="47941"/>
                </a:cubicBezTo>
                <a:cubicBezTo>
                  <a:pt x="27670" y="47941"/>
                  <a:pt x="27271" y="47685"/>
                  <a:pt x="27266" y="47173"/>
                </a:cubicBezTo>
                <a:cubicBezTo>
                  <a:pt x="27230" y="43303"/>
                  <a:pt x="27599" y="39303"/>
                  <a:pt x="28992" y="35731"/>
                </a:cubicBezTo>
                <a:cubicBezTo>
                  <a:pt x="27813" y="35541"/>
                  <a:pt x="26670" y="35029"/>
                  <a:pt x="25837" y="34148"/>
                </a:cubicBezTo>
                <a:cubicBezTo>
                  <a:pt x="25301" y="33600"/>
                  <a:pt x="24884" y="33005"/>
                  <a:pt x="24587" y="32290"/>
                </a:cubicBezTo>
                <a:cubicBezTo>
                  <a:pt x="24337" y="31695"/>
                  <a:pt x="24301" y="30385"/>
                  <a:pt x="23503" y="30207"/>
                </a:cubicBezTo>
                <a:cubicBezTo>
                  <a:pt x="22568" y="30006"/>
                  <a:pt x="22882" y="28662"/>
                  <a:pt x="23733" y="28662"/>
                </a:cubicBezTo>
                <a:cubicBezTo>
                  <a:pt x="23793" y="28662"/>
                  <a:pt x="23855" y="28669"/>
                  <a:pt x="23920" y="28683"/>
                </a:cubicBezTo>
                <a:cubicBezTo>
                  <a:pt x="25611" y="29052"/>
                  <a:pt x="25444" y="30552"/>
                  <a:pt x="26087" y="31802"/>
                </a:cubicBezTo>
                <a:cubicBezTo>
                  <a:pt x="26813" y="33207"/>
                  <a:pt x="28075" y="34112"/>
                  <a:pt x="29659" y="34219"/>
                </a:cubicBezTo>
                <a:cubicBezTo>
                  <a:pt x="30337" y="32850"/>
                  <a:pt x="31195" y="31552"/>
                  <a:pt x="32278" y="30385"/>
                </a:cubicBezTo>
                <a:lnTo>
                  <a:pt x="32278" y="20003"/>
                </a:lnTo>
                <a:cubicBezTo>
                  <a:pt x="30861" y="22837"/>
                  <a:pt x="28659" y="25254"/>
                  <a:pt x="25861" y="26909"/>
                </a:cubicBezTo>
                <a:cubicBezTo>
                  <a:pt x="25723" y="26990"/>
                  <a:pt x="25588" y="27026"/>
                  <a:pt x="25461" y="27026"/>
                </a:cubicBezTo>
                <a:cubicBezTo>
                  <a:pt x="24772" y="27026"/>
                  <a:pt x="24319" y="25981"/>
                  <a:pt x="25063" y="25539"/>
                </a:cubicBezTo>
                <a:cubicBezTo>
                  <a:pt x="26718" y="24563"/>
                  <a:pt x="28147" y="23277"/>
                  <a:pt x="29301" y="21789"/>
                </a:cubicBezTo>
                <a:lnTo>
                  <a:pt x="29301" y="21789"/>
                </a:lnTo>
                <a:cubicBezTo>
                  <a:pt x="28195" y="22328"/>
                  <a:pt x="26963" y="22626"/>
                  <a:pt x="25696" y="22626"/>
                </a:cubicBezTo>
                <a:cubicBezTo>
                  <a:pt x="25395" y="22626"/>
                  <a:pt x="25092" y="22609"/>
                  <a:pt x="24789" y="22575"/>
                </a:cubicBezTo>
                <a:cubicBezTo>
                  <a:pt x="23825" y="22460"/>
                  <a:pt x="23779" y="20985"/>
                  <a:pt x="24683" y="20985"/>
                </a:cubicBezTo>
                <a:cubicBezTo>
                  <a:pt x="24717" y="20985"/>
                  <a:pt x="24752" y="20987"/>
                  <a:pt x="24789" y="20991"/>
                </a:cubicBezTo>
                <a:cubicBezTo>
                  <a:pt x="25069" y="21023"/>
                  <a:pt x="25348" y="21039"/>
                  <a:pt x="25626" y="21039"/>
                </a:cubicBezTo>
                <a:cubicBezTo>
                  <a:pt x="27846" y="21039"/>
                  <a:pt x="29930" y="20030"/>
                  <a:pt x="31242" y="18146"/>
                </a:cubicBezTo>
                <a:cubicBezTo>
                  <a:pt x="31314" y="18050"/>
                  <a:pt x="31397" y="17967"/>
                  <a:pt x="31480" y="17907"/>
                </a:cubicBezTo>
                <a:cubicBezTo>
                  <a:pt x="31849" y="16955"/>
                  <a:pt x="32111" y="15967"/>
                  <a:pt x="32278" y="14943"/>
                </a:cubicBezTo>
                <a:lnTo>
                  <a:pt x="32278" y="6966"/>
                </a:lnTo>
                <a:cubicBezTo>
                  <a:pt x="32278" y="3120"/>
                  <a:pt x="29159" y="0"/>
                  <a:pt x="25313"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8"/>
          <p:cNvSpPr/>
          <p:nvPr/>
        </p:nvSpPr>
        <p:spPr>
          <a:xfrm>
            <a:off x="4632094" y="2165065"/>
            <a:ext cx="910671" cy="1722542"/>
          </a:xfrm>
          <a:custGeom>
            <a:avLst/>
            <a:gdLst/>
            <a:ahLst/>
            <a:cxnLst/>
            <a:rect l="l" t="t" r="r" b="b"/>
            <a:pathLst>
              <a:path w="32279" h="61056" extrusionOk="0">
                <a:moveTo>
                  <a:pt x="6966" y="0"/>
                </a:moveTo>
                <a:cubicBezTo>
                  <a:pt x="3120" y="0"/>
                  <a:pt x="1" y="3120"/>
                  <a:pt x="1" y="6966"/>
                </a:cubicBezTo>
                <a:lnTo>
                  <a:pt x="1" y="27337"/>
                </a:lnTo>
                <a:cubicBezTo>
                  <a:pt x="2733" y="24854"/>
                  <a:pt x="6276" y="23483"/>
                  <a:pt x="9948" y="23483"/>
                </a:cubicBezTo>
                <a:cubicBezTo>
                  <a:pt x="11540" y="23483"/>
                  <a:pt x="13156" y="23741"/>
                  <a:pt x="14740" y="24277"/>
                </a:cubicBezTo>
                <a:cubicBezTo>
                  <a:pt x="15603" y="24568"/>
                  <a:pt x="15352" y="25846"/>
                  <a:pt x="14573" y="25846"/>
                </a:cubicBezTo>
                <a:cubicBezTo>
                  <a:pt x="14491" y="25846"/>
                  <a:pt x="14404" y="25832"/>
                  <a:pt x="14312" y="25801"/>
                </a:cubicBezTo>
                <a:cubicBezTo>
                  <a:pt x="12865" y="25313"/>
                  <a:pt x="11387" y="25075"/>
                  <a:pt x="9932" y="25075"/>
                </a:cubicBezTo>
                <a:cubicBezTo>
                  <a:pt x="8513" y="25075"/>
                  <a:pt x="7115" y="25301"/>
                  <a:pt x="5787" y="25742"/>
                </a:cubicBezTo>
                <a:cubicBezTo>
                  <a:pt x="6644" y="28504"/>
                  <a:pt x="9585" y="29623"/>
                  <a:pt x="11990" y="30826"/>
                </a:cubicBezTo>
                <a:cubicBezTo>
                  <a:pt x="13955" y="31826"/>
                  <a:pt x="15860" y="33255"/>
                  <a:pt x="15764" y="35683"/>
                </a:cubicBezTo>
                <a:cubicBezTo>
                  <a:pt x="15747" y="36189"/>
                  <a:pt x="15342" y="36442"/>
                  <a:pt x="14946" y="36442"/>
                </a:cubicBezTo>
                <a:cubicBezTo>
                  <a:pt x="14550" y="36442"/>
                  <a:pt x="14163" y="36189"/>
                  <a:pt x="14181" y="35683"/>
                </a:cubicBezTo>
                <a:cubicBezTo>
                  <a:pt x="14288" y="32957"/>
                  <a:pt x="10692" y="31969"/>
                  <a:pt x="8513" y="30849"/>
                </a:cubicBezTo>
                <a:cubicBezTo>
                  <a:pt x="7954" y="32504"/>
                  <a:pt x="7847" y="34171"/>
                  <a:pt x="8252" y="35874"/>
                </a:cubicBezTo>
                <a:cubicBezTo>
                  <a:pt x="8395" y="36469"/>
                  <a:pt x="7900" y="36861"/>
                  <a:pt x="7431" y="36861"/>
                </a:cubicBezTo>
                <a:cubicBezTo>
                  <a:pt x="7121" y="36861"/>
                  <a:pt x="6822" y="36689"/>
                  <a:pt x="6728" y="36291"/>
                </a:cubicBezTo>
                <a:cubicBezTo>
                  <a:pt x="6251" y="34302"/>
                  <a:pt x="6335" y="32278"/>
                  <a:pt x="7013" y="30338"/>
                </a:cubicBezTo>
                <a:cubicBezTo>
                  <a:pt x="7061" y="30218"/>
                  <a:pt x="7132" y="30111"/>
                  <a:pt x="7204" y="30028"/>
                </a:cubicBezTo>
                <a:cubicBezTo>
                  <a:pt x="5894" y="29075"/>
                  <a:pt x="4811" y="27885"/>
                  <a:pt x="4299" y="26325"/>
                </a:cubicBezTo>
                <a:cubicBezTo>
                  <a:pt x="2691" y="27087"/>
                  <a:pt x="1227" y="28182"/>
                  <a:pt x="1" y="29576"/>
                </a:cubicBezTo>
                <a:lnTo>
                  <a:pt x="1" y="35052"/>
                </a:lnTo>
                <a:cubicBezTo>
                  <a:pt x="1807" y="39255"/>
                  <a:pt x="6010" y="42084"/>
                  <a:pt x="10784" y="42084"/>
                </a:cubicBezTo>
                <a:cubicBezTo>
                  <a:pt x="10920" y="42084"/>
                  <a:pt x="11056" y="42082"/>
                  <a:pt x="11192" y="42077"/>
                </a:cubicBezTo>
                <a:cubicBezTo>
                  <a:pt x="11200" y="42077"/>
                  <a:pt x="11208" y="42077"/>
                  <a:pt x="11215" y="42077"/>
                </a:cubicBezTo>
                <a:cubicBezTo>
                  <a:pt x="12216" y="42077"/>
                  <a:pt x="12197" y="43637"/>
                  <a:pt x="11192" y="43661"/>
                </a:cubicBezTo>
                <a:cubicBezTo>
                  <a:pt x="11036" y="43666"/>
                  <a:pt x="10880" y="43669"/>
                  <a:pt x="10724" y="43669"/>
                </a:cubicBezTo>
                <a:cubicBezTo>
                  <a:pt x="8826" y="43669"/>
                  <a:pt x="7035" y="43269"/>
                  <a:pt x="5406" y="42553"/>
                </a:cubicBezTo>
                <a:lnTo>
                  <a:pt x="5406" y="42553"/>
                </a:lnTo>
                <a:cubicBezTo>
                  <a:pt x="5477" y="44184"/>
                  <a:pt x="5108" y="45744"/>
                  <a:pt x="4239" y="47185"/>
                </a:cubicBezTo>
                <a:cubicBezTo>
                  <a:pt x="4079" y="47450"/>
                  <a:pt x="3841" y="47560"/>
                  <a:pt x="3602" y="47560"/>
                </a:cubicBezTo>
                <a:cubicBezTo>
                  <a:pt x="3057" y="47560"/>
                  <a:pt x="2509" y="46988"/>
                  <a:pt x="2882" y="46375"/>
                </a:cubicBezTo>
                <a:cubicBezTo>
                  <a:pt x="3668" y="45089"/>
                  <a:pt x="4013" y="43613"/>
                  <a:pt x="3799" y="42101"/>
                </a:cubicBezTo>
                <a:cubicBezTo>
                  <a:pt x="3775" y="41970"/>
                  <a:pt x="3799" y="41839"/>
                  <a:pt x="3822" y="41732"/>
                </a:cubicBezTo>
                <a:cubicBezTo>
                  <a:pt x="2334" y="40815"/>
                  <a:pt x="1036" y="39601"/>
                  <a:pt x="1" y="38172"/>
                </a:cubicBezTo>
                <a:lnTo>
                  <a:pt x="1" y="54090"/>
                </a:lnTo>
                <a:cubicBezTo>
                  <a:pt x="1" y="57936"/>
                  <a:pt x="3120" y="61056"/>
                  <a:pt x="6966" y="61056"/>
                </a:cubicBezTo>
                <a:cubicBezTo>
                  <a:pt x="9597" y="61056"/>
                  <a:pt x="11895" y="59579"/>
                  <a:pt x="13074" y="57424"/>
                </a:cubicBezTo>
                <a:cubicBezTo>
                  <a:pt x="10097" y="56424"/>
                  <a:pt x="7251" y="53995"/>
                  <a:pt x="6787" y="51054"/>
                </a:cubicBezTo>
                <a:cubicBezTo>
                  <a:pt x="6687" y="50454"/>
                  <a:pt x="7201" y="50059"/>
                  <a:pt x="7661" y="50059"/>
                </a:cubicBezTo>
                <a:cubicBezTo>
                  <a:pt x="7967" y="50059"/>
                  <a:pt x="8249" y="50233"/>
                  <a:pt x="8311" y="50638"/>
                </a:cubicBezTo>
                <a:cubicBezTo>
                  <a:pt x="8752" y="53412"/>
                  <a:pt x="11859" y="55686"/>
                  <a:pt x="14693" y="56222"/>
                </a:cubicBezTo>
                <a:cubicBezTo>
                  <a:pt x="15050" y="56269"/>
                  <a:pt x="15407" y="56305"/>
                  <a:pt x="15764" y="56305"/>
                </a:cubicBezTo>
                <a:cubicBezTo>
                  <a:pt x="19610" y="56305"/>
                  <a:pt x="22730" y="53186"/>
                  <a:pt x="22730" y="49340"/>
                </a:cubicBezTo>
                <a:cubicBezTo>
                  <a:pt x="22730" y="49197"/>
                  <a:pt x="22730" y="49042"/>
                  <a:pt x="22718" y="48899"/>
                </a:cubicBezTo>
                <a:cubicBezTo>
                  <a:pt x="21860" y="48721"/>
                  <a:pt x="21075" y="48399"/>
                  <a:pt x="20360" y="47947"/>
                </a:cubicBezTo>
                <a:cubicBezTo>
                  <a:pt x="18931" y="50388"/>
                  <a:pt x="16276" y="51459"/>
                  <a:pt x="13419" y="51578"/>
                </a:cubicBezTo>
                <a:cubicBezTo>
                  <a:pt x="13407" y="51579"/>
                  <a:pt x="13396" y="51579"/>
                  <a:pt x="13385" y="51579"/>
                </a:cubicBezTo>
                <a:cubicBezTo>
                  <a:pt x="12395" y="51579"/>
                  <a:pt x="12406" y="50030"/>
                  <a:pt x="13419" y="49995"/>
                </a:cubicBezTo>
                <a:cubicBezTo>
                  <a:pt x="15681" y="49899"/>
                  <a:pt x="18050" y="49102"/>
                  <a:pt x="19110" y="46982"/>
                </a:cubicBezTo>
                <a:cubicBezTo>
                  <a:pt x="17967" y="45923"/>
                  <a:pt x="17050" y="44542"/>
                  <a:pt x="16395" y="43077"/>
                </a:cubicBezTo>
                <a:cubicBezTo>
                  <a:pt x="16117" y="42447"/>
                  <a:pt x="16671" y="41868"/>
                  <a:pt x="17179" y="41868"/>
                </a:cubicBezTo>
                <a:cubicBezTo>
                  <a:pt x="17411" y="41868"/>
                  <a:pt x="17634" y="41989"/>
                  <a:pt x="17765" y="42279"/>
                </a:cubicBezTo>
                <a:cubicBezTo>
                  <a:pt x="18848" y="44732"/>
                  <a:pt x="20658" y="47006"/>
                  <a:pt x="23337" y="47399"/>
                </a:cubicBezTo>
                <a:cubicBezTo>
                  <a:pt x="26468" y="46709"/>
                  <a:pt x="28802" y="43934"/>
                  <a:pt x="28802" y="40601"/>
                </a:cubicBezTo>
                <a:cubicBezTo>
                  <a:pt x="28802" y="39422"/>
                  <a:pt x="28504" y="38315"/>
                  <a:pt x="27992" y="37338"/>
                </a:cubicBezTo>
                <a:cubicBezTo>
                  <a:pt x="27992" y="37326"/>
                  <a:pt x="28004" y="37326"/>
                  <a:pt x="28004" y="37326"/>
                </a:cubicBezTo>
                <a:cubicBezTo>
                  <a:pt x="27040" y="36148"/>
                  <a:pt x="25242" y="35231"/>
                  <a:pt x="24111" y="35171"/>
                </a:cubicBezTo>
                <a:cubicBezTo>
                  <a:pt x="23114" y="35125"/>
                  <a:pt x="23087" y="33587"/>
                  <a:pt x="24066" y="33587"/>
                </a:cubicBezTo>
                <a:cubicBezTo>
                  <a:pt x="24081" y="33587"/>
                  <a:pt x="24095" y="33587"/>
                  <a:pt x="24111" y="33588"/>
                </a:cubicBezTo>
                <a:cubicBezTo>
                  <a:pt x="25730" y="33671"/>
                  <a:pt x="27063" y="34469"/>
                  <a:pt x="28278" y="35505"/>
                </a:cubicBezTo>
                <a:cubicBezTo>
                  <a:pt x="28647" y="35838"/>
                  <a:pt x="29028" y="36195"/>
                  <a:pt x="29349" y="36576"/>
                </a:cubicBezTo>
                <a:cubicBezTo>
                  <a:pt x="31123" y="35314"/>
                  <a:pt x="32278" y="33243"/>
                  <a:pt x="32278" y="30897"/>
                </a:cubicBezTo>
                <a:cubicBezTo>
                  <a:pt x="32278" y="29040"/>
                  <a:pt x="31552" y="27349"/>
                  <a:pt x="30361" y="26099"/>
                </a:cubicBezTo>
                <a:cubicBezTo>
                  <a:pt x="27936" y="28709"/>
                  <a:pt x="24378" y="30187"/>
                  <a:pt x="20667" y="30187"/>
                </a:cubicBezTo>
                <a:cubicBezTo>
                  <a:pt x="20316" y="30187"/>
                  <a:pt x="19963" y="30174"/>
                  <a:pt x="19610" y="30147"/>
                </a:cubicBezTo>
                <a:cubicBezTo>
                  <a:pt x="18620" y="30077"/>
                  <a:pt x="18587" y="28561"/>
                  <a:pt x="19544" y="28561"/>
                </a:cubicBezTo>
                <a:cubicBezTo>
                  <a:pt x="19565" y="28561"/>
                  <a:pt x="19588" y="28562"/>
                  <a:pt x="19610" y="28563"/>
                </a:cubicBezTo>
                <a:cubicBezTo>
                  <a:pt x="19934" y="28587"/>
                  <a:pt x="20257" y="28599"/>
                  <a:pt x="20578" y="28599"/>
                </a:cubicBezTo>
                <a:cubicBezTo>
                  <a:pt x="22173" y="28599"/>
                  <a:pt x="23732" y="28307"/>
                  <a:pt x="25158" y="27742"/>
                </a:cubicBezTo>
                <a:cubicBezTo>
                  <a:pt x="23825" y="26885"/>
                  <a:pt x="22968" y="25575"/>
                  <a:pt x="22039" y="24206"/>
                </a:cubicBezTo>
                <a:cubicBezTo>
                  <a:pt x="20551" y="22027"/>
                  <a:pt x="18515" y="20658"/>
                  <a:pt x="15812" y="20622"/>
                </a:cubicBezTo>
                <a:cubicBezTo>
                  <a:pt x="14792" y="20610"/>
                  <a:pt x="14788" y="19038"/>
                  <a:pt x="15801" y="19038"/>
                </a:cubicBezTo>
                <a:cubicBezTo>
                  <a:pt x="15804" y="19038"/>
                  <a:pt x="15808" y="19038"/>
                  <a:pt x="15812" y="19039"/>
                </a:cubicBezTo>
                <a:cubicBezTo>
                  <a:pt x="17908" y="19074"/>
                  <a:pt x="20063" y="19777"/>
                  <a:pt x="21622" y="21241"/>
                </a:cubicBezTo>
                <a:cubicBezTo>
                  <a:pt x="23396" y="22920"/>
                  <a:pt x="24289" y="25873"/>
                  <a:pt x="26694" y="26778"/>
                </a:cubicBezTo>
                <a:cubicBezTo>
                  <a:pt x="26766" y="26813"/>
                  <a:pt x="26837" y="26849"/>
                  <a:pt x="26897" y="26897"/>
                </a:cubicBezTo>
                <a:cubicBezTo>
                  <a:pt x="28552" y="25897"/>
                  <a:pt x="29921" y="24468"/>
                  <a:pt x="30826" y="22682"/>
                </a:cubicBezTo>
                <a:cubicBezTo>
                  <a:pt x="30981" y="22110"/>
                  <a:pt x="31064" y="21515"/>
                  <a:pt x="31064" y="20884"/>
                </a:cubicBezTo>
                <a:cubicBezTo>
                  <a:pt x="31064" y="17907"/>
                  <a:pt x="29183" y="15371"/>
                  <a:pt x="26551" y="14371"/>
                </a:cubicBezTo>
                <a:cubicBezTo>
                  <a:pt x="25945" y="14307"/>
                  <a:pt x="25312" y="14233"/>
                  <a:pt x="24685" y="14233"/>
                </a:cubicBezTo>
                <a:cubicBezTo>
                  <a:pt x="24143" y="14233"/>
                  <a:pt x="23607" y="14289"/>
                  <a:pt x="23099" y="14455"/>
                </a:cubicBezTo>
                <a:cubicBezTo>
                  <a:pt x="22194" y="14752"/>
                  <a:pt x="21396" y="15205"/>
                  <a:pt x="20575" y="15693"/>
                </a:cubicBezTo>
                <a:cubicBezTo>
                  <a:pt x="20439" y="15775"/>
                  <a:pt x="20305" y="15810"/>
                  <a:pt x="20179" y="15810"/>
                </a:cubicBezTo>
                <a:cubicBezTo>
                  <a:pt x="19497" y="15810"/>
                  <a:pt x="19043" y="14766"/>
                  <a:pt x="19777" y="14324"/>
                </a:cubicBezTo>
                <a:cubicBezTo>
                  <a:pt x="20789" y="13716"/>
                  <a:pt x="21920" y="13014"/>
                  <a:pt x="23099" y="12823"/>
                </a:cubicBezTo>
                <a:cubicBezTo>
                  <a:pt x="23492" y="12752"/>
                  <a:pt x="23884" y="12716"/>
                  <a:pt x="24265" y="12704"/>
                </a:cubicBezTo>
                <a:cubicBezTo>
                  <a:pt x="24385" y="12192"/>
                  <a:pt x="24456" y="11669"/>
                  <a:pt x="24456" y="11121"/>
                </a:cubicBezTo>
                <a:cubicBezTo>
                  <a:pt x="24456" y="7287"/>
                  <a:pt x="21337" y="4168"/>
                  <a:pt x="17491" y="4168"/>
                </a:cubicBezTo>
                <a:cubicBezTo>
                  <a:pt x="16467" y="4168"/>
                  <a:pt x="15502" y="4382"/>
                  <a:pt x="14633" y="4787"/>
                </a:cubicBezTo>
                <a:cubicBezTo>
                  <a:pt x="14598" y="6811"/>
                  <a:pt x="13752" y="8763"/>
                  <a:pt x="12228" y="10276"/>
                </a:cubicBezTo>
                <a:cubicBezTo>
                  <a:pt x="10907" y="11573"/>
                  <a:pt x="9514" y="12812"/>
                  <a:pt x="8156" y="14074"/>
                </a:cubicBezTo>
                <a:cubicBezTo>
                  <a:pt x="7490" y="14681"/>
                  <a:pt x="6644" y="15324"/>
                  <a:pt x="6251" y="16157"/>
                </a:cubicBezTo>
                <a:cubicBezTo>
                  <a:pt x="5846" y="17003"/>
                  <a:pt x="5751" y="17884"/>
                  <a:pt x="5680" y="18812"/>
                </a:cubicBezTo>
                <a:cubicBezTo>
                  <a:pt x="5644" y="19320"/>
                  <a:pt x="5228" y="19576"/>
                  <a:pt x="4831" y="19576"/>
                </a:cubicBezTo>
                <a:cubicBezTo>
                  <a:pt x="4436" y="19576"/>
                  <a:pt x="4061" y="19323"/>
                  <a:pt x="4096" y="18812"/>
                </a:cubicBezTo>
                <a:cubicBezTo>
                  <a:pt x="4203" y="17312"/>
                  <a:pt x="4430" y="15907"/>
                  <a:pt x="5358" y="14657"/>
                </a:cubicBezTo>
                <a:cubicBezTo>
                  <a:pt x="6335" y="13335"/>
                  <a:pt x="7763" y="12276"/>
                  <a:pt x="8966" y="11169"/>
                </a:cubicBezTo>
                <a:cubicBezTo>
                  <a:pt x="9406" y="10764"/>
                  <a:pt x="9883" y="10347"/>
                  <a:pt x="10359" y="9918"/>
                </a:cubicBezTo>
                <a:cubicBezTo>
                  <a:pt x="9611" y="9684"/>
                  <a:pt x="8806" y="9482"/>
                  <a:pt x="8055" y="9482"/>
                </a:cubicBezTo>
                <a:cubicBezTo>
                  <a:pt x="7167" y="9482"/>
                  <a:pt x="6354" y="9764"/>
                  <a:pt x="5799" y="10609"/>
                </a:cubicBezTo>
                <a:cubicBezTo>
                  <a:pt x="5629" y="10869"/>
                  <a:pt x="5385" y="10977"/>
                  <a:pt x="5143" y="10977"/>
                </a:cubicBezTo>
                <a:cubicBezTo>
                  <a:pt x="4586" y="10977"/>
                  <a:pt x="4040" y="10408"/>
                  <a:pt x="4430" y="9811"/>
                </a:cubicBezTo>
                <a:cubicBezTo>
                  <a:pt x="5353" y="8413"/>
                  <a:pt x="6623" y="7951"/>
                  <a:pt x="7996" y="7951"/>
                </a:cubicBezTo>
                <a:cubicBezTo>
                  <a:pt x="9171" y="7951"/>
                  <a:pt x="10422" y="8289"/>
                  <a:pt x="11597" y="8668"/>
                </a:cubicBezTo>
                <a:cubicBezTo>
                  <a:pt x="11978" y="8216"/>
                  <a:pt x="12312" y="7728"/>
                  <a:pt x="12538" y="7192"/>
                </a:cubicBezTo>
                <a:cubicBezTo>
                  <a:pt x="13085" y="5930"/>
                  <a:pt x="13181" y="4620"/>
                  <a:pt x="12883" y="3310"/>
                </a:cubicBezTo>
                <a:cubicBezTo>
                  <a:pt x="11657" y="1334"/>
                  <a:pt x="9466" y="0"/>
                  <a:pt x="6966"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8"/>
          <p:cNvSpPr/>
          <p:nvPr/>
        </p:nvSpPr>
        <p:spPr>
          <a:xfrm>
            <a:off x="5040537" y="2038565"/>
            <a:ext cx="451823" cy="874023"/>
          </a:xfrm>
          <a:custGeom>
            <a:avLst/>
            <a:gdLst/>
            <a:ahLst/>
            <a:cxnLst/>
            <a:rect l="l" t="t" r="r" b="b"/>
            <a:pathLst>
              <a:path w="16015" h="30980" extrusionOk="0">
                <a:moveTo>
                  <a:pt x="10556" y="5014"/>
                </a:moveTo>
                <a:lnTo>
                  <a:pt x="7418" y="14093"/>
                </a:lnTo>
                <a:cubicBezTo>
                  <a:pt x="7287" y="14474"/>
                  <a:pt x="7621" y="14867"/>
                  <a:pt x="8002" y="14867"/>
                </a:cubicBezTo>
                <a:cubicBezTo>
                  <a:pt x="10003" y="14827"/>
                  <a:pt x="11988" y="14715"/>
                  <a:pt x="13977" y="14524"/>
                </a:cubicBezTo>
                <a:lnTo>
                  <a:pt x="13977" y="14524"/>
                </a:lnTo>
                <a:cubicBezTo>
                  <a:pt x="12189" y="16969"/>
                  <a:pt x="10317" y="19355"/>
                  <a:pt x="8418" y="21713"/>
                </a:cubicBezTo>
                <a:cubicBezTo>
                  <a:pt x="6958" y="23509"/>
                  <a:pt x="5528" y="25506"/>
                  <a:pt x="3920" y="27279"/>
                </a:cubicBezTo>
                <a:lnTo>
                  <a:pt x="3920" y="27279"/>
                </a:lnTo>
                <a:cubicBezTo>
                  <a:pt x="4684" y="25905"/>
                  <a:pt x="5450" y="24533"/>
                  <a:pt x="6216" y="23165"/>
                </a:cubicBezTo>
                <a:cubicBezTo>
                  <a:pt x="7156" y="21487"/>
                  <a:pt x="9192" y="19212"/>
                  <a:pt x="8835" y="17177"/>
                </a:cubicBezTo>
                <a:cubicBezTo>
                  <a:pt x="8790" y="16950"/>
                  <a:pt x="8518" y="16734"/>
                  <a:pt x="8287" y="16734"/>
                </a:cubicBezTo>
                <a:cubicBezTo>
                  <a:pt x="8275" y="16734"/>
                  <a:pt x="8263" y="16735"/>
                  <a:pt x="8252" y="16736"/>
                </a:cubicBezTo>
                <a:cubicBezTo>
                  <a:pt x="6780" y="16862"/>
                  <a:pt x="5313" y="16926"/>
                  <a:pt x="3843" y="16926"/>
                </a:cubicBezTo>
                <a:cubicBezTo>
                  <a:pt x="3211" y="16926"/>
                  <a:pt x="2579" y="16915"/>
                  <a:pt x="1946" y="16891"/>
                </a:cubicBezTo>
                <a:lnTo>
                  <a:pt x="1946" y="16891"/>
                </a:lnTo>
                <a:cubicBezTo>
                  <a:pt x="4956" y="13034"/>
                  <a:pt x="7824" y="9073"/>
                  <a:pt x="10556" y="5014"/>
                </a:cubicBezTo>
                <a:close/>
                <a:moveTo>
                  <a:pt x="12712" y="0"/>
                </a:moveTo>
                <a:cubicBezTo>
                  <a:pt x="12528" y="0"/>
                  <a:pt x="12343" y="83"/>
                  <a:pt x="12216" y="282"/>
                </a:cubicBezTo>
                <a:cubicBezTo>
                  <a:pt x="8525" y="6056"/>
                  <a:pt x="4561" y="11640"/>
                  <a:pt x="322" y="17010"/>
                </a:cubicBezTo>
                <a:cubicBezTo>
                  <a:pt x="1" y="17427"/>
                  <a:pt x="191" y="18010"/>
                  <a:pt x="751" y="18046"/>
                </a:cubicBezTo>
                <a:cubicBezTo>
                  <a:pt x="1784" y="18109"/>
                  <a:pt x="2814" y="18141"/>
                  <a:pt x="3843" y="18141"/>
                </a:cubicBezTo>
                <a:cubicBezTo>
                  <a:pt x="5112" y="18141"/>
                  <a:pt x="6379" y="18093"/>
                  <a:pt x="7649" y="17999"/>
                </a:cubicBezTo>
                <a:lnTo>
                  <a:pt x="7649" y="17999"/>
                </a:lnTo>
                <a:cubicBezTo>
                  <a:pt x="7472" y="18861"/>
                  <a:pt x="6657" y="19887"/>
                  <a:pt x="6311" y="20510"/>
                </a:cubicBezTo>
                <a:cubicBezTo>
                  <a:pt x="5680" y="21641"/>
                  <a:pt x="5049" y="22784"/>
                  <a:pt x="4418" y="23915"/>
                </a:cubicBezTo>
                <a:cubicBezTo>
                  <a:pt x="3275" y="25951"/>
                  <a:pt x="2132" y="27999"/>
                  <a:pt x="1001" y="30035"/>
                </a:cubicBezTo>
                <a:cubicBezTo>
                  <a:pt x="781" y="30427"/>
                  <a:pt x="1113" y="30980"/>
                  <a:pt x="1518" y="30980"/>
                </a:cubicBezTo>
                <a:cubicBezTo>
                  <a:pt x="1617" y="30980"/>
                  <a:pt x="1721" y="30946"/>
                  <a:pt x="1822" y="30869"/>
                </a:cubicBezTo>
                <a:cubicBezTo>
                  <a:pt x="4573" y="28761"/>
                  <a:pt x="6620" y="25809"/>
                  <a:pt x="8799" y="23142"/>
                </a:cubicBezTo>
                <a:cubicBezTo>
                  <a:pt x="11204" y="20189"/>
                  <a:pt x="13550" y="17188"/>
                  <a:pt x="15776" y="14093"/>
                </a:cubicBezTo>
                <a:cubicBezTo>
                  <a:pt x="16015" y="13752"/>
                  <a:pt x="15722" y="13184"/>
                  <a:pt x="15313" y="13184"/>
                </a:cubicBezTo>
                <a:cubicBezTo>
                  <a:pt x="15293" y="13184"/>
                  <a:pt x="15273" y="13185"/>
                  <a:pt x="15252" y="13188"/>
                </a:cubicBezTo>
                <a:cubicBezTo>
                  <a:pt x="13119" y="13419"/>
                  <a:pt x="10995" y="13567"/>
                  <a:pt x="8856" y="13631"/>
                </a:cubicBezTo>
                <a:lnTo>
                  <a:pt x="8856" y="13631"/>
                </a:lnTo>
                <a:lnTo>
                  <a:pt x="13157" y="1186"/>
                </a:lnTo>
                <a:cubicBezTo>
                  <a:pt x="13179" y="1122"/>
                  <a:pt x="13190" y="1060"/>
                  <a:pt x="13192" y="1002"/>
                </a:cubicBezTo>
                <a:lnTo>
                  <a:pt x="13192" y="1002"/>
                </a:lnTo>
                <a:cubicBezTo>
                  <a:pt x="13216" y="964"/>
                  <a:pt x="13240" y="927"/>
                  <a:pt x="13264" y="889"/>
                </a:cubicBezTo>
                <a:cubicBezTo>
                  <a:pt x="13554" y="433"/>
                  <a:pt x="13135" y="0"/>
                  <a:pt x="12712"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98"/>
          <p:cNvGrpSpPr/>
          <p:nvPr/>
        </p:nvGrpSpPr>
        <p:grpSpPr>
          <a:xfrm>
            <a:off x="5466783" y="1912975"/>
            <a:ext cx="1965280" cy="561812"/>
            <a:chOff x="5466795" y="1688275"/>
            <a:chExt cx="1965280" cy="561812"/>
          </a:xfrm>
        </p:grpSpPr>
        <p:sp>
          <p:nvSpPr>
            <p:cNvPr id="1009" name="Google Shape;1009;p98"/>
            <p:cNvSpPr/>
            <p:nvPr/>
          </p:nvSpPr>
          <p:spPr>
            <a:xfrm>
              <a:off x="5466795" y="1804330"/>
              <a:ext cx="649339" cy="445758"/>
            </a:xfrm>
            <a:custGeom>
              <a:avLst/>
              <a:gdLst/>
              <a:ahLst/>
              <a:cxnLst/>
              <a:rect l="l" t="t" r="r" b="b"/>
              <a:pathLst>
                <a:path w="23016" h="15800" extrusionOk="0">
                  <a:moveTo>
                    <a:pt x="13514" y="0"/>
                  </a:moveTo>
                  <a:lnTo>
                    <a:pt x="15598" y="3322"/>
                  </a:lnTo>
                  <a:lnTo>
                    <a:pt x="1" y="15800"/>
                  </a:lnTo>
                  <a:lnTo>
                    <a:pt x="18027" y="7192"/>
                  </a:lnTo>
                  <a:lnTo>
                    <a:pt x="20111" y="10526"/>
                  </a:lnTo>
                  <a:lnTo>
                    <a:pt x="23016" y="1370"/>
                  </a:lnTo>
                  <a:lnTo>
                    <a:pt x="13514"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8"/>
            <p:cNvSpPr txBox="1"/>
            <p:nvPr/>
          </p:nvSpPr>
          <p:spPr>
            <a:xfrm>
              <a:off x="6176875" y="1688275"/>
              <a:ext cx="1255200" cy="3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Boost your confidence</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11" name="Google Shape;1011;p98"/>
          <p:cNvGrpSpPr/>
          <p:nvPr/>
        </p:nvGrpSpPr>
        <p:grpSpPr>
          <a:xfrm>
            <a:off x="5609870" y="2851277"/>
            <a:ext cx="1906555" cy="350061"/>
            <a:chOff x="5609883" y="2626577"/>
            <a:chExt cx="1906555" cy="350061"/>
          </a:xfrm>
        </p:grpSpPr>
        <p:sp>
          <p:nvSpPr>
            <p:cNvPr id="1012" name="Google Shape;1012;p98"/>
            <p:cNvSpPr/>
            <p:nvPr/>
          </p:nvSpPr>
          <p:spPr>
            <a:xfrm>
              <a:off x="5609883" y="2626577"/>
              <a:ext cx="766562" cy="350061"/>
            </a:xfrm>
            <a:custGeom>
              <a:avLst/>
              <a:gdLst/>
              <a:ahLst/>
              <a:cxnLst/>
              <a:rect l="l" t="t" r="r" b="b"/>
              <a:pathLst>
                <a:path w="27171" h="12408" extrusionOk="0">
                  <a:moveTo>
                    <a:pt x="19848" y="1"/>
                  </a:moveTo>
                  <a:lnTo>
                    <a:pt x="19848" y="3918"/>
                  </a:lnTo>
                  <a:lnTo>
                    <a:pt x="1" y="6204"/>
                  </a:lnTo>
                  <a:lnTo>
                    <a:pt x="19848" y="8490"/>
                  </a:lnTo>
                  <a:lnTo>
                    <a:pt x="19848" y="12407"/>
                  </a:lnTo>
                  <a:lnTo>
                    <a:pt x="27171" y="6204"/>
                  </a:lnTo>
                  <a:lnTo>
                    <a:pt x="1984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8"/>
            <p:cNvSpPr txBox="1"/>
            <p:nvPr/>
          </p:nvSpPr>
          <p:spPr>
            <a:xfrm>
              <a:off x="6376438" y="2845500"/>
              <a:ext cx="1140000" cy="114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500">
                  <a:solidFill>
                    <a:srgbClr val="FFFFFF"/>
                  </a:solidFill>
                  <a:latin typeface="Fira Sans Extra Condensed Medium"/>
                  <a:ea typeface="Fira Sans Extra Condensed Medium"/>
                  <a:cs typeface="Fira Sans Extra Condensed Medium"/>
                  <a:sym typeface="Fira Sans Extra Condensed Medium"/>
                </a:rPr>
                <a:t>Facilitate future language learning</a:t>
              </a:r>
              <a:endParaRPr sz="1500">
                <a:solidFill>
                  <a:srgbClr val="FFFFFF"/>
                </a:solidFill>
                <a:latin typeface="Fira Sans Extra Condensed Medium"/>
                <a:ea typeface="Fira Sans Extra Condensed Medium"/>
                <a:cs typeface="Fira Sans Extra Condensed Medium"/>
                <a:sym typeface="Fira Sans Extra Condensed Medium"/>
              </a:endParaRPr>
            </a:p>
            <a:p>
              <a:pPr marL="0" lvl="0" indent="0" algn="l" rtl="0">
                <a:spcBef>
                  <a:spcPts val="0"/>
                </a:spcBef>
                <a:spcAft>
                  <a:spcPts val="0"/>
                </a:spcAft>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14" name="Google Shape;1014;p98"/>
          <p:cNvGrpSpPr/>
          <p:nvPr/>
        </p:nvGrpSpPr>
        <p:grpSpPr>
          <a:xfrm>
            <a:off x="5460407" y="3563388"/>
            <a:ext cx="1971656" cy="561825"/>
            <a:chOff x="5460419" y="3338688"/>
            <a:chExt cx="1971656" cy="561825"/>
          </a:xfrm>
        </p:grpSpPr>
        <p:sp>
          <p:nvSpPr>
            <p:cNvPr id="1015" name="Google Shape;1015;p98"/>
            <p:cNvSpPr/>
            <p:nvPr/>
          </p:nvSpPr>
          <p:spPr>
            <a:xfrm>
              <a:off x="5460419" y="3338688"/>
              <a:ext cx="655715" cy="439381"/>
            </a:xfrm>
            <a:custGeom>
              <a:avLst/>
              <a:gdLst/>
              <a:ahLst/>
              <a:cxnLst/>
              <a:rect l="l" t="t" r="r" b="b"/>
              <a:pathLst>
                <a:path w="23242" h="15574" extrusionOk="0">
                  <a:moveTo>
                    <a:pt x="0" y="0"/>
                  </a:moveTo>
                  <a:lnTo>
                    <a:pt x="15800" y="12216"/>
                  </a:lnTo>
                  <a:lnTo>
                    <a:pt x="13764" y="15573"/>
                  </a:lnTo>
                  <a:lnTo>
                    <a:pt x="13764" y="15573"/>
                  </a:lnTo>
                  <a:lnTo>
                    <a:pt x="23241" y="14049"/>
                  </a:lnTo>
                  <a:lnTo>
                    <a:pt x="20193" y="4953"/>
                  </a:lnTo>
                  <a:lnTo>
                    <a:pt x="18157" y="8311"/>
                  </a:lnTo>
                  <a:lnTo>
                    <a:pt x="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8"/>
            <p:cNvSpPr txBox="1"/>
            <p:nvPr/>
          </p:nvSpPr>
          <p:spPr>
            <a:xfrm>
              <a:off x="6176875" y="3569613"/>
              <a:ext cx="1255200" cy="3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Enhance your brain’s health</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17" name="Google Shape;1017;p98"/>
          <p:cNvGrpSpPr/>
          <p:nvPr/>
        </p:nvGrpSpPr>
        <p:grpSpPr>
          <a:xfrm>
            <a:off x="5123507" y="3905648"/>
            <a:ext cx="1926770" cy="925102"/>
            <a:chOff x="5123519" y="3680948"/>
            <a:chExt cx="1926770" cy="925102"/>
          </a:xfrm>
        </p:grpSpPr>
        <p:sp>
          <p:nvSpPr>
            <p:cNvPr id="1018" name="Google Shape;1018;p98"/>
            <p:cNvSpPr/>
            <p:nvPr/>
          </p:nvSpPr>
          <p:spPr>
            <a:xfrm>
              <a:off x="5123519" y="3680948"/>
              <a:ext cx="445757" cy="649339"/>
            </a:xfrm>
            <a:custGeom>
              <a:avLst/>
              <a:gdLst/>
              <a:ahLst/>
              <a:cxnLst/>
              <a:rect l="l" t="t" r="r" b="b"/>
              <a:pathLst>
                <a:path w="15800" h="23016" extrusionOk="0">
                  <a:moveTo>
                    <a:pt x="0" y="1"/>
                  </a:moveTo>
                  <a:lnTo>
                    <a:pt x="8609" y="18027"/>
                  </a:lnTo>
                  <a:lnTo>
                    <a:pt x="5287" y="20110"/>
                  </a:lnTo>
                  <a:lnTo>
                    <a:pt x="14431" y="23015"/>
                  </a:lnTo>
                  <a:lnTo>
                    <a:pt x="15800" y="13514"/>
                  </a:lnTo>
                  <a:lnTo>
                    <a:pt x="12478" y="15598"/>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8"/>
            <p:cNvSpPr txBox="1"/>
            <p:nvPr/>
          </p:nvSpPr>
          <p:spPr>
            <a:xfrm>
              <a:off x="5596789" y="4275150"/>
              <a:ext cx="1453500" cy="3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a:solidFill>
                    <a:srgbClr val="FFFFFF"/>
                  </a:solidFill>
                  <a:latin typeface="Fira Sans Extra Condensed Medium"/>
                  <a:ea typeface="Fira Sans Extra Condensed Medium"/>
                  <a:cs typeface="Fira Sans Extra Condensed Medium"/>
                  <a:sym typeface="Fira Sans Extra Condensed Medium"/>
                </a:rPr>
                <a:t>Strengthen your concentration skills</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20" name="Google Shape;1020;p98"/>
          <p:cNvGrpSpPr/>
          <p:nvPr/>
        </p:nvGrpSpPr>
        <p:grpSpPr>
          <a:xfrm>
            <a:off x="5129883" y="1096150"/>
            <a:ext cx="1861193" cy="1042084"/>
            <a:chOff x="5129895" y="871450"/>
            <a:chExt cx="1861193" cy="1042084"/>
          </a:xfrm>
        </p:grpSpPr>
        <p:sp>
          <p:nvSpPr>
            <p:cNvPr id="1021" name="Google Shape;1021;p98"/>
            <p:cNvSpPr/>
            <p:nvPr/>
          </p:nvSpPr>
          <p:spPr>
            <a:xfrm>
              <a:off x="5129895" y="1257509"/>
              <a:ext cx="439381" cy="656025"/>
            </a:xfrm>
            <a:custGeom>
              <a:avLst/>
              <a:gdLst/>
              <a:ahLst/>
              <a:cxnLst/>
              <a:rect l="l" t="t" r="r" b="b"/>
              <a:pathLst>
                <a:path w="15574" h="23253" extrusionOk="0">
                  <a:moveTo>
                    <a:pt x="14050" y="0"/>
                  </a:moveTo>
                  <a:lnTo>
                    <a:pt x="4953" y="3048"/>
                  </a:lnTo>
                  <a:lnTo>
                    <a:pt x="8311" y="5084"/>
                  </a:lnTo>
                  <a:lnTo>
                    <a:pt x="0" y="23253"/>
                  </a:lnTo>
                  <a:lnTo>
                    <a:pt x="12216" y="7442"/>
                  </a:lnTo>
                  <a:lnTo>
                    <a:pt x="15574" y="9477"/>
                  </a:lnTo>
                  <a:lnTo>
                    <a:pt x="1405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8"/>
            <p:cNvSpPr txBox="1"/>
            <p:nvPr/>
          </p:nvSpPr>
          <p:spPr>
            <a:xfrm>
              <a:off x="5609889" y="871450"/>
              <a:ext cx="1381200" cy="33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Become a better communicator and listener</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23" name="Google Shape;1023;p98"/>
          <p:cNvGrpSpPr/>
          <p:nvPr/>
        </p:nvGrpSpPr>
        <p:grpSpPr>
          <a:xfrm>
            <a:off x="1696488" y="1912975"/>
            <a:ext cx="1987450" cy="576256"/>
            <a:chOff x="1696500" y="1688275"/>
            <a:chExt cx="1987450" cy="576256"/>
          </a:xfrm>
        </p:grpSpPr>
        <p:sp>
          <p:nvSpPr>
            <p:cNvPr id="1024" name="Google Shape;1024;p98"/>
            <p:cNvSpPr/>
            <p:nvPr/>
          </p:nvSpPr>
          <p:spPr>
            <a:xfrm>
              <a:off x="3027897" y="1825150"/>
              <a:ext cx="656053" cy="439381"/>
            </a:xfrm>
            <a:custGeom>
              <a:avLst/>
              <a:gdLst/>
              <a:ahLst/>
              <a:cxnLst/>
              <a:rect l="l" t="t" r="r" b="b"/>
              <a:pathLst>
                <a:path w="23254" h="15574" extrusionOk="0">
                  <a:moveTo>
                    <a:pt x="9478" y="1"/>
                  </a:moveTo>
                  <a:lnTo>
                    <a:pt x="0" y="1525"/>
                  </a:lnTo>
                  <a:lnTo>
                    <a:pt x="3060" y="10621"/>
                  </a:lnTo>
                  <a:lnTo>
                    <a:pt x="5084" y="7263"/>
                  </a:lnTo>
                  <a:lnTo>
                    <a:pt x="23253" y="15574"/>
                  </a:lnTo>
                  <a:lnTo>
                    <a:pt x="7442" y="3358"/>
                  </a:lnTo>
                  <a:lnTo>
                    <a:pt x="947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8"/>
            <p:cNvSpPr txBox="1"/>
            <p:nvPr/>
          </p:nvSpPr>
          <p:spPr>
            <a:xfrm>
              <a:off x="1696500" y="1688275"/>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Improve your memory</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26" name="Google Shape;1026;p98"/>
          <p:cNvGrpSpPr/>
          <p:nvPr/>
        </p:nvGrpSpPr>
        <p:grpSpPr>
          <a:xfrm>
            <a:off x="1436163" y="2851277"/>
            <a:ext cx="2097949" cy="350061"/>
            <a:chOff x="1436175" y="2626577"/>
            <a:chExt cx="2097949" cy="350061"/>
          </a:xfrm>
        </p:grpSpPr>
        <p:sp>
          <p:nvSpPr>
            <p:cNvPr id="1027" name="Google Shape;1027;p98"/>
            <p:cNvSpPr/>
            <p:nvPr/>
          </p:nvSpPr>
          <p:spPr>
            <a:xfrm>
              <a:off x="2767563" y="2626577"/>
              <a:ext cx="766562" cy="350061"/>
            </a:xfrm>
            <a:custGeom>
              <a:avLst/>
              <a:gdLst/>
              <a:ahLst/>
              <a:cxnLst/>
              <a:rect l="l" t="t" r="r" b="b"/>
              <a:pathLst>
                <a:path w="27171" h="12408" extrusionOk="0">
                  <a:moveTo>
                    <a:pt x="7323" y="1"/>
                  </a:moveTo>
                  <a:lnTo>
                    <a:pt x="1" y="6204"/>
                  </a:lnTo>
                  <a:lnTo>
                    <a:pt x="7323" y="12407"/>
                  </a:lnTo>
                  <a:lnTo>
                    <a:pt x="7323" y="8490"/>
                  </a:lnTo>
                  <a:lnTo>
                    <a:pt x="27171" y="6204"/>
                  </a:lnTo>
                  <a:lnTo>
                    <a:pt x="7323" y="3918"/>
                  </a:lnTo>
                  <a:lnTo>
                    <a:pt x="73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8"/>
            <p:cNvSpPr txBox="1"/>
            <p:nvPr/>
          </p:nvSpPr>
          <p:spPr>
            <a:xfrm>
              <a:off x="1436175" y="2628938"/>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Gain perspective and cultural appreciation</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29" name="Google Shape;1029;p98"/>
          <p:cNvGrpSpPr/>
          <p:nvPr/>
        </p:nvGrpSpPr>
        <p:grpSpPr>
          <a:xfrm>
            <a:off x="1696488" y="3577832"/>
            <a:ext cx="1980736" cy="547381"/>
            <a:chOff x="1696500" y="3353132"/>
            <a:chExt cx="1980736" cy="547381"/>
          </a:xfrm>
        </p:grpSpPr>
        <p:sp>
          <p:nvSpPr>
            <p:cNvPr id="1030" name="Google Shape;1030;p98"/>
            <p:cNvSpPr/>
            <p:nvPr/>
          </p:nvSpPr>
          <p:spPr>
            <a:xfrm>
              <a:off x="3027897" y="3353132"/>
              <a:ext cx="649339" cy="445757"/>
            </a:xfrm>
            <a:custGeom>
              <a:avLst/>
              <a:gdLst/>
              <a:ahLst/>
              <a:cxnLst/>
              <a:rect l="l" t="t" r="r" b="b"/>
              <a:pathLst>
                <a:path w="23016" h="15800" extrusionOk="0">
                  <a:moveTo>
                    <a:pt x="23016" y="0"/>
                  </a:moveTo>
                  <a:lnTo>
                    <a:pt x="4990" y="8608"/>
                  </a:lnTo>
                  <a:lnTo>
                    <a:pt x="2906" y="5286"/>
                  </a:lnTo>
                  <a:lnTo>
                    <a:pt x="1" y="14430"/>
                  </a:lnTo>
                  <a:lnTo>
                    <a:pt x="9502" y="15800"/>
                  </a:lnTo>
                  <a:lnTo>
                    <a:pt x="7419" y="12478"/>
                  </a:lnTo>
                  <a:lnTo>
                    <a:pt x="23016"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8"/>
            <p:cNvSpPr txBox="1"/>
            <p:nvPr/>
          </p:nvSpPr>
          <p:spPr>
            <a:xfrm>
              <a:off x="1696500" y="3569613"/>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Improve your English ability</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32" name="Google Shape;1032;p98"/>
          <p:cNvGrpSpPr/>
          <p:nvPr/>
        </p:nvGrpSpPr>
        <p:grpSpPr>
          <a:xfrm>
            <a:off x="1696582" y="3914636"/>
            <a:ext cx="2318013" cy="916034"/>
            <a:chOff x="2274738" y="3690003"/>
            <a:chExt cx="1739728" cy="916034"/>
          </a:xfrm>
        </p:grpSpPr>
        <p:sp>
          <p:nvSpPr>
            <p:cNvPr id="1033" name="Google Shape;1033;p98"/>
            <p:cNvSpPr/>
            <p:nvPr/>
          </p:nvSpPr>
          <p:spPr>
            <a:xfrm>
              <a:off x="3574717" y="3690003"/>
              <a:ext cx="439748" cy="655715"/>
            </a:xfrm>
            <a:custGeom>
              <a:avLst/>
              <a:gdLst/>
              <a:ahLst/>
              <a:cxnLst/>
              <a:rect l="l" t="t" r="r" b="b"/>
              <a:pathLst>
                <a:path w="15587" h="23242" extrusionOk="0">
                  <a:moveTo>
                    <a:pt x="15586" y="1"/>
                  </a:moveTo>
                  <a:lnTo>
                    <a:pt x="3358" y="15801"/>
                  </a:lnTo>
                  <a:lnTo>
                    <a:pt x="1" y="13765"/>
                  </a:lnTo>
                  <a:lnTo>
                    <a:pt x="1" y="13765"/>
                  </a:lnTo>
                  <a:lnTo>
                    <a:pt x="1525" y="23242"/>
                  </a:lnTo>
                  <a:lnTo>
                    <a:pt x="10633" y="20194"/>
                  </a:lnTo>
                  <a:lnTo>
                    <a:pt x="7264" y="18158"/>
                  </a:lnTo>
                  <a:lnTo>
                    <a:pt x="1558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8"/>
            <p:cNvSpPr txBox="1"/>
            <p:nvPr/>
          </p:nvSpPr>
          <p:spPr>
            <a:xfrm>
              <a:off x="2274738" y="4275138"/>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Boost your creativity</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35" name="Google Shape;1035;p98"/>
          <p:cNvGrpSpPr/>
          <p:nvPr/>
        </p:nvGrpSpPr>
        <p:grpSpPr>
          <a:xfrm>
            <a:off x="2274725" y="1221912"/>
            <a:ext cx="1745765" cy="925067"/>
            <a:chOff x="2274738" y="997213"/>
            <a:chExt cx="1745765" cy="925067"/>
          </a:xfrm>
        </p:grpSpPr>
        <p:sp>
          <p:nvSpPr>
            <p:cNvPr id="1036" name="Google Shape;1036;p98"/>
            <p:cNvSpPr/>
            <p:nvPr/>
          </p:nvSpPr>
          <p:spPr>
            <a:xfrm>
              <a:off x="3574717" y="1272941"/>
              <a:ext cx="445786" cy="649339"/>
            </a:xfrm>
            <a:custGeom>
              <a:avLst/>
              <a:gdLst/>
              <a:ahLst/>
              <a:cxnLst/>
              <a:rect l="l" t="t" r="r" b="b"/>
              <a:pathLst>
                <a:path w="15801" h="23016" extrusionOk="0">
                  <a:moveTo>
                    <a:pt x="1370" y="1"/>
                  </a:moveTo>
                  <a:lnTo>
                    <a:pt x="1" y="9502"/>
                  </a:lnTo>
                  <a:lnTo>
                    <a:pt x="1" y="9502"/>
                  </a:lnTo>
                  <a:lnTo>
                    <a:pt x="3334" y="7418"/>
                  </a:lnTo>
                  <a:lnTo>
                    <a:pt x="15800" y="23016"/>
                  </a:lnTo>
                  <a:lnTo>
                    <a:pt x="7192" y="4990"/>
                  </a:lnTo>
                  <a:lnTo>
                    <a:pt x="10526" y="2906"/>
                  </a:lnTo>
                  <a:lnTo>
                    <a:pt x="137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8"/>
            <p:cNvSpPr txBox="1"/>
            <p:nvPr/>
          </p:nvSpPr>
          <p:spPr>
            <a:xfrm>
              <a:off x="2274738" y="997213"/>
              <a:ext cx="1255200" cy="330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500">
                  <a:solidFill>
                    <a:srgbClr val="FFFFFF"/>
                  </a:solidFill>
                  <a:latin typeface="Fira Sans Extra Condensed Medium"/>
                  <a:ea typeface="Fira Sans Extra Condensed Medium"/>
                  <a:cs typeface="Fira Sans Extra Condensed Medium"/>
                  <a:sym typeface="Fira Sans Extra Condensed Medium"/>
                </a:rPr>
                <a:t>Connect with others</a:t>
              </a:r>
              <a:endParaRPr sz="1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1038" name="Google Shape;1038;p98"/>
          <p:cNvGrpSpPr/>
          <p:nvPr/>
        </p:nvGrpSpPr>
        <p:grpSpPr>
          <a:xfrm>
            <a:off x="3122392" y="2726724"/>
            <a:ext cx="423287" cy="596187"/>
            <a:chOff x="3122405" y="2502024"/>
            <a:chExt cx="423287" cy="596187"/>
          </a:xfrm>
        </p:grpSpPr>
        <p:sp>
          <p:nvSpPr>
            <p:cNvPr id="1039" name="Google Shape;1039;p98"/>
            <p:cNvSpPr/>
            <p:nvPr/>
          </p:nvSpPr>
          <p:spPr>
            <a:xfrm>
              <a:off x="3453465" y="2596701"/>
              <a:ext cx="92227" cy="360443"/>
            </a:xfrm>
            <a:custGeom>
              <a:avLst/>
              <a:gdLst/>
              <a:ahLst/>
              <a:cxnLst/>
              <a:rect l="l" t="t" r="r" b="b"/>
              <a:pathLst>
                <a:path w="3269" h="12776" extrusionOk="0">
                  <a:moveTo>
                    <a:pt x="1056" y="0"/>
                  </a:moveTo>
                  <a:cubicBezTo>
                    <a:pt x="825" y="0"/>
                    <a:pt x="615" y="133"/>
                    <a:pt x="572" y="441"/>
                  </a:cubicBezTo>
                  <a:cubicBezTo>
                    <a:pt x="0" y="4525"/>
                    <a:pt x="429" y="8525"/>
                    <a:pt x="1929" y="12371"/>
                  </a:cubicBezTo>
                  <a:cubicBezTo>
                    <a:pt x="2037" y="12653"/>
                    <a:pt x="2287" y="12775"/>
                    <a:pt x="2532" y="12775"/>
                  </a:cubicBezTo>
                  <a:cubicBezTo>
                    <a:pt x="2906" y="12775"/>
                    <a:pt x="3269" y="12489"/>
                    <a:pt x="3096" y="12049"/>
                  </a:cubicBezTo>
                  <a:cubicBezTo>
                    <a:pt x="1679" y="8418"/>
                    <a:pt x="1203" y="4620"/>
                    <a:pt x="1739" y="762"/>
                  </a:cubicBezTo>
                  <a:cubicBezTo>
                    <a:pt x="1803" y="304"/>
                    <a:pt x="1406" y="0"/>
                    <a:pt x="1056"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8"/>
            <p:cNvSpPr/>
            <p:nvPr/>
          </p:nvSpPr>
          <p:spPr>
            <a:xfrm>
              <a:off x="3295256" y="2502024"/>
              <a:ext cx="164112" cy="596187"/>
            </a:xfrm>
            <a:custGeom>
              <a:avLst/>
              <a:gdLst/>
              <a:ahLst/>
              <a:cxnLst/>
              <a:rect l="l" t="t" r="r" b="b"/>
              <a:pathLst>
                <a:path w="5817" h="21132" extrusionOk="0">
                  <a:moveTo>
                    <a:pt x="2701" y="0"/>
                  </a:moveTo>
                  <a:cubicBezTo>
                    <a:pt x="2460" y="0"/>
                    <a:pt x="2222" y="129"/>
                    <a:pt x="2132" y="427"/>
                  </a:cubicBezTo>
                  <a:cubicBezTo>
                    <a:pt x="1" y="7273"/>
                    <a:pt x="858" y="14655"/>
                    <a:pt x="4489" y="20835"/>
                  </a:cubicBezTo>
                  <a:cubicBezTo>
                    <a:pt x="4614" y="21044"/>
                    <a:pt x="4801" y="21131"/>
                    <a:pt x="4987" y="21131"/>
                  </a:cubicBezTo>
                  <a:cubicBezTo>
                    <a:pt x="5403" y="21131"/>
                    <a:pt x="5817" y="20696"/>
                    <a:pt x="5537" y="20227"/>
                  </a:cubicBezTo>
                  <a:cubicBezTo>
                    <a:pt x="2060" y="14310"/>
                    <a:pt x="1263" y="7297"/>
                    <a:pt x="3299" y="749"/>
                  </a:cubicBezTo>
                  <a:cubicBezTo>
                    <a:pt x="3435" y="297"/>
                    <a:pt x="3065" y="0"/>
                    <a:pt x="270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8"/>
            <p:cNvSpPr/>
            <p:nvPr/>
          </p:nvSpPr>
          <p:spPr>
            <a:xfrm>
              <a:off x="3122405" y="2788877"/>
              <a:ext cx="180109" cy="270135"/>
            </a:xfrm>
            <a:custGeom>
              <a:avLst/>
              <a:gdLst/>
              <a:ahLst/>
              <a:cxnLst/>
              <a:rect l="l" t="t" r="r" b="b"/>
              <a:pathLst>
                <a:path w="6384" h="9575" extrusionOk="0">
                  <a:moveTo>
                    <a:pt x="739" y="0"/>
                  </a:moveTo>
                  <a:cubicBezTo>
                    <a:pt x="378" y="0"/>
                    <a:pt x="0" y="297"/>
                    <a:pt x="115" y="749"/>
                  </a:cubicBezTo>
                  <a:cubicBezTo>
                    <a:pt x="901" y="4094"/>
                    <a:pt x="2603" y="7035"/>
                    <a:pt x="5092" y="9405"/>
                  </a:cubicBezTo>
                  <a:cubicBezTo>
                    <a:pt x="5217" y="9524"/>
                    <a:pt x="5356" y="9574"/>
                    <a:pt x="5491" y="9574"/>
                  </a:cubicBezTo>
                  <a:cubicBezTo>
                    <a:pt x="5963" y="9574"/>
                    <a:pt x="6384" y="8964"/>
                    <a:pt x="5949" y="8547"/>
                  </a:cubicBezTo>
                  <a:cubicBezTo>
                    <a:pt x="3592" y="6321"/>
                    <a:pt x="2020" y="3582"/>
                    <a:pt x="1282" y="427"/>
                  </a:cubicBezTo>
                  <a:cubicBezTo>
                    <a:pt x="1206" y="129"/>
                    <a:pt x="976" y="0"/>
                    <a:pt x="73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045"/>
        <p:cNvGrpSpPr/>
        <p:nvPr/>
      </p:nvGrpSpPr>
      <p:grpSpPr>
        <a:xfrm>
          <a:off x="0" y="0"/>
          <a:ext cx="0" cy="0"/>
          <a:chOff x="0" y="0"/>
          <a:chExt cx="0" cy="0"/>
        </a:xfrm>
      </p:grpSpPr>
      <p:sp>
        <p:nvSpPr>
          <p:cNvPr id="1046" name="Google Shape;1046;p9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a:t>
            </a:r>
            <a:endParaRPr sz="2500"/>
          </a:p>
        </p:txBody>
      </p:sp>
      <p:sp>
        <p:nvSpPr>
          <p:cNvPr id="1047" name="Google Shape;1047;p9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048" name="Google Shape;1048;p99">
            <a:hlinkClick r:id="rId4" action="ppaction://hlinksldjump"/>
          </p:cNvPr>
          <p:cNvSpPr/>
          <p:nvPr/>
        </p:nvSpPr>
        <p:spPr>
          <a:xfrm>
            <a:off x="332325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049" name="Google Shape;1049;p99">
            <a:hlinkClick r:id="rId5" action="ppaction://hlinksldjump"/>
          </p:cNvPr>
          <p:cNvSpPr/>
          <p:nvPr/>
        </p:nvSpPr>
        <p:spPr>
          <a:xfrm>
            <a:off x="3292200" y="10612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9"/>
          <p:cNvSpPr/>
          <p:nvPr/>
        </p:nvSpPr>
        <p:spPr>
          <a:xfrm>
            <a:off x="3323250" y="17650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9">
            <a:hlinkClick r:id="rId6" action="ppaction://hlinksldjump"/>
          </p:cNvPr>
          <p:cNvSpPr/>
          <p:nvPr/>
        </p:nvSpPr>
        <p:spPr>
          <a:xfrm>
            <a:off x="3323250" y="24688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9">
            <a:hlinkClick r:id="rId7" action="ppaction://hlinksldjump"/>
          </p:cNvPr>
          <p:cNvSpPr/>
          <p:nvPr/>
        </p:nvSpPr>
        <p:spPr>
          <a:xfrm>
            <a:off x="3292200" y="320417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9"/>
          <p:cNvSpPr/>
          <p:nvPr/>
        </p:nvSpPr>
        <p:spPr>
          <a:xfrm>
            <a:off x="1662850" y="39823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9"/>
          <p:cNvSpPr/>
          <p:nvPr/>
        </p:nvSpPr>
        <p:spPr>
          <a:xfrm>
            <a:off x="4954850" y="39823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9"/>
          <p:cNvSpPr txBox="1"/>
          <p:nvPr/>
        </p:nvSpPr>
        <p:spPr>
          <a:xfrm>
            <a:off x="3662550" y="1107425"/>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Spanish 1</a:t>
            </a:r>
            <a:endParaRPr sz="1500">
              <a:solidFill>
                <a:srgbClr val="FFFFFF"/>
              </a:solidFill>
              <a:latin typeface="Impact"/>
              <a:ea typeface="Impact"/>
              <a:cs typeface="Impact"/>
              <a:sym typeface="Impact"/>
            </a:endParaRPr>
          </a:p>
        </p:txBody>
      </p:sp>
      <p:sp>
        <p:nvSpPr>
          <p:cNvPr id="1056" name="Google Shape;1056;p99">
            <a:hlinkClick r:id="rId8" action="ppaction://hlinksldjump"/>
          </p:cNvPr>
          <p:cNvSpPr/>
          <p:nvPr/>
        </p:nvSpPr>
        <p:spPr>
          <a:xfrm>
            <a:off x="3323250" y="17650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9"/>
          <p:cNvSpPr txBox="1"/>
          <p:nvPr/>
        </p:nvSpPr>
        <p:spPr>
          <a:xfrm>
            <a:off x="3662550" y="1811225"/>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Spanish 2</a:t>
            </a:r>
            <a:endParaRPr sz="1500">
              <a:solidFill>
                <a:srgbClr val="FFFFFF"/>
              </a:solidFill>
              <a:latin typeface="Impact"/>
              <a:ea typeface="Impact"/>
              <a:cs typeface="Impact"/>
              <a:sym typeface="Impact"/>
            </a:endParaRPr>
          </a:p>
        </p:txBody>
      </p:sp>
      <p:sp>
        <p:nvSpPr>
          <p:cNvPr id="1058" name="Google Shape;1058;p99"/>
          <p:cNvSpPr txBox="1"/>
          <p:nvPr/>
        </p:nvSpPr>
        <p:spPr>
          <a:xfrm>
            <a:off x="3662550" y="2518400"/>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Spanish 3 Honors</a:t>
            </a:r>
            <a:endParaRPr sz="1500">
              <a:solidFill>
                <a:srgbClr val="FFFFFF"/>
              </a:solidFill>
              <a:latin typeface="Impact"/>
              <a:ea typeface="Impact"/>
              <a:cs typeface="Impact"/>
              <a:sym typeface="Impact"/>
            </a:endParaRPr>
          </a:p>
        </p:txBody>
      </p:sp>
      <p:sp>
        <p:nvSpPr>
          <p:cNvPr id="1059" name="Google Shape;1059;p99"/>
          <p:cNvSpPr txBox="1"/>
          <p:nvPr/>
        </p:nvSpPr>
        <p:spPr>
          <a:xfrm>
            <a:off x="3662550" y="3228963"/>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Spanish 4 Honors</a:t>
            </a:r>
            <a:endParaRPr sz="1500">
              <a:solidFill>
                <a:srgbClr val="FFFFFF"/>
              </a:solidFill>
              <a:latin typeface="Impact"/>
              <a:ea typeface="Impact"/>
              <a:cs typeface="Impact"/>
              <a:sym typeface="Impact"/>
            </a:endParaRPr>
          </a:p>
        </p:txBody>
      </p:sp>
      <p:sp>
        <p:nvSpPr>
          <p:cNvPr id="1060" name="Google Shape;1060;p99">
            <a:hlinkClick r:id="rId9" action="ppaction://hlinksldjump"/>
          </p:cNvPr>
          <p:cNvSpPr/>
          <p:nvPr/>
        </p:nvSpPr>
        <p:spPr>
          <a:xfrm>
            <a:off x="1662850" y="39823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9"/>
          <p:cNvSpPr txBox="1"/>
          <p:nvPr/>
        </p:nvSpPr>
        <p:spPr>
          <a:xfrm>
            <a:off x="2024450" y="4028525"/>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Spanish 5 Honors</a:t>
            </a:r>
            <a:endParaRPr sz="1500">
              <a:solidFill>
                <a:srgbClr val="FFFFFF"/>
              </a:solidFill>
              <a:latin typeface="Impact"/>
              <a:ea typeface="Impact"/>
              <a:cs typeface="Impact"/>
              <a:sym typeface="Impact"/>
            </a:endParaRPr>
          </a:p>
        </p:txBody>
      </p:sp>
      <p:sp>
        <p:nvSpPr>
          <p:cNvPr id="1062" name="Google Shape;1062;p99">
            <a:hlinkClick r:id="rId10" action="ppaction://hlinksldjump"/>
          </p:cNvPr>
          <p:cNvSpPr/>
          <p:nvPr/>
        </p:nvSpPr>
        <p:spPr>
          <a:xfrm>
            <a:off x="4954850" y="39823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9"/>
          <p:cNvSpPr txBox="1"/>
          <p:nvPr/>
        </p:nvSpPr>
        <p:spPr>
          <a:xfrm>
            <a:off x="5294150" y="3939525"/>
            <a:ext cx="1881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Advanced Placement: Spanish Language</a:t>
            </a:r>
            <a:endParaRPr sz="1500">
              <a:solidFill>
                <a:srgbClr val="FFFFFF"/>
              </a:solidFill>
              <a:latin typeface="Impact"/>
              <a:ea typeface="Impact"/>
              <a:cs typeface="Impact"/>
              <a:sym typeface="Impact"/>
            </a:endParaRPr>
          </a:p>
        </p:txBody>
      </p:sp>
      <p:cxnSp>
        <p:nvCxnSpPr>
          <p:cNvPr id="1064" name="Google Shape;1064;p99"/>
          <p:cNvCxnSpPr>
            <a:stCxn id="1055" idx="2"/>
            <a:endCxn id="1056" idx="0"/>
          </p:cNvCxnSpPr>
          <p:nvPr/>
        </p:nvCxnSpPr>
        <p:spPr>
          <a:xfrm>
            <a:off x="4603050" y="1522925"/>
            <a:ext cx="0" cy="242100"/>
          </a:xfrm>
          <a:prstGeom prst="straightConnector1">
            <a:avLst/>
          </a:prstGeom>
          <a:noFill/>
          <a:ln w="9525" cap="flat" cmpd="sng">
            <a:solidFill>
              <a:srgbClr val="FFFFFF"/>
            </a:solidFill>
            <a:prstDash val="solid"/>
            <a:round/>
            <a:headEnd type="none" w="med" len="med"/>
            <a:tailEnd type="triangle" w="med" len="med"/>
          </a:ln>
        </p:spPr>
      </p:cxnSp>
      <p:cxnSp>
        <p:nvCxnSpPr>
          <p:cNvPr id="1065" name="Google Shape;1065;p99"/>
          <p:cNvCxnSpPr>
            <a:endCxn id="1058" idx="0"/>
          </p:cNvCxnSpPr>
          <p:nvPr/>
        </p:nvCxnSpPr>
        <p:spPr>
          <a:xfrm>
            <a:off x="4602450" y="2230400"/>
            <a:ext cx="600" cy="288000"/>
          </a:xfrm>
          <a:prstGeom prst="straightConnector1">
            <a:avLst/>
          </a:prstGeom>
          <a:noFill/>
          <a:ln w="9525" cap="flat" cmpd="sng">
            <a:solidFill>
              <a:srgbClr val="FFFFFF"/>
            </a:solidFill>
            <a:prstDash val="solid"/>
            <a:round/>
            <a:headEnd type="none" w="med" len="med"/>
            <a:tailEnd type="triangle" w="med" len="med"/>
          </a:ln>
        </p:spPr>
      </p:cxnSp>
      <p:cxnSp>
        <p:nvCxnSpPr>
          <p:cNvPr id="1066" name="Google Shape;1066;p99"/>
          <p:cNvCxnSpPr>
            <a:endCxn id="1059" idx="0"/>
          </p:cNvCxnSpPr>
          <p:nvPr/>
        </p:nvCxnSpPr>
        <p:spPr>
          <a:xfrm>
            <a:off x="4594050" y="2899863"/>
            <a:ext cx="9000" cy="329100"/>
          </a:xfrm>
          <a:prstGeom prst="straightConnector1">
            <a:avLst/>
          </a:prstGeom>
          <a:noFill/>
          <a:ln w="9525" cap="flat" cmpd="sng">
            <a:solidFill>
              <a:srgbClr val="FFFFFF"/>
            </a:solidFill>
            <a:prstDash val="solid"/>
            <a:round/>
            <a:headEnd type="none" w="med" len="med"/>
            <a:tailEnd type="triangle" w="med" len="med"/>
          </a:ln>
        </p:spPr>
      </p:cxnSp>
      <p:cxnSp>
        <p:nvCxnSpPr>
          <p:cNvPr id="1067" name="Google Shape;1067;p99"/>
          <p:cNvCxnSpPr>
            <a:endCxn id="1062" idx="1"/>
          </p:cNvCxnSpPr>
          <p:nvPr/>
        </p:nvCxnSpPr>
        <p:spPr>
          <a:xfrm>
            <a:off x="4244750" y="4236275"/>
            <a:ext cx="710100" cy="0"/>
          </a:xfrm>
          <a:prstGeom prst="straightConnector1">
            <a:avLst/>
          </a:prstGeom>
          <a:noFill/>
          <a:ln w="9525" cap="flat" cmpd="sng">
            <a:solidFill>
              <a:srgbClr val="FFFFFF"/>
            </a:solidFill>
            <a:prstDash val="solid"/>
            <a:round/>
            <a:headEnd type="none" w="med" len="med"/>
            <a:tailEnd type="triangle" w="med" len="med"/>
          </a:ln>
        </p:spPr>
      </p:cxnSp>
      <p:cxnSp>
        <p:nvCxnSpPr>
          <p:cNvPr id="1068" name="Google Shape;1068;p99"/>
          <p:cNvCxnSpPr>
            <a:stCxn id="1059" idx="2"/>
          </p:cNvCxnSpPr>
          <p:nvPr/>
        </p:nvCxnSpPr>
        <p:spPr>
          <a:xfrm>
            <a:off x="4603050" y="3644463"/>
            <a:ext cx="1615500" cy="315900"/>
          </a:xfrm>
          <a:prstGeom prst="straightConnector1">
            <a:avLst/>
          </a:prstGeom>
          <a:noFill/>
          <a:ln w="9525" cap="flat" cmpd="sng">
            <a:solidFill>
              <a:srgbClr val="FFFFFF"/>
            </a:solidFill>
            <a:prstDash val="solid"/>
            <a:round/>
            <a:headEnd type="none" w="med" len="med"/>
            <a:tailEnd type="triangle" w="med" len="med"/>
          </a:ln>
        </p:spPr>
      </p:cxnSp>
      <p:cxnSp>
        <p:nvCxnSpPr>
          <p:cNvPr id="1069" name="Google Shape;1069;p99"/>
          <p:cNvCxnSpPr>
            <a:stCxn id="1059" idx="2"/>
          </p:cNvCxnSpPr>
          <p:nvPr/>
        </p:nvCxnSpPr>
        <p:spPr>
          <a:xfrm flipH="1">
            <a:off x="2965350" y="3644463"/>
            <a:ext cx="1637700" cy="364500"/>
          </a:xfrm>
          <a:prstGeom prst="straightConnector1">
            <a:avLst/>
          </a:prstGeom>
          <a:noFill/>
          <a:ln w="9525" cap="flat" cmpd="sng">
            <a:solidFill>
              <a:srgbClr val="FFFFFF"/>
            </a:solidFill>
            <a:prstDash val="solid"/>
            <a:round/>
            <a:headEnd type="none" w="med" len="med"/>
            <a:tailEnd type="triangle" w="med" len="med"/>
          </a:ln>
        </p:spPr>
      </p:cxnSp>
      <p:pic>
        <p:nvPicPr>
          <p:cNvPr id="1070" name="Google Shape;1070;p99"/>
          <p:cNvPicPr preferRelativeResize="0"/>
          <p:nvPr/>
        </p:nvPicPr>
        <p:blipFill>
          <a:blip r:embed="rId11">
            <a:alphaModFix/>
          </a:blip>
          <a:stretch>
            <a:fillRect/>
          </a:stretch>
        </p:blipFill>
        <p:spPr>
          <a:xfrm>
            <a:off x="6589175" y="1852575"/>
            <a:ext cx="2195899" cy="1235200"/>
          </a:xfrm>
          <a:prstGeom prst="rect">
            <a:avLst/>
          </a:prstGeom>
          <a:noFill/>
          <a:ln>
            <a:noFill/>
          </a:ln>
        </p:spPr>
      </p:pic>
      <p:pic>
        <p:nvPicPr>
          <p:cNvPr id="1071" name="Google Shape;1071;p99"/>
          <p:cNvPicPr preferRelativeResize="0"/>
          <p:nvPr/>
        </p:nvPicPr>
        <p:blipFill>
          <a:blip r:embed="rId12">
            <a:alphaModFix/>
          </a:blip>
          <a:stretch>
            <a:fillRect/>
          </a:stretch>
        </p:blipFill>
        <p:spPr>
          <a:xfrm>
            <a:off x="637800" y="1831975"/>
            <a:ext cx="1700321" cy="12764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075"/>
        <p:cNvGrpSpPr/>
        <p:nvPr/>
      </p:nvGrpSpPr>
      <p:grpSpPr>
        <a:xfrm>
          <a:off x="0" y="0"/>
          <a:ext cx="0" cy="0"/>
          <a:chOff x="0" y="0"/>
          <a:chExt cx="0" cy="0"/>
        </a:xfrm>
      </p:grpSpPr>
      <p:sp>
        <p:nvSpPr>
          <p:cNvPr id="1076" name="Google Shape;1076;p10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1</a:t>
            </a:r>
            <a:endParaRPr sz="2500"/>
          </a:p>
        </p:txBody>
      </p:sp>
      <p:sp>
        <p:nvSpPr>
          <p:cNvPr id="1077" name="Google Shape;1077;p100">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078" name="Google Shape;1078;p100">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079" name="Google Shape;1079;p100"/>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00"/>
          <p:cNvSpPr txBox="1"/>
          <p:nvPr/>
        </p:nvSpPr>
        <p:spPr>
          <a:xfrm>
            <a:off x="577050" y="1361250"/>
            <a:ext cx="8166600" cy="306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Spanish 1 or equivalent</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7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Spanish 1 introduces students to the target language and its culture.  The student will develop communicative skills in all 3 modes of communication and cross-cultural understanding.  Emphasis is placed on proficient communication in the language.  An introduction to reading and writing is also included as well as culture, connections, comparisons, and communities.  Students are expected to demonstrate proficiency at the Novice-low to Novice-high level by the end of this course.</a:t>
            </a:r>
            <a:endParaRPr sz="1700">
              <a:solidFill>
                <a:srgbClr val="FFFFFF"/>
              </a:solidFill>
              <a:latin typeface="Impact"/>
              <a:ea typeface="Impact"/>
              <a:cs typeface="Impact"/>
              <a:sym typeface="Impact"/>
            </a:endParaRPr>
          </a:p>
        </p:txBody>
      </p:sp>
      <p:sp>
        <p:nvSpPr>
          <p:cNvPr id="1081" name="Google Shape;1081;p100">
            <a:hlinkClick r:id="rId5" action="ppaction://hlinksldjump"/>
          </p:cNvPr>
          <p:cNvSpPr/>
          <p:nvPr/>
        </p:nvSpPr>
        <p:spPr>
          <a:xfrm>
            <a:off x="6246025" y="13612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085"/>
        <p:cNvGrpSpPr/>
        <p:nvPr/>
      </p:nvGrpSpPr>
      <p:grpSpPr>
        <a:xfrm>
          <a:off x="0" y="0"/>
          <a:ext cx="0" cy="0"/>
          <a:chOff x="0" y="0"/>
          <a:chExt cx="0" cy="0"/>
        </a:xfrm>
      </p:grpSpPr>
      <p:sp>
        <p:nvSpPr>
          <p:cNvPr id="1086" name="Google Shape;1086;p10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2</a:t>
            </a:r>
            <a:endParaRPr sz="2500"/>
          </a:p>
        </p:txBody>
      </p:sp>
      <p:sp>
        <p:nvSpPr>
          <p:cNvPr id="1087" name="Google Shape;1087;p101">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088" name="Google Shape;1088;p101">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089" name="Google Shape;1089;p101"/>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01"/>
          <p:cNvSpPr txBox="1"/>
          <p:nvPr/>
        </p:nvSpPr>
        <p:spPr>
          <a:xfrm>
            <a:off x="569650" y="1339050"/>
            <a:ext cx="80493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chemeClr val="lt1"/>
                </a:solidFill>
                <a:latin typeface="Impact"/>
                <a:ea typeface="Impact"/>
                <a:cs typeface="Impact"/>
                <a:sym typeface="Impact"/>
              </a:rPr>
              <a:t>Grade Level: 9-12</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Length: 1 year</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Prerequisite: Spanish 1 or equivalent</a:t>
            </a: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Credit: 1</a:t>
            </a:r>
            <a:endParaRPr sz="1700">
              <a:solidFill>
                <a:schemeClr val="lt1"/>
              </a:solidFill>
              <a:latin typeface="Impact"/>
              <a:ea typeface="Impact"/>
              <a:cs typeface="Impact"/>
              <a:sym typeface="Impact"/>
            </a:endParaRPr>
          </a:p>
          <a:p>
            <a:pPr marL="0" lvl="0" indent="0" algn="l" rtl="0">
              <a:spcBef>
                <a:spcPts val="0"/>
              </a:spcBef>
              <a:spcAft>
                <a:spcPts val="0"/>
              </a:spcAft>
              <a:buNone/>
            </a:pPr>
            <a:endParaRPr sz="1700">
              <a:solidFill>
                <a:schemeClr val="lt1"/>
              </a:solidFill>
              <a:latin typeface="Impact"/>
              <a:ea typeface="Impact"/>
              <a:cs typeface="Impact"/>
              <a:sym typeface="Impact"/>
            </a:endParaRPr>
          </a:p>
          <a:p>
            <a:pPr marL="0" lvl="0" indent="0" algn="l" rtl="0">
              <a:spcBef>
                <a:spcPts val="0"/>
              </a:spcBef>
              <a:spcAft>
                <a:spcPts val="0"/>
              </a:spcAft>
              <a:buNone/>
            </a:pPr>
            <a:r>
              <a:rPr lang="en" sz="1700">
                <a:solidFill>
                  <a:schemeClr val="lt1"/>
                </a:solidFill>
                <a:latin typeface="Impact"/>
                <a:ea typeface="Impact"/>
                <a:cs typeface="Impact"/>
                <a:sym typeface="Impact"/>
              </a:rPr>
              <a:t>Spanish 2 reinforces the fundamental skills acquired by the students in Spanish 1.  The course develops increased listening, speaking, reading, and writing skills as well as cultural awareness.  Specific content to be covered is a continuation of listening and oral skills acquired in Spanish 1.  Reading and writing receive more emphasis, while oral communication remains the primary objective.  The cultural survey of the target language-speaking people is continued.  Students are expected to demonstrate proficiency at the Intermediate-low to Intermediate-mid level by the end of this course.</a:t>
            </a:r>
            <a:endParaRPr sz="1700">
              <a:solidFill>
                <a:schemeClr val="lt1"/>
              </a:solidFill>
              <a:latin typeface="Impact"/>
              <a:ea typeface="Impact"/>
              <a:cs typeface="Impact"/>
              <a:sym typeface="Impact"/>
            </a:endParaRPr>
          </a:p>
          <a:p>
            <a:pPr marL="0" lvl="0" indent="0" algn="l" rtl="0">
              <a:spcBef>
                <a:spcPts val="0"/>
              </a:spcBef>
              <a:spcAft>
                <a:spcPts val="0"/>
              </a:spcAft>
              <a:buNone/>
            </a:pPr>
            <a:endParaRPr>
              <a:solidFill>
                <a:schemeClr val="lt1"/>
              </a:solidFill>
              <a:latin typeface="Impact"/>
              <a:ea typeface="Impact"/>
              <a:cs typeface="Impact"/>
              <a:sym typeface="Impact"/>
            </a:endParaRPr>
          </a:p>
        </p:txBody>
      </p:sp>
      <p:sp>
        <p:nvSpPr>
          <p:cNvPr id="1091" name="Google Shape;1091;p101">
            <a:hlinkClick r:id="rId5" action="ppaction://hlinksldjump"/>
          </p:cNvPr>
          <p:cNvSpPr/>
          <p:nvPr/>
        </p:nvSpPr>
        <p:spPr>
          <a:xfrm>
            <a:off x="6246025" y="13390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ct val="44000"/>
              <a:buFont typeface="Arial"/>
              <a:buNone/>
            </a:pPr>
            <a:r>
              <a:rPr lang="en" sz="2500">
                <a:solidFill>
                  <a:srgbClr val="FFFFFF"/>
                </a:solidFill>
                <a:latin typeface="Impact"/>
                <a:ea typeface="Impact"/>
                <a:cs typeface="Impact"/>
                <a:sym typeface="Impact"/>
              </a:rPr>
              <a:t>Hospitality and Tourism</a:t>
            </a:r>
            <a:endParaRPr sz="2500">
              <a:solidFill>
                <a:srgbClr val="FFFFFF"/>
              </a:solidFill>
              <a:latin typeface="Impact"/>
              <a:ea typeface="Impact"/>
              <a:cs typeface="Impact"/>
              <a:sym typeface="Impact"/>
            </a:endParaRPr>
          </a:p>
          <a:p>
            <a:pPr marL="0" lvl="0" indent="0" algn="l" rtl="0">
              <a:spcBef>
                <a:spcPts val="0"/>
              </a:spcBef>
              <a:spcAft>
                <a:spcPts val="0"/>
              </a:spcAft>
              <a:buClr>
                <a:schemeClr val="dk1"/>
              </a:buClr>
              <a:buSzPct val="44000"/>
              <a:buFont typeface="Arial"/>
              <a:buNone/>
            </a:pPr>
            <a:endParaRPr sz="2500">
              <a:solidFill>
                <a:srgbClr val="FFFFFF"/>
              </a:solidFill>
              <a:latin typeface="Impact"/>
              <a:ea typeface="Impact"/>
              <a:cs typeface="Impact"/>
              <a:sym typeface="Impact"/>
            </a:endParaRPr>
          </a:p>
          <a:p>
            <a:pPr marL="0" lvl="0" indent="0" algn="l" rtl="0">
              <a:spcBef>
                <a:spcPts val="0"/>
              </a:spcBef>
              <a:spcAft>
                <a:spcPts val="0"/>
              </a:spcAft>
              <a:buNone/>
            </a:pPr>
            <a:endParaRPr sz="2500">
              <a:solidFill>
                <a:srgbClr val="FFFFFF"/>
              </a:solidFill>
              <a:latin typeface="Impact"/>
              <a:ea typeface="Impact"/>
              <a:cs typeface="Impact"/>
              <a:sym typeface="Impact"/>
            </a:endParaRPr>
          </a:p>
        </p:txBody>
      </p:sp>
      <p:sp>
        <p:nvSpPr>
          <p:cNvPr id="145" name="Google Shape;145;p21"/>
          <p:cNvSpPr/>
          <p:nvPr/>
        </p:nvSpPr>
        <p:spPr>
          <a:xfrm>
            <a:off x="701875" y="865325"/>
            <a:ext cx="2278200" cy="17043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Introduction to Hospitality and Tourism</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 Course # - </a:t>
            </a:r>
            <a:r>
              <a:rPr lang="en">
                <a:solidFill>
                  <a:srgbClr val="FFFFFF"/>
                </a:solidFill>
                <a:latin typeface="Calibri"/>
                <a:ea typeface="Calibri"/>
                <a:cs typeface="Calibri"/>
                <a:sym typeface="Calibri"/>
              </a:rPr>
              <a:t>8850110</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 Level - </a:t>
            </a:r>
            <a:r>
              <a:rPr lang="en">
                <a:solidFill>
                  <a:srgbClr val="FFFFFF"/>
                </a:solidFill>
                <a:latin typeface="Calibri"/>
                <a:ea typeface="Calibri"/>
                <a:cs typeface="Calibri"/>
                <a:sym typeface="Calibri"/>
              </a:rPr>
              <a:t>9-12</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Length - </a:t>
            </a:r>
            <a:r>
              <a:rPr lang="en">
                <a:solidFill>
                  <a:srgbClr val="FFFFFF"/>
                </a:solidFill>
                <a:latin typeface="Calibri"/>
                <a:ea typeface="Calibri"/>
                <a:cs typeface="Calibri"/>
                <a:sym typeface="Calibri"/>
              </a:rPr>
              <a:t>1 year</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FFFFFF"/>
                </a:solidFill>
                <a:latin typeface="Calibri"/>
                <a:ea typeface="Calibri"/>
                <a:cs typeface="Calibri"/>
                <a:sym typeface="Calibri"/>
              </a:rPr>
              <a:t>Credit - 1</a:t>
            </a:r>
            <a:endParaRPr>
              <a:solidFill>
                <a:srgbClr val="FFFFFF"/>
              </a:solidFill>
              <a:latin typeface="Calibri"/>
              <a:ea typeface="Calibri"/>
              <a:cs typeface="Calibri"/>
              <a:sym typeface="Calibri"/>
            </a:endParaRPr>
          </a:p>
        </p:txBody>
      </p:sp>
      <p:sp>
        <p:nvSpPr>
          <p:cNvPr id="146" name="Google Shape;146;p21"/>
          <p:cNvSpPr/>
          <p:nvPr/>
        </p:nvSpPr>
        <p:spPr>
          <a:xfrm>
            <a:off x="3149825" y="865325"/>
            <a:ext cx="5292300" cy="16575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Calibri"/>
                <a:ea typeface="Calibri"/>
                <a:cs typeface="Calibri"/>
                <a:sym typeface="Calibri"/>
              </a:rPr>
              <a:t>The purpose of this course is to introduce students to the skills necessary for success in the hospitality and tourism industry. Students will also have the opportunity to learn hospitality and tourism terminology and the mathematical, economic, marketing, and sales fundamentals of the industry.</a:t>
            </a:r>
            <a:endParaRPr sz="2000">
              <a:solidFill>
                <a:srgbClr val="FFFFFF"/>
              </a:solidFill>
              <a:latin typeface="Impact"/>
              <a:ea typeface="Impact"/>
              <a:cs typeface="Impact"/>
              <a:sym typeface="Impact"/>
            </a:endParaRPr>
          </a:p>
        </p:txBody>
      </p:sp>
      <p:sp>
        <p:nvSpPr>
          <p:cNvPr id="147" name="Google Shape;147;p21"/>
          <p:cNvSpPr/>
          <p:nvPr/>
        </p:nvSpPr>
        <p:spPr>
          <a:xfrm>
            <a:off x="701875" y="2777922"/>
            <a:ext cx="2278200" cy="212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Technology for Travel and Tourism</a:t>
            </a:r>
            <a:endParaRPr b="1">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Course # - </a:t>
            </a:r>
            <a:r>
              <a:rPr lang="en">
                <a:solidFill>
                  <a:srgbClr val="FFFFFF"/>
                </a:solidFill>
                <a:latin typeface="Calibri"/>
                <a:ea typeface="Calibri"/>
                <a:cs typeface="Calibri"/>
                <a:sym typeface="Calibri"/>
              </a:rPr>
              <a:t>8845140</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Grade Level - </a:t>
            </a:r>
            <a:r>
              <a:rPr lang="en">
                <a:solidFill>
                  <a:srgbClr val="FFFFFF"/>
                </a:solidFill>
                <a:latin typeface="Calibri"/>
                <a:ea typeface="Calibri"/>
                <a:cs typeface="Calibri"/>
                <a:sym typeface="Calibri"/>
              </a:rPr>
              <a:t>9-12</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Length - </a:t>
            </a:r>
            <a:r>
              <a:rPr lang="en">
                <a:solidFill>
                  <a:srgbClr val="FFFFFF"/>
                </a:solidFill>
                <a:latin typeface="Calibri"/>
                <a:ea typeface="Calibri"/>
                <a:cs typeface="Calibri"/>
                <a:sym typeface="Calibri"/>
              </a:rPr>
              <a:t>1 year</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Prerequisite - </a:t>
            </a:r>
            <a:r>
              <a:rPr lang="en" b="1">
                <a:solidFill>
                  <a:schemeClr val="lt1"/>
                </a:solidFill>
                <a:latin typeface="Calibri"/>
                <a:ea typeface="Calibri"/>
                <a:cs typeface="Calibri"/>
                <a:sym typeface="Calibri"/>
              </a:rPr>
              <a:t>Introduction to Hospitality and Tourism</a:t>
            </a:r>
            <a:endParaRPr>
              <a:solidFill>
                <a:srgbClr val="FFFFFF"/>
              </a:solidFill>
              <a:latin typeface="Calibri"/>
              <a:ea typeface="Calibri"/>
              <a:cs typeface="Calibri"/>
              <a:sym typeface="Calibri"/>
            </a:endParaRPr>
          </a:p>
          <a:p>
            <a:pPr marL="0" lvl="0" indent="0" algn="l" rtl="0">
              <a:lnSpc>
                <a:spcPct val="115000"/>
              </a:lnSpc>
              <a:spcBef>
                <a:spcPts val="0"/>
              </a:spcBef>
              <a:spcAft>
                <a:spcPts val="0"/>
              </a:spcAft>
              <a:buNone/>
            </a:pPr>
            <a:r>
              <a:rPr lang="en" b="1">
                <a:solidFill>
                  <a:srgbClr val="FFFFFF"/>
                </a:solidFill>
                <a:latin typeface="Calibri"/>
                <a:ea typeface="Calibri"/>
                <a:cs typeface="Calibri"/>
                <a:sym typeface="Calibri"/>
              </a:rPr>
              <a:t>Credit - </a:t>
            </a:r>
            <a:r>
              <a:rPr lang="en">
                <a:solidFill>
                  <a:srgbClr val="FFFFFF"/>
                </a:solidFill>
                <a:latin typeface="Calibri"/>
                <a:ea typeface="Calibri"/>
                <a:cs typeface="Calibri"/>
                <a:sym typeface="Calibri"/>
              </a:rPr>
              <a:t>1</a:t>
            </a:r>
            <a:endParaRPr>
              <a:solidFill>
                <a:srgbClr val="FFFFFF"/>
              </a:solidFill>
              <a:latin typeface="Impact"/>
              <a:ea typeface="Impact"/>
              <a:cs typeface="Impact"/>
              <a:sym typeface="Impact"/>
            </a:endParaRPr>
          </a:p>
        </p:txBody>
      </p:sp>
      <p:sp>
        <p:nvSpPr>
          <p:cNvPr id="148" name="Google Shape;148;p21"/>
          <p:cNvSpPr/>
          <p:nvPr/>
        </p:nvSpPr>
        <p:spPr>
          <a:xfrm>
            <a:off x="3149825" y="2778150"/>
            <a:ext cx="5292300" cy="2125800"/>
          </a:xfrm>
          <a:prstGeom prst="roundRect">
            <a:avLst>
              <a:gd name="adj" fmla="val 8786"/>
            </a:avLst>
          </a:prstGeom>
          <a:solidFill>
            <a:srgbClr val="66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latin typeface="Calibri"/>
                <a:ea typeface="Calibri"/>
                <a:cs typeface="Calibri"/>
                <a:sym typeface="Calibri"/>
              </a:rPr>
              <a:t>This course is designed to provide an introduction to computers and to develop entry-level skills for computer-related careers in the travel and tourism industry.</a:t>
            </a:r>
            <a:endParaRPr sz="1600">
              <a:solidFill>
                <a:srgbClr val="FFFFFF"/>
              </a:solidFill>
              <a:latin typeface="Calibri"/>
              <a:ea typeface="Calibri"/>
              <a:cs typeface="Calibri"/>
              <a:sym typeface="Calibri"/>
            </a:endParaRPr>
          </a:p>
        </p:txBody>
      </p:sp>
      <p:sp>
        <p:nvSpPr>
          <p:cNvPr id="149" name="Google Shape;149;p21">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&lt;Back to main Business slide </a:t>
            </a:r>
            <a:endParaRPr>
              <a:solidFill>
                <a:srgbClr val="FFFFFF"/>
              </a:solidFill>
              <a:latin typeface="Impact"/>
              <a:ea typeface="Impact"/>
              <a:cs typeface="Impact"/>
              <a:sym typeface="Impac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095"/>
        <p:cNvGrpSpPr/>
        <p:nvPr/>
      </p:nvGrpSpPr>
      <p:grpSpPr>
        <a:xfrm>
          <a:off x="0" y="0"/>
          <a:ext cx="0" cy="0"/>
          <a:chOff x="0" y="0"/>
          <a:chExt cx="0" cy="0"/>
        </a:xfrm>
      </p:grpSpPr>
      <p:sp>
        <p:nvSpPr>
          <p:cNvPr id="1096" name="Google Shape;1096;p10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3 Honors</a:t>
            </a:r>
            <a:endParaRPr sz="2500"/>
          </a:p>
        </p:txBody>
      </p:sp>
      <p:sp>
        <p:nvSpPr>
          <p:cNvPr id="1097" name="Google Shape;1097;p102">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098" name="Google Shape;1098;p102">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099" name="Google Shape;1099;p102"/>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02"/>
          <p:cNvSpPr txBox="1"/>
          <p:nvPr/>
        </p:nvSpPr>
        <p:spPr>
          <a:xfrm>
            <a:off x="554850" y="1346450"/>
            <a:ext cx="8108400" cy="380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Spanish 2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Spanish 3 provides mastery and expansion of skills acquired by the students in Spanish 2.  Specific content includes, but is not limited to, expansion of vocabulary and conversational skills through discussions of selected readings.  Contemporary vocabulary stresses activities that are important to the everyday life of the target language-speaking people.  Students are expected to demonstrate proficiency at the Intermediate-high to Advanced-low level by the end of this course.</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1101" name="Google Shape;1101;p102">
            <a:hlinkClick r:id="rId5" action="ppaction://hlinksldjump"/>
          </p:cNvPr>
          <p:cNvSpPr/>
          <p:nvPr/>
        </p:nvSpPr>
        <p:spPr>
          <a:xfrm>
            <a:off x="6246025" y="13464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05"/>
        <p:cNvGrpSpPr/>
        <p:nvPr/>
      </p:nvGrpSpPr>
      <p:grpSpPr>
        <a:xfrm>
          <a:off x="0" y="0"/>
          <a:ext cx="0" cy="0"/>
          <a:chOff x="0" y="0"/>
          <a:chExt cx="0" cy="0"/>
        </a:xfrm>
      </p:grpSpPr>
      <p:sp>
        <p:nvSpPr>
          <p:cNvPr id="1106" name="Google Shape;1106;p103"/>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2</a:t>
            </a:r>
            <a:endParaRPr sz="2500"/>
          </a:p>
        </p:txBody>
      </p:sp>
      <p:sp>
        <p:nvSpPr>
          <p:cNvPr id="1107" name="Google Shape;1107;p103">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08" name="Google Shape;1108;p103">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09" name="Google Shape;1109;p103"/>
          <p:cNvSpPr/>
          <p:nvPr/>
        </p:nvSpPr>
        <p:spPr>
          <a:xfrm>
            <a:off x="311700" y="1131925"/>
            <a:ext cx="8520600" cy="36102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03"/>
          <p:cNvSpPr txBox="1"/>
          <p:nvPr/>
        </p:nvSpPr>
        <p:spPr>
          <a:xfrm>
            <a:off x="554850" y="1346450"/>
            <a:ext cx="81084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Spanish 1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Spanish 2 reinforces the fundamental skills acquired by the students in Spanish 1.  The course develops increased listening, speaking, reading, and writing skills as well as cultural awareness.  Specific content to be covered is a continuation of listening and oral skills acquired in Spanish 1.  Reading and writing receive more emphasis, while oral communication remains the primary objective.  The cultural survey of the target language-speaking people is continued.  Students are expected to demonstrate proficiency at the Intermediate-low to Intermediate-mid level by the end of this course.</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1111" name="Google Shape;1111;p103">
            <a:hlinkClick r:id="rId5" action="ppaction://hlinksldjump"/>
          </p:cNvPr>
          <p:cNvSpPr/>
          <p:nvPr/>
        </p:nvSpPr>
        <p:spPr>
          <a:xfrm>
            <a:off x="6246025" y="13464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15"/>
        <p:cNvGrpSpPr/>
        <p:nvPr/>
      </p:nvGrpSpPr>
      <p:grpSpPr>
        <a:xfrm>
          <a:off x="0" y="0"/>
          <a:ext cx="0" cy="0"/>
          <a:chOff x="0" y="0"/>
          <a:chExt cx="0" cy="0"/>
        </a:xfrm>
      </p:grpSpPr>
      <p:sp>
        <p:nvSpPr>
          <p:cNvPr id="1116" name="Google Shape;1116;p104"/>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4 Honors</a:t>
            </a:r>
            <a:endParaRPr sz="2500"/>
          </a:p>
        </p:txBody>
      </p:sp>
      <p:sp>
        <p:nvSpPr>
          <p:cNvPr id="1117" name="Google Shape;1117;p104">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18" name="Google Shape;1118;p104">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19" name="Google Shape;1119;p104"/>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04"/>
          <p:cNvSpPr txBox="1"/>
          <p:nvPr/>
        </p:nvSpPr>
        <p:spPr>
          <a:xfrm>
            <a:off x="554850" y="1346450"/>
            <a:ext cx="8108400" cy="380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Spanish 3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Spanish 4 expands the skills acquired by the students in Spanish 3.  Specific content includes, but is not limited to, more advanced language structures and idiomatic expressions, with emphasis on communication skills.  There is additional growth in vocabulary for practical purposes, including writing.  Reading selections are varied and taken from the target language newspapers, magazines, and literary works.  Students are expected to demonstrate proficiency at the Advanced-low to Advanced-mid level by the end of this course.</a:t>
            </a:r>
            <a:endParaRPr sz="23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1121" name="Google Shape;1121;p104">
            <a:hlinkClick r:id="rId5" action="ppaction://hlinksldjump"/>
          </p:cNvPr>
          <p:cNvSpPr/>
          <p:nvPr/>
        </p:nvSpPr>
        <p:spPr>
          <a:xfrm>
            <a:off x="6246025" y="13464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25"/>
        <p:cNvGrpSpPr/>
        <p:nvPr/>
      </p:nvGrpSpPr>
      <p:grpSpPr>
        <a:xfrm>
          <a:off x="0" y="0"/>
          <a:ext cx="0" cy="0"/>
          <a:chOff x="0" y="0"/>
          <a:chExt cx="0" cy="0"/>
        </a:xfrm>
      </p:grpSpPr>
      <p:sp>
        <p:nvSpPr>
          <p:cNvPr id="1126" name="Google Shape;1126;p105"/>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Spanish 5 Honors</a:t>
            </a:r>
            <a:endParaRPr sz="2500"/>
          </a:p>
        </p:txBody>
      </p:sp>
      <p:sp>
        <p:nvSpPr>
          <p:cNvPr id="1127" name="Google Shape;1127;p105">
            <a:hlinkClick r:id="rId3" action="ppaction://hlinksldjump"/>
          </p:cNvPr>
          <p:cNvSpPr/>
          <p:nvPr/>
        </p:nvSpPr>
        <p:spPr>
          <a:xfrm>
            <a:off x="624602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28" name="Google Shape;1128;p105">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29" name="Google Shape;1129;p105"/>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05"/>
          <p:cNvSpPr txBox="1"/>
          <p:nvPr/>
        </p:nvSpPr>
        <p:spPr>
          <a:xfrm>
            <a:off x="554850" y="1346450"/>
            <a:ext cx="8108400" cy="410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Spanish 4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just" rtl="0">
              <a:lnSpc>
                <a:spcPct val="115000"/>
              </a:lnSpc>
              <a:spcBef>
                <a:spcPts val="1200"/>
              </a:spcBef>
              <a:spcAft>
                <a:spcPts val="0"/>
              </a:spcAft>
              <a:buNone/>
            </a:pPr>
            <a:r>
              <a:rPr lang="en" sz="1600">
                <a:solidFill>
                  <a:srgbClr val="FFFFFF"/>
                </a:solidFill>
                <a:latin typeface="Impact"/>
                <a:ea typeface="Impact"/>
                <a:cs typeface="Impact"/>
                <a:sym typeface="Impact"/>
              </a:rPr>
              <a:t>Spanish 5 expands the skills acquired by the students in Spanish 4.  Specific content includes, but is not limited to, developing presentational speaking skills through oral reports on literary and cultural topics, current events, and personal experiences.  Reading selections include newspaper and magazine articles, adaptations of short stories and plays, ad surveys of target language literature.  Interpretive writing is enhanced through compositions using correct language structures.  Students are expected to demonstrate proficiency at the Advanced-high level by the end of this course.</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1131" name="Google Shape;1131;p105">
            <a:hlinkClick r:id="rId5" action="ppaction://hlinksldjump"/>
          </p:cNvPr>
          <p:cNvSpPr/>
          <p:nvPr/>
        </p:nvSpPr>
        <p:spPr>
          <a:xfrm>
            <a:off x="6246025" y="1346450"/>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35"/>
        <p:cNvGrpSpPr/>
        <p:nvPr/>
      </p:nvGrpSpPr>
      <p:grpSpPr>
        <a:xfrm>
          <a:off x="0" y="0"/>
          <a:ext cx="0" cy="0"/>
          <a:chOff x="0" y="0"/>
          <a:chExt cx="0" cy="0"/>
        </a:xfrm>
      </p:grpSpPr>
      <p:sp>
        <p:nvSpPr>
          <p:cNvPr id="1136" name="Google Shape;1136;p106"/>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500">
                <a:solidFill>
                  <a:schemeClr val="lt1"/>
                </a:solidFill>
                <a:latin typeface="Impact"/>
                <a:ea typeface="Impact"/>
                <a:cs typeface="Impact"/>
                <a:sym typeface="Impact"/>
              </a:rPr>
              <a:t>Advanced Placement: </a:t>
            </a:r>
            <a:endParaRPr sz="2500">
              <a:solidFill>
                <a:schemeClr val="lt1"/>
              </a:solidFill>
              <a:latin typeface="Impact"/>
              <a:ea typeface="Impact"/>
              <a:cs typeface="Impact"/>
              <a:sym typeface="Impact"/>
            </a:endParaRPr>
          </a:p>
          <a:p>
            <a:pPr marL="0" lvl="0" indent="0" algn="l" rtl="0">
              <a:spcBef>
                <a:spcPts val="0"/>
              </a:spcBef>
              <a:spcAft>
                <a:spcPts val="0"/>
              </a:spcAft>
              <a:buNone/>
            </a:pPr>
            <a:r>
              <a:rPr lang="en" sz="2500">
                <a:solidFill>
                  <a:schemeClr val="lt1"/>
                </a:solidFill>
                <a:latin typeface="Impact"/>
                <a:ea typeface="Impact"/>
                <a:cs typeface="Impact"/>
                <a:sym typeface="Impact"/>
              </a:rPr>
              <a:t>Spanish Language</a:t>
            </a:r>
            <a:endParaRPr sz="2500">
              <a:solidFill>
                <a:schemeClr val="lt1"/>
              </a:solidFill>
              <a:latin typeface="Impact"/>
              <a:ea typeface="Impact"/>
              <a:cs typeface="Impact"/>
              <a:sym typeface="Impact"/>
            </a:endParaRPr>
          </a:p>
        </p:txBody>
      </p:sp>
      <p:sp>
        <p:nvSpPr>
          <p:cNvPr id="1137" name="Google Shape;1137;p106">
            <a:hlinkClick r:id="rId3" action="ppaction://hlinksldjump"/>
          </p:cNvPr>
          <p:cNvSpPr/>
          <p:nvPr/>
        </p:nvSpPr>
        <p:spPr>
          <a:xfrm>
            <a:off x="616575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38" name="Google Shape;1138;p106">
            <a:hlinkClick r:id="rId4" action="ppaction://hlinksldjump"/>
          </p:cNvPr>
          <p:cNvSpPr/>
          <p:nvPr/>
        </p:nvSpPr>
        <p:spPr>
          <a:xfrm>
            <a:off x="3277675"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39" name="Google Shape;1139;p106"/>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06"/>
          <p:cNvSpPr txBox="1"/>
          <p:nvPr/>
        </p:nvSpPr>
        <p:spPr>
          <a:xfrm>
            <a:off x="554850" y="1346450"/>
            <a:ext cx="8108400" cy="343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*Spanish 4 and/or 5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The purpose of this course is to develop oral and written fluency in the language.  Content includes, but is not limited to, that determined by the Advanced Placement Program Guidelines.</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sz="1600">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Students are required to tale the Advanced Placement examination</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sz="1600">
              <a:solidFill>
                <a:srgbClr val="FFFFFF"/>
              </a:solidFill>
              <a:latin typeface="Impact"/>
              <a:ea typeface="Impact"/>
              <a:cs typeface="Impact"/>
              <a:sym typeface="Impact"/>
            </a:endParaRPr>
          </a:p>
          <a:p>
            <a:pPr marL="0" lvl="0" indent="0" algn="l" rtl="0">
              <a:spcBef>
                <a:spcPts val="0"/>
              </a:spcBef>
              <a:spcAft>
                <a:spcPts val="0"/>
              </a:spcAft>
              <a:buNone/>
            </a:pPr>
            <a:r>
              <a:rPr lang="en" sz="1600">
                <a:solidFill>
                  <a:srgbClr val="FFFFFF"/>
                </a:solidFill>
                <a:latin typeface="Impact"/>
                <a:ea typeface="Impact"/>
                <a:cs typeface="Impact"/>
                <a:sym typeface="Impact"/>
              </a:rPr>
              <a:t>*It is recommended that students complete the highlest level of Spanish offered at the school before enrolling in an AP course.</a:t>
            </a:r>
            <a:endParaRPr sz="16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latin typeface="Impact"/>
              <a:ea typeface="Impact"/>
              <a:cs typeface="Impact"/>
              <a:sym typeface="Impact"/>
            </a:endParaRPr>
          </a:p>
        </p:txBody>
      </p:sp>
      <p:sp>
        <p:nvSpPr>
          <p:cNvPr id="1141" name="Google Shape;1141;p106"/>
          <p:cNvSpPr/>
          <p:nvPr/>
        </p:nvSpPr>
        <p:spPr>
          <a:xfrm>
            <a:off x="6165750" y="1405625"/>
            <a:ext cx="2497500" cy="4572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06"/>
          <p:cNvSpPr txBox="1"/>
          <p:nvPr/>
        </p:nvSpPr>
        <p:spPr>
          <a:xfrm>
            <a:off x="6229175" y="1434125"/>
            <a:ext cx="237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FFFFFF"/>
                </a:solidFill>
                <a:latin typeface="Impact"/>
                <a:ea typeface="Impact"/>
                <a:cs typeface="Impact"/>
                <a:sym typeface="Impact"/>
                <a:hlinkClick r:id="rId5">
                  <a:extLst>
                    <a:ext uri="{A12FA001-AC4F-418D-AE19-62706E023703}">
                      <ahyp:hlinkClr xmlns:ahyp="http://schemas.microsoft.com/office/drawing/2018/hyperlinkcolor" val="tx"/>
                    </a:ext>
                  </a:extLst>
                </a:hlinkClick>
              </a:rPr>
              <a:t>Course and Exam Description</a:t>
            </a:r>
            <a:endParaRPr>
              <a:solidFill>
                <a:srgbClr val="FFFFFF"/>
              </a:solidFill>
              <a:latin typeface="Impact"/>
              <a:ea typeface="Impact"/>
              <a:cs typeface="Impact"/>
              <a:sym typeface="Impact"/>
            </a:endParaRPr>
          </a:p>
        </p:txBody>
      </p:sp>
      <p:sp>
        <p:nvSpPr>
          <p:cNvPr id="1143" name="Google Shape;1143;p106"/>
          <p:cNvSpPr/>
          <p:nvPr/>
        </p:nvSpPr>
        <p:spPr>
          <a:xfrm>
            <a:off x="6165750" y="1987125"/>
            <a:ext cx="2497500" cy="457200"/>
          </a:xfrm>
          <a:prstGeom prst="roundRect">
            <a:avLst>
              <a:gd name="adj" fmla="val 16667"/>
            </a:avLst>
          </a:pr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06"/>
          <p:cNvSpPr txBox="1"/>
          <p:nvPr/>
        </p:nvSpPr>
        <p:spPr>
          <a:xfrm>
            <a:off x="6293700" y="2015625"/>
            <a:ext cx="224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rgbClr val="FFFFFF"/>
                </a:solidFill>
                <a:latin typeface="Impact"/>
                <a:ea typeface="Impact"/>
                <a:cs typeface="Impact"/>
                <a:sym typeface="Impact"/>
                <a:hlinkClick r:id="rId6">
                  <a:extLst>
                    <a:ext uri="{A12FA001-AC4F-418D-AE19-62706E023703}">
                      <ahyp:hlinkClr xmlns:ahyp="http://schemas.microsoft.com/office/drawing/2018/hyperlinkcolor" val="tx"/>
                    </a:ext>
                  </a:extLst>
                </a:hlinkClick>
              </a:rPr>
              <a:t>Info From College Board</a:t>
            </a:r>
            <a:endParaRPr>
              <a:solidFill>
                <a:srgbClr val="FFFFFF"/>
              </a:solidFill>
              <a:latin typeface="Impact"/>
              <a:ea typeface="Impact"/>
              <a:cs typeface="Impact"/>
              <a:sym typeface="Impact"/>
            </a:endParaRPr>
          </a:p>
        </p:txBody>
      </p:sp>
      <p:sp>
        <p:nvSpPr>
          <p:cNvPr id="1145" name="Google Shape;1145;p106">
            <a:hlinkClick r:id="rId7" action="ppaction://hlinksldjump"/>
          </p:cNvPr>
          <p:cNvSpPr/>
          <p:nvPr/>
        </p:nvSpPr>
        <p:spPr>
          <a:xfrm>
            <a:off x="3277675" y="140082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Spanish </a:t>
            </a:r>
            <a:endParaRPr>
              <a:solidFill>
                <a:srgbClr val="FFFFFF"/>
              </a:solidFill>
              <a:latin typeface="Impact"/>
              <a:ea typeface="Impact"/>
              <a:cs typeface="Impact"/>
              <a:sym typeface="Impac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49"/>
        <p:cNvGrpSpPr/>
        <p:nvPr/>
      </p:nvGrpSpPr>
      <p:grpSpPr>
        <a:xfrm>
          <a:off x="0" y="0"/>
          <a:ext cx="0" cy="0"/>
          <a:chOff x="0" y="0"/>
          <a:chExt cx="0" cy="0"/>
        </a:xfrm>
      </p:grpSpPr>
      <p:sp>
        <p:nvSpPr>
          <p:cNvPr id="1150" name="Google Shape;1150;p107"/>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a:t>
            </a:r>
            <a:endParaRPr sz="2500"/>
          </a:p>
        </p:txBody>
      </p:sp>
      <p:sp>
        <p:nvSpPr>
          <p:cNvPr id="1151" name="Google Shape;1151;p107">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52" name="Google Shape;1152;p107">
            <a:hlinkClick r:id="rId4" action="ppaction://hlinksldjump"/>
          </p:cNvPr>
          <p:cNvSpPr/>
          <p:nvPr/>
        </p:nvSpPr>
        <p:spPr>
          <a:xfrm>
            <a:off x="332325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53" name="Google Shape;1153;p107">
            <a:hlinkClick r:id="rId5" action="ppaction://hlinksldjump"/>
          </p:cNvPr>
          <p:cNvSpPr/>
          <p:nvPr/>
        </p:nvSpPr>
        <p:spPr>
          <a:xfrm>
            <a:off x="3292200" y="10612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07"/>
          <p:cNvSpPr/>
          <p:nvPr/>
        </p:nvSpPr>
        <p:spPr>
          <a:xfrm>
            <a:off x="3323250" y="17650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07">
            <a:hlinkClick r:id="rId6" action="ppaction://hlinksldjump"/>
          </p:cNvPr>
          <p:cNvSpPr/>
          <p:nvPr/>
        </p:nvSpPr>
        <p:spPr>
          <a:xfrm>
            <a:off x="3323250" y="24688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07">
            <a:hlinkClick r:id="rId7" action="ppaction://hlinksldjump"/>
          </p:cNvPr>
          <p:cNvSpPr/>
          <p:nvPr/>
        </p:nvSpPr>
        <p:spPr>
          <a:xfrm>
            <a:off x="3323250" y="320417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07"/>
          <p:cNvSpPr txBox="1"/>
          <p:nvPr/>
        </p:nvSpPr>
        <p:spPr>
          <a:xfrm>
            <a:off x="3662550" y="1107425"/>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French 1</a:t>
            </a:r>
            <a:endParaRPr sz="1500">
              <a:solidFill>
                <a:srgbClr val="FFFFFF"/>
              </a:solidFill>
              <a:latin typeface="Impact"/>
              <a:ea typeface="Impact"/>
              <a:cs typeface="Impact"/>
              <a:sym typeface="Impact"/>
            </a:endParaRPr>
          </a:p>
        </p:txBody>
      </p:sp>
      <p:sp>
        <p:nvSpPr>
          <p:cNvPr id="1158" name="Google Shape;1158;p107">
            <a:hlinkClick r:id="rId8" action="ppaction://hlinksldjump"/>
          </p:cNvPr>
          <p:cNvSpPr/>
          <p:nvPr/>
        </p:nvSpPr>
        <p:spPr>
          <a:xfrm>
            <a:off x="3323250" y="17650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07"/>
          <p:cNvSpPr txBox="1"/>
          <p:nvPr/>
        </p:nvSpPr>
        <p:spPr>
          <a:xfrm>
            <a:off x="3662550" y="1811225"/>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French 2</a:t>
            </a:r>
            <a:endParaRPr sz="1500">
              <a:solidFill>
                <a:srgbClr val="FFFFFF"/>
              </a:solidFill>
              <a:latin typeface="Impact"/>
              <a:ea typeface="Impact"/>
              <a:cs typeface="Impact"/>
              <a:sym typeface="Impact"/>
            </a:endParaRPr>
          </a:p>
        </p:txBody>
      </p:sp>
      <p:sp>
        <p:nvSpPr>
          <p:cNvPr id="1160" name="Google Shape;1160;p107"/>
          <p:cNvSpPr txBox="1"/>
          <p:nvPr/>
        </p:nvSpPr>
        <p:spPr>
          <a:xfrm>
            <a:off x="3662550" y="2518400"/>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French  3 Honors</a:t>
            </a:r>
            <a:endParaRPr sz="1500">
              <a:solidFill>
                <a:srgbClr val="FFFFFF"/>
              </a:solidFill>
              <a:latin typeface="Impact"/>
              <a:ea typeface="Impact"/>
              <a:cs typeface="Impact"/>
              <a:sym typeface="Impact"/>
            </a:endParaRPr>
          </a:p>
        </p:txBody>
      </p:sp>
      <p:sp>
        <p:nvSpPr>
          <p:cNvPr id="1161" name="Google Shape;1161;p107"/>
          <p:cNvSpPr txBox="1"/>
          <p:nvPr/>
        </p:nvSpPr>
        <p:spPr>
          <a:xfrm>
            <a:off x="3662550" y="3250363"/>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French  4 Honors</a:t>
            </a:r>
            <a:endParaRPr sz="1500">
              <a:solidFill>
                <a:srgbClr val="FFFFFF"/>
              </a:solidFill>
              <a:latin typeface="Impact"/>
              <a:ea typeface="Impact"/>
              <a:cs typeface="Impact"/>
              <a:sym typeface="Impact"/>
            </a:endParaRPr>
          </a:p>
        </p:txBody>
      </p:sp>
      <p:sp>
        <p:nvSpPr>
          <p:cNvPr id="1162" name="Google Shape;1162;p107">
            <a:hlinkClick r:id="rId9" action="ppaction://hlinksldjump"/>
          </p:cNvPr>
          <p:cNvSpPr/>
          <p:nvPr/>
        </p:nvSpPr>
        <p:spPr>
          <a:xfrm>
            <a:off x="3323250" y="3939525"/>
            <a:ext cx="2559600" cy="5079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07"/>
          <p:cNvSpPr txBox="1"/>
          <p:nvPr/>
        </p:nvSpPr>
        <p:spPr>
          <a:xfrm>
            <a:off x="3662250" y="3982350"/>
            <a:ext cx="1881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solidFill>
                  <a:srgbClr val="FFFFFF"/>
                </a:solidFill>
                <a:latin typeface="Impact"/>
                <a:ea typeface="Impact"/>
                <a:cs typeface="Impact"/>
                <a:sym typeface="Impact"/>
              </a:rPr>
              <a:t>French 5 Honors</a:t>
            </a:r>
            <a:endParaRPr sz="1500">
              <a:solidFill>
                <a:srgbClr val="FFFFFF"/>
              </a:solidFill>
              <a:latin typeface="Impact"/>
              <a:ea typeface="Impact"/>
              <a:cs typeface="Impact"/>
              <a:sym typeface="Impact"/>
            </a:endParaRPr>
          </a:p>
        </p:txBody>
      </p:sp>
      <p:cxnSp>
        <p:nvCxnSpPr>
          <p:cNvPr id="1164" name="Google Shape;1164;p107"/>
          <p:cNvCxnSpPr>
            <a:stCxn id="1157" idx="2"/>
            <a:endCxn id="1158" idx="0"/>
          </p:cNvCxnSpPr>
          <p:nvPr/>
        </p:nvCxnSpPr>
        <p:spPr>
          <a:xfrm>
            <a:off x="4603050" y="1522925"/>
            <a:ext cx="0" cy="242100"/>
          </a:xfrm>
          <a:prstGeom prst="straightConnector1">
            <a:avLst/>
          </a:prstGeom>
          <a:noFill/>
          <a:ln w="9525" cap="flat" cmpd="sng">
            <a:solidFill>
              <a:srgbClr val="FFFFFF"/>
            </a:solidFill>
            <a:prstDash val="solid"/>
            <a:round/>
            <a:headEnd type="none" w="med" len="med"/>
            <a:tailEnd type="triangle" w="med" len="med"/>
          </a:ln>
        </p:spPr>
      </p:cxnSp>
      <p:cxnSp>
        <p:nvCxnSpPr>
          <p:cNvPr id="1165" name="Google Shape;1165;p107"/>
          <p:cNvCxnSpPr>
            <a:endCxn id="1160" idx="0"/>
          </p:cNvCxnSpPr>
          <p:nvPr/>
        </p:nvCxnSpPr>
        <p:spPr>
          <a:xfrm>
            <a:off x="4602450" y="2230400"/>
            <a:ext cx="600" cy="288000"/>
          </a:xfrm>
          <a:prstGeom prst="straightConnector1">
            <a:avLst/>
          </a:prstGeom>
          <a:noFill/>
          <a:ln w="9525" cap="flat" cmpd="sng">
            <a:solidFill>
              <a:srgbClr val="FFFFFF"/>
            </a:solidFill>
            <a:prstDash val="solid"/>
            <a:round/>
            <a:headEnd type="none" w="med" len="med"/>
            <a:tailEnd type="triangle" w="med" len="med"/>
          </a:ln>
        </p:spPr>
      </p:cxnSp>
      <p:cxnSp>
        <p:nvCxnSpPr>
          <p:cNvPr id="1166" name="Google Shape;1166;p107"/>
          <p:cNvCxnSpPr>
            <a:endCxn id="1161" idx="0"/>
          </p:cNvCxnSpPr>
          <p:nvPr/>
        </p:nvCxnSpPr>
        <p:spPr>
          <a:xfrm>
            <a:off x="4594050" y="2921263"/>
            <a:ext cx="9000" cy="329100"/>
          </a:xfrm>
          <a:prstGeom prst="straightConnector1">
            <a:avLst/>
          </a:prstGeom>
          <a:noFill/>
          <a:ln w="9525" cap="flat" cmpd="sng">
            <a:solidFill>
              <a:srgbClr val="FFFFFF"/>
            </a:solidFill>
            <a:prstDash val="solid"/>
            <a:round/>
            <a:headEnd type="none" w="med" len="med"/>
            <a:tailEnd type="triangle" w="med" len="med"/>
          </a:ln>
        </p:spPr>
      </p:cxnSp>
      <p:cxnSp>
        <p:nvCxnSpPr>
          <p:cNvPr id="1167" name="Google Shape;1167;p107"/>
          <p:cNvCxnSpPr>
            <a:endCxn id="1163" idx="0"/>
          </p:cNvCxnSpPr>
          <p:nvPr/>
        </p:nvCxnSpPr>
        <p:spPr>
          <a:xfrm>
            <a:off x="4601550" y="3684150"/>
            <a:ext cx="1200" cy="298200"/>
          </a:xfrm>
          <a:prstGeom prst="straightConnector1">
            <a:avLst/>
          </a:prstGeom>
          <a:noFill/>
          <a:ln w="9525" cap="flat" cmpd="sng">
            <a:solidFill>
              <a:srgbClr val="FFFFFF"/>
            </a:solidFill>
            <a:prstDash val="solid"/>
            <a:round/>
            <a:headEnd type="none" w="med" len="med"/>
            <a:tailEnd type="triangle" w="med" len="med"/>
          </a:ln>
        </p:spPr>
      </p:cxnSp>
      <p:pic>
        <p:nvPicPr>
          <p:cNvPr id="1168" name="Google Shape;1168;p107"/>
          <p:cNvPicPr preferRelativeResize="0"/>
          <p:nvPr/>
        </p:nvPicPr>
        <p:blipFill>
          <a:blip r:embed="rId10">
            <a:alphaModFix/>
          </a:blip>
          <a:stretch>
            <a:fillRect/>
          </a:stretch>
        </p:blipFill>
        <p:spPr>
          <a:xfrm>
            <a:off x="929200" y="1911250"/>
            <a:ext cx="1629800" cy="1629800"/>
          </a:xfrm>
          <a:prstGeom prst="rect">
            <a:avLst/>
          </a:prstGeom>
          <a:noFill/>
          <a:ln>
            <a:noFill/>
          </a:ln>
        </p:spPr>
      </p:pic>
      <p:pic>
        <p:nvPicPr>
          <p:cNvPr id="1169" name="Google Shape;1169;p107"/>
          <p:cNvPicPr preferRelativeResize="0"/>
          <p:nvPr/>
        </p:nvPicPr>
        <p:blipFill>
          <a:blip r:embed="rId11">
            <a:alphaModFix/>
          </a:blip>
          <a:stretch>
            <a:fillRect/>
          </a:stretch>
        </p:blipFill>
        <p:spPr>
          <a:xfrm>
            <a:off x="6777675" y="1970673"/>
            <a:ext cx="1881000" cy="13521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73"/>
        <p:cNvGrpSpPr/>
        <p:nvPr/>
      </p:nvGrpSpPr>
      <p:grpSpPr>
        <a:xfrm>
          <a:off x="0" y="0"/>
          <a:ext cx="0" cy="0"/>
          <a:chOff x="0" y="0"/>
          <a:chExt cx="0" cy="0"/>
        </a:xfrm>
      </p:grpSpPr>
      <p:sp>
        <p:nvSpPr>
          <p:cNvPr id="1174" name="Google Shape;1174;p108"/>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 1</a:t>
            </a:r>
            <a:endParaRPr sz="2500"/>
          </a:p>
        </p:txBody>
      </p:sp>
      <p:sp>
        <p:nvSpPr>
          <p:cNvPr id="1175" name="Google Shape;1175;p108">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76" name="Google Shape;1176;p108">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77" name="Google Shape;1177;p108"/>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8"/>
          <p:cNvSpPr txBox="1"/>
          <p:nvPr/>
        </p:nvSpPr>
        <p:spPr>
          <a:xfrm>
            <a:off x="697825" y="1517675"/>
            <a:ext cx="7798200" cy="29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Prerequisite: None</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French 1 introduces students to the target language and its culture.  The student will develop communicative skills in all 3 modes of communication and cross-cultural understanding.  Emphasis is placed on proficient communication in the language.  An introduction to reading and writing is also included as well as culture, connections, comparisons, and communities.  Students are expected to demonstrate proficiency at the Novice-low to Novice-high level by the end of this course.</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82"/>
        <p:cNvGrpSpPr/>
        <p:nvPr/>
      </p:nvGrpSpPr>
      <p:grpSpPr>
        <a:xfrm>
          <a:off x="0" y="0"/>
          <a:ext cx="0" cy="0"/>
          <a:chOff x="0" y="0"/>
          <a:chExt cx="0" cy="0"/>
        </a:xfrm>
      </p:grpSpPr>
      <p:sp>
        <p:nvSpPr>
          <p:cNvPr id="1183" name="Google Shape;1183;p109"/>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 2</a:t>
            </a:r>
            <a:endParaRPr sz="2500"/>
          </a:p>
        </p:txBody>
      </p:sp>
      <p:sp>
        <p:nvSpPr>
          <p:cNvPr id="1184" name="Google Shape;1184;p109">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85" name="Google Shape;1185;p109">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86" name="Google Shape;1186;p109"/>
          <p:cNvSpPr/>
          <p:nvPr/>
        </p:nvSpPr>
        <p:spPr>
          <a:xfrm>
            <a:off x="390400" y="1234625"/>
            <a:ext cx="8374200" cy="36600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09"/>
          <p:cNvSpPr txBox="1"/>
          <p:nvPr/>
        </p:nvSpPr>
        <p:spPr>
          <a:xfrm>
            <a:off x="644175" y="1376175"/>
            <a:ext cx="7715400" cy="380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Prerequisite: French 1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French 2 reinforces the fundamental skills acquired by the students in French 1.  The course develops increased listening, speaking, reading, and writing skills as well as cultural awareness.  Specific content to be covered is a continuation of listening and oral skills acquired in French 1.  Reading and writing receive more emphasis, while oral communication remains the primary objective.  The cultural survey of the target language-speaking people is continued.  Students are expected to demonstrate proficiency at the Intermediate-low to Intermediate-mid level by the end of this course.</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191"/>
        <p:cNvGrpSpPr/>
        <p:nvPr/>
      </p:nvGrpSpPr>
      <p:grpSpPr>
        <a:xfrm>
          <a:off x="0" y="0"/>
          <a:ext cx="0" cy="0"/>
          <a:chOff x="0" y="0"/>
          <a:chExt cx="0" cy="0"/>
        </a:xfrm>
      </p:grpSpPr>
      <p:sp>
        <p:nvSpPr>
          <p:cNvPr id="1192" name="Google Shape;1192;p110"/>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 3 Honors</a:t>
            </a:r>
            <a:endParaRPr sz="2500"/>
          </a:p>
        </p:txBody>
      </p:sp>
      <p:sp>
        <p:nvSpPr>
          <p:cNvPr id="1193" name="Google Shape;1193;p110">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194" name="Google Shape;1194;p110">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195" name="Google Shape;1195;p110"/>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0"/>
          <p:cNvSpPr txBox="1"/>
          <p:nvPr/>
        </p:nvSpPr>
        <p:spPr>
          <a:xfrm>
            <a:off x="610000" y="1327325"/>
            <a:ext cx="8013000" cy="366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Prerequisite: French 2 or Equivalent</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endParaRPr>
          </a:p>
          <a:p>
            <a:pPr marL="0" lvl="0" indent="0" algn="just" rtl="0">
              <a:lnSpc>
                <a:spcPct val="115000"/>
              </a:lnSpc>
              <a:spcBef>
                <a:spcPts val="1200"/>
              </a:spcBef>
              <a:spcAft>
                <a:spcPts val="0"/>
              </a:spcAft>
              <a:buNone/>
            </a:pPr>
            <a:r>
              <a:rPr lang="en" sz="1700">
                <a:solidFill>
                  <a:srgbClr val="FFFFFF"/>
                </a:solidFill>
                <a:latin typeface="Impact"/>
                <a:ea typeface="Impact"/>
                <a:cs typeface="Impact"/>
                <a:sym typeface="Impact"/>
              </a:rPr>
              <a:t>French 3 provides mastery and expansion of skills acquired by the students in French 2.  Specific content includes, but is not limited to, expansion of vocabulary and conversational skills through discussions of selected readings.  Contemporary vocabulary stresses activities that are important to the everyday life of the target language-speaking people.  Students are expected to demonstrate proficiency at the Intermediate-high to Advanced-low level by the end of this course.</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B5394"/>
        </a:solidFill>
        <a:effectLst/>
      </p:bgPr>
    </p:bg>
    <p:spTree>
      <p:nvGrpSpPr>
        <p:cNvPr id="1" name="Shape 1200"/>
        <p:cNvGrpSpPr/>
        <p:nvPr/>
      </p:nvGrpSpPr>
      <p:grpSpPr>
        <a:xfrm>
          <a:off x="0" y="0"/>
          <a:ext cx="0" cy="0"/>
          <a:chOff x="0" y="0"/>
          <a:chExt cx="0" cy="0"/>
        </a:xfrm>
      </p:grpSpPr>
      <p:sp>
        <p:nvSpPr>
          <p:cNvPr id="1201" name="Google Shape;1201;p111"/>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500">
                <a:solidFill>
                  <a:schemeClr val="lt1"/>
                </a:solidFill>
                <a:latin typeface="Impact"/>
                <a:ea typeface="Impact"/>
                <a:cs typeface="Impact"/>
                <a:sym typeface="Impact"/>
              </a:rPr>
              <a:t>French 4 Honors</a:t>
            </a:r>
            <a:endParaRPr sz="2500"/>
          </a:p>
        </p:txBody>
      </p:sp>
      <p:sp>
        <p:nvSpPr>
          <p:cNvPr id="1202" name="Google Shape;1202;p111">
            <a:hlinkClick r:id="rId3" action="ppaction://hlinksldjump"/>
          </p:cNvPr>
          <p:cNvSpPr/>
          <p:nvPr/>
        </p:nvSpPr>
        <p:spPr>
          <a:xfrm>
            <a:off x="63348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FFFF"/>
                </a:solidFill>
                <a:latin typeface="Impact"/>
                <a:ea typeface="Impact"/>
                <a:cs typeface="Impact"/>
                <a:sym typeface="Impact"/>
              </a:rPr>
              <a:t>&lt; Back to first slide</a:t>
            </a:r>
            <a:endParaRPr dirty="0">
              <a:solidFill>
                <a:srgbClr val="FFFFFF"/>
              </a:solidFill>
              <a:latin typeface="Impact"/>
              <a:ea typeface="Impact"/>
              <a:cs typeface="Impact"/>
              <a:sym typeface="Impact"/>
            </a:endParaRPr>
          </a:p>
        </p:txBody>
      </p:sp>
      <p:sp>
        <p:nvSpPr>
          <p:cNvPr id="1203" name="Google Shape;1203;p111">
            <a:hlinkClick r:id="rId4" action="ppaction://hlinksldjump"/>
          </p:cNvPr>
          <p:cNvSpPr/>
          <p:nvPr/>
        </p:nvSpPr>
        <p:spPr>
          <a:xfrm>
            <a:off x="3536600" y="345575"/>
            <a:ext cx="2497500" cy="466800"/>
          </a:xfrm>
          <a:prstGeom prst="roundRect">
            <a:avLst>
              <a:gd name="adj" fmla="val 16667"/>
            </a:avLst>
          </a:prstGeom>
          <a:solidFill>
            <a:srgbClr val="434343"/>
          </a:solid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Impact"/>
                <a:ea typeface="Impact"/>
                <a:cs typeface="Impact"/>
                <a:sym typeface="Impact"/>
              </a:rPr>
              <a:t>&lt; Back to World Languages</a:t>
            </a:r>
            <a:endParaRPr>
              <a:solidFill>
                <a:srgbClr val="FFFFFF"/>
              </a:solidFill>
              <a:latin typeface="Impact"/>
              <a:ea typeface="Impact"/>
              <a:cs typeface="Impact"/>
              <a:sym typeface="Impact"/>
            </a:endParaRPr>
          </a:p>
        </p:txBody>
      </p:sp>
      <p:sp>
        <p:nvSpPr>
          <p:cNvPr id="1204" name="Google Shape;1204;p111"/>
          <p:cNvSpPr/>
          <p:nvPr/>
        </p:nvSpPr>
        <p:spPr>
          <a:xfrm>
            <a:off x="390400" y="1234625"/>
            <a:ext cx="8388600" cy="3440400"/>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1"/>
          <p:cNvSpPr txBox="1"/>
          <p:nvPr/>
        </p:nvSpPr>
        <p:spPr>
          <a:xfrm>
            <a:off x="609450" y="1312700"/>
            <a:ext cx="7925100" cy="382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Grade Level: 9-12</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Length: 1 year</a:t>
            </a:r>
            <a:endParaRPr sz="17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r>
              <a:rPr lang="en" sz="1700">
                <a:solidFill>
                  <a:srgbClr val="FFFFFF"/>
                </a:solidFill>
                <a:latin typeface="Impact"/>
                <a:ea typeface="Impact"/>
                <a:cs typeface="Impact"/>
                <a:sym typeface="Impact"/>
              </a:rPr>
              <a:t>Prerequisite: French 3 or Equivalent</a:t>
            </a:r>
            <a:endParaRPr sz="1700">
              <a:solidFill>
                <a:srgbClr val="FFFFFF"/>
              </a:solidFill>
              <a:latin typeface="Impact"/>
              <a:ea typeface="Impact"/>
              <a:cs typeface="Impact"/>
              <a:sym typeface="Impact"/>
            </a:endParaRPr>
          </a:p>
          <a:p>
            <a:pPr marL="0" lvl="0" indent="0" algn="l" rtl="0">
              <a:spcBef>
                <a:spcPts val="0"/>
              </a:spcBef>
              <a:spcAft>
                <a:spcPts val="0"/>
              </a:spcAft>
              <a:buNone/>
            </a:pPr>
            <a:r>
              <a:rPr lang="en" sz="1700">
                <a:solidFill>
                  <a:srgbClr val="FFFFFF"/>
                </a:solidFill>
                <a:latin typeface="Impact"/>
                <a:ea typeface="Impact"/>
                <a:cs typeface="Impact"/>
                <a:sym typeface="Impact"/>
              </a:rPr>
              <a:t>Credit: 1</a:t>
            </a:r>
            <a:endParaRPr sz="1700">
              <a:solidFill>
                <a:srgbClr val="FFFFFF"/>
              </a:solidFill>
              <a:latin typeface="Impact"/>
              <a:ea typeface="Impact"/>
              <a:cs typeface="Impact"/>
              <a:sym typeface="Impact"/>
            </a:endParaRPr>
          </a:p>
          <a:p>
            <a:pPr marL="0" lvl="0" indent="0" algn="l" rtl="0">
              <a:spcBef>
                <a:spcPts val="0"/>
              </a:spcBef>
              <a:spcAft>
                <a:spcPts val="0"/>
              </a:spcAft>
              <a:buNone/>
            </a:pPr>
            <a:endParaRPr sz="1700">
              <a:solidFill>
                <a:srgbClr val="FFFFFF"/>
              </a:solidFill>
              <a:latin typeface="Impact"/>
              <a:ea typeface="Impact"/>
              <a:cs typeface="Impact"/>
              <a:sym typeface="Impact"/>
            </a:endParaRPr>
          </a:p>
          <a:p>
            <a:pPr marL="0" lvl="0" indent="0" algn="just" rtl="0">
              <a:lnSpc>
                <a:spcPct val="115000"/>
              </a:lnSpc>
              <a:spcBef>
                <a:spcPts val="1200"/>
              </a:spcBef>
              <a:spcAft>
                <a:spcPts val="0"/>
              </a:spcAft>
              <a:buNone/>
            </a:pPr>
            <a:r>
              <a:rPr lang="en" sz="1600">
                <a:solidFill>
                  <a:srgbClr val="FFFFFF"/>
                </a:solidFill>
                <a:latin typeface="Impact"/>
                <a:ea typeface="Impact"/>
                <a:cs typeface="Impact"/>
                <a:sym typeface="Impact"/>
              </a:rPr>
              <a:t>French 4 expands the skills acquired by the students in French 3.  Specific content includes, but is not limited to, more advanced language structures and idiomatic expressions, with emphasis on conversational skills.  There is additional growth in vocabulary for practical purposes, including writing.  Reading selections are varied and taken from the target language newspapers, magazines, and literary works.  Students are expected to demonstrate proficiency at the Advanced-low to Advanced-mid level by the end of this course.</a:t>
            </a:r>
            <a:endParaRPr sz="1600">
              <a:solidFill>
                <a:srgbClr val="FFFFFF"/>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sz="1700">
              <a:solidFill>
                <a:srgbClr val="FFFFFF"/>
              </a:solidFill>
              <a:latin typeface="Impact"/>
              <a:ea typeface="Impact"/>
              <a:cs typeface="Impact"/>
              <a:sym typeface="Impact"/>
            </a:endParaRPr>
          </a:p>
          <a:p>
            <a:pPr marL="0" lvl="0" indent="0" algn="l" rtl="0">
              <a:spcBef>
                <a:spcPts val="0"/>
              </a:spcBef>
              <a:spcAft>
                <a:spcPts val="0"/>
              </a:spcAft>
              <a:buNone/>
            </a:pPr>
            <a:endParaRPr>
              <a:solidFill>
                <a:srgbClr val="FFFFFF"/>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14294</Words>
  <Application>Microsoft Office PowerPoint</Application>
  <PresentationFormat>On-screen Show (16:9)</PresentationFormat>
  <Paragraphs>1332</Paragraphs>
  <Slides>100</Slides>
  <Notes>100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Fira Sans Extra Condensed Medium</vt:lpstr>
      <vt:lpstr>Arial</vt:lpstr>
      <vt:lpstr>Times New Roman</vt:lpstr>
      <vt:lpstr>Calibri</vt:lpstr>
      <vt:lpstr>Impact</vt:lpstr>
      <vt:lpstr>Simple Light</vt:lpstr>
      <vt:lpstr>Departments &amp; Courses</vt:lpstr>
      <vt:lpstr>Business &amp; Information Technology</vt:lpstr>
      <vt:lpstr>Digital Information Technology  </vt:lpstr>
      <vt:lpstr>Business &amp; Entrepreneurial Principles </vt:lpstr>
      <vt:lpstr>BUS Software  </vt:lpstr>
      <vt:lpstr>Accounting I-III</vt:lpstr>
      <vt:lpstr>Digital Design I-VI  </vt:lpstr>
      <vt:lpstr>Personal and Family Finance  </vt:lpstr>
      <vt:lpstr>Hospitality and Tourism  </vt:lpstr>
      <vt:lpstr>Sport, Recreation, and Entertainment</vt:lpstr>
      <vt:lpstr>Drivers Education</vt:lpstr>
      <vt:lpstr>Drama / Theater Arts</vt:lpstr>
      <vt:lpstr>Theatre</vt:lpstr>
      <vt:lpstr>Technical Theatre Design and Production</vt:lpstr>
      <vt:lpstr>Musical Theatre</vt:lpstr>
      <vt:lpstr>Why should I do theatre?</vt:lpstr>
      <vt:lpstr>Health Sciences Education:</vt:lpstr>
      <vt:lpstr>Health Sciences 1</vt:lpstr>
      <vt:lpstr>Health Science Foundation</vt:lpstr>
      <vt:lpstr>Principles of Biomedical Sciences</vt:lpstr>
      <vt:lpstr>Pharm Tech 1-7</vt:lpstr>
      <vt:lpstr>Language Arts</vt:lpstr>
      <vt:lpstr>English &amp; English Honors</vt:lpstr>
      <vt:lpstr>Creative Writing</vt:lpstr>
      <vt:lpstr>Speech I</vt:lpstr>
      <vt:lpstr>Journalism I-II (Newspaper/Yearbook)</vt:lpstr>
      <vt:lpstr>Intensive Reading: Single Block</vt:lpstr>
      <vt:lpstr>Social Media 1</vt:lpstr>
      <vt:lpstr>Mathematics</vt:lpstr>
      <vt:lpstr>Algebra 1 (One-year Algebra Program) </vt:lpstr>
      <vt:lpstr>Algebra 1A </vt:lpstr>
      <vt:lpstr>Algebra 1B </vt:lpstr>
      <vt:lpstr>Geometry</vt:lpstr>
      <vt:lpstr>Geometry Honors</vt:lpstr>
      <vt:lpstr>Liberal Arts Mathematics 1 </vt:lpstr>
      <vt:lpstr>Algebra 2 </vt:lpstr>
      <vt:lpstr>Algebra 2 Honors </vt:lpstr>
      <vt:lpstr>Music</vt:lpstr>
      <vt:lpstr>Music Theory</vt:lpstr>
      <vt:lpstr>Band</vt:lpstr>
      <vt:lpstr>Instrumental Techniques</vt:lpstr>
      <vt:lpstr>Jazz Ensemble</vt:lpstr>
      <vt:lpstr>Chorus</vt:lpstr>
      <vt:lpstr>Eurythmics</vt:lpstr>
      <vt:lpstr>Science</vt:lpstr>
      <vt:lpstr>Biology</vt:lpstr>
      <vt:lpstr>Earth/Space Science</vt:lpstr>
      <vt:lpstr>Anatomy and Physiology</vt:lpstr>
      <vt:lpstr>Marine Science</vt:lpstr>
      <vt:lpstr>Physical Science</vt:lpstr>
      <vt:lpstr>Chemistry</vt:lpstr>
      <vt:lpstr>Environmental Science</vt:lpstr>
      <vt:lpstr>Physics</vt:lpstr>
      <vt:lpstr>Social Studies</vt:lpstr>
      <vt:lpstr>AP US Government and Politics </vt:lpstr>
      <vt:lpstr>American Government</vt:lpstr>
      <vt:lpstr>American Government Honors</vt:lpstr>
      <vt:lpstr>Law Studies</vt:lpstr>
      <vt:lpstr>Court Procedures</vt:lpstr>
      <vt:lpstr>Anthropology</vt:lpstr>
      <vt:lpstr>World History </vt:lpstr>
      <vt:lpstr>World History Honors</vt:lpstr>
      <vt:lpstr>AP World History</vt:lpstr>
      <vt:lpstr>United States History </vt:lpstr>
      <vt:lpstr>United States History Honors</vt:lpstr>
      <vt:lpstr>AP United States history</vt:lpstr>
      <vt:lpstr>AP Microeconomics</vt:lpstr>
      <vt:lpstr>Psychology 1</vt:lpstr>
      <vt:lpstr>Psychology 2</vt:lpstr>
      <vt:lpstr>AP Psychology</vt:lpstr>
      <vt:lpstr>World Cultural Geography</vt:lpstr>
      <vt:lpstr>AP Human Geography</vt:lpstr>
      <vt:lpstr>Sociology</vt:lpstr>
      <vt:lpstr>Holocaust</vt:lpstr>
      <vt:lpstr>AP European History</vt:lpstr>
      <vt:lpstr>World Religions</vt:lpstr>
      <vt:lpstr>Visual Arts</vt:lpstr>
      <vt:lpstr>PowerPoint Presentation</vt:lpstr>
      <vt:lpstr>3D Studio Art</vt:lpstr>
      <vt:lpstr>AP Studio Art</vt:lpstr>
      <vt:lpstr>Digital Art</vt:lpstr>
      <vt:lpstr>Creative Photography</vt:lpstr>
      <vt:lpstr>AP Art History</vt:lpstr>
      <vt:lpstr>AP Art Drawing Portfolio</vt:lpstr>
      <vt:lpstr>World Languages</vt:lpstr>
      <vt:lpstr>World Languages Why Learn a New Language?</vt:lpstr>
      <vt:lpstr>Spanish </vt:lpstr>
      <vt:lpstr>Spanish 1</vt:lpstr>
      <vt:lpstr>Spanish 2</vt:lpstr>
      <vt:lpstr>Spanish 3 Honors</vt:lpstr>
      <vt:lpstr>Spanish 2</vt:lpstr>
      <vt:lpstr>Spanish 4 Honors</vt:lpstr>
      <vt:lpstr>Spanish 5 Honors</vt:lpstr>
      <vt:lpstr>Advanced Placement:  Spanish Language</vt:lpstr>
      <vt:lpstr>French</vt:lpstr>
      <vt:lpstr>French 1</vt:lpstr>
      <vt:lpstr>French 2</vt:lpstr>
      <vt:lpstr>French 3 Honors</vt:lpstr>
      <vt:lpstr>French 4 Honors</vt:lpstr>
      <vt:lpstr>French 5 Honors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Departments &amp; Courses</dc:title>
  <dc:creator>Anju</dc:creator>
  <cp:lastModifiedBy>Madej Amanda</cp:lastModifiedBy>
  <cp:revision>4</cp:revision>
  <dcterms:modified xsi:type="dcterms:W3CDTF">2021-03-05T13:08:25Z</dcterms:modified>
</cp:coreProperties>
</file>