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77" r:id="rId4"/>
    <p:sldId id="275" r:id="rId5"/>
    <p:sldId id="297" r:id="rId6"/>
    <p:sldId id="299" r:id="rId7"/>
    <p:sldId id="295" r:id="rId8"/>
    <p:sldId id="300" r:id="rId9"/>
    <p:sldId id="301" r:id="rId10"/>
    <p:sldId id="283" r:id="rId11"/>
    <p:sldId id="303" r:id="rId12"/>
    <p:sldId id="302" r:id="rId13"/>
    <p:sldId id="304" r:id="rId14"/>
    <p:sldId id="281" r:id="rId15"/>
    <p:sldId id="28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28" autoAdjust="0"/>
    <p:restoredTop sz="94434" autoAdjust="0"/>
  </p:normalViewPr>
  <p:slideViewPr>
    <p:cSldViewPr>
      <p:cViewPr varScale="1">
        <p:scale>
          <a:sx n="49" d="100"/>
          <a:sy n="49" d="100"/>
        </p:scale>
        <p:origin x="-51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B78C0-130D-437D-8A69-BA3E7D2606D8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08D47-95F9-4027-95D4-BF0D0504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73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CE0CA-EF55-4839-AE8F-D98A0347A206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66451-4D14-4B4A-8052-55AFC4DB67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71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33530"/>
            <a:ext cx="7772400" cy="2324070"/>
          </a:xfrm>
          <a:prstGeom prst="rect">
            <a:avLst/>
          </a:prstGeom>
        </p:spPr>
        <p:txBody>
          <a:bodyPr lIns="91413" tIns="45706" rIns="91413" bIns="45706" anchor="ctr">
            <a:noAutofit/>
          </a:bodyPr>
          <a:lstStyle>
            <a:lvl1pPr>
              <a:defRPr sz="40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xx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0" y="4572000"/>
            <a:ext cx="6400800" cy="69272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5/15/2014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6130-7EBC-44A8-991D-D1E2AD0A7BC8}" type="datetime1">
              <a:rPr lang="en-US" smtClean="0"/>
              <a:t>9/9/2014</a:t>
            </a:fld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52799" y="990600"/>
            <a:ext cx="8631686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19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F44D-BA9C-4282-AF99-D83637DA6F26}" type="datetime1">
              <a:rPr lang="en-US" smtClean="0"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9EE3-00B1-4E89-8903-5A71E65A7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FB00-64CF-49B9-97EA-DD968C34AE41}" type="datetime1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9EE3-00B1-4E89-8903-5A71E65A7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DECB-B699-4DD9-9932-89214507A951}" type="datetime1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9EE3-00B1-4E89-8903-5A71E65A7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8535-57F8-49EC-AD96-C6E5C7536892}" type="datetime1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9EE3-00B1-4E89-8903-5A71E65A7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EDBE-ED1E-4EA6-8D3C-BD5D5122B6F9}" type="datetime1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9EE3-00B1-4E89-8903-5A71E65A7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725A-9D64-4E6D-92FD-CB1A36157B6F}" type="datetime1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D30A-AA5B-4E83-8DEB-24285B858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CE9E-FFA4-4C2A-A456-3D5A1B7EC703}" type="datetime1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D30A-AA5B-4E83-8DEB-24285B858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0176-F12C-4D8F-A3EA-1462A4E50FA4}" type="datetime1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D30A-AA5B-4E83-8DEB-24285B858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1599-7FAD-4C57-BF3E-1D56E978DE9F}" type="datetime1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D30A-AA5B-4E83-8DEB-24285B858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531C-B1A6-4909-AB23-6CD562AED4B4}" type="datetime1">
              <a:rPr lang="en-US" smtClean="0"/>
              <a:t>9/9/2014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D30A-AA5B-4E83-8DEB-24285B858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447800"/>
            <a:ext cx="3645408" cy="4776280"/>
          </a:xfrm>
        </p:spPr>
        <p:txBody>
          <a:bodyPr vert="horz" lIns="91431" tIns="45716" rIns="91431" bIns="45716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</a:lstStyle>
          <a:p>
            <a:pPr lvl="0" indent="-173736"/>
            <a:r>
              <a:rPr lang="en-US" dirty="0" smtClean="0"/>
              <a:t>Click to edit Master text styles</a:t>
            </a:r>
          </a:p>
          <a:p>
            <a:pPr lvl="1" indent="-173736"/>
            <a:r>
              <a:rPr lang="en-US" dirty="0" smtClean="0"/>
              <a:t>Second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93192" y="282264"/>
            <a:ext cx="8357616" cy="676593"/>
          </a:xfrm>
          <a:prstGeom prst="rect">
            <a:avLst/>
          </a:prstGeom>
        </p:spPr>
        <p:txBody>
          <a:bodyPr lIns="91413" tIns="45706" rIns="91413" bIns="45706" anchor="b">
            <a:noAutofit/>
          </a:bodyPr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title for this slide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158240"/>
            <a:ext cx="9144000" cy="137160"/>
          </a:xfrm>
          <a:prstGeom prst="rect">
            <a:avLst/>
          </a:prstGeom>
          <a:solidFill>
            <a:srgbClr val="194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84355"/>
            <a:ext cx="1127644" cy="563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3" name="Rectangle 12"/>
          <p:cNvSpPr/>
          <p:nvPr userDrawn="1"/>
        </p:nvSpPr>
        <p:spPr>
          <a:xfrm>
            <a:off x="0" y="6324600"/>
            <a:ext cx="9144000" cy="137160"/>
          </a:xfrm>
          <a:prstGeom prst="rect">
            <a:avLst/>
          </a:prstGeom>
          <a:solidFill>
            <a:srgbClr val="194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3733800" y="647700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D9696958-9CCB-4582-B7FF-31D28C17A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3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527D-838B-4036-B5F8-7FE5B50E5AC5}" type="datetime1">
              <a:rPr lang="en-US" smtClean="0"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D30A-AA5B-4E83-8DEB-24285B858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A7D0-B161-4C92-986D-456A5B243750}" type="datetime1">
              <a:rPr lang="en-US" smtClean="0"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D30A-AA5B-4E83-8DEB-24285B858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EB4B-E9E5-47B1-9695-B9114FC583D0}" type="datetime1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D30A-AA5B-4E83-8DEB-24285B858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F0FC-90F2-4BFB-BA60-F4A4191E47F9}" type="datetime1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D30A-AA5B-4E83-8DEB-24285B858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3CE7-A146-48F1-9467-657AE8C871F1}" type="datetime1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D30A-AA5B-4E83-8DEB-24285B858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44FE0-DE04-47C4-8610-F617EF144BF5}" type="datetime1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D30A-AA5B-4E83-8DEB-24285B858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447800"/>
            <a:ext cx="3645408" cy="4776280"/>
          </a:xfrm>
        </p:spPr>
        <p:txBody>
          <a:bodyPr vert="horz" lIns="91431" tIns="45716" rIns="91431" bIns="45716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</a:lstStyle>
          <a:p>
            <a:pPr lvl="0" indent="-173736"/>
            <a:r>
              <a:rPr lang="en-US" dirty="0" smtClean="0"/>
              <a:t>Click to edit Master text styles</a:t>
            </a:r>
          </a:p>
          <a:p>
            <a:pPr lvl="1" indent="-173736"/>
            <a:r>
              <a:rPr lang="en-US" dirty="0" smtClean="0"/>
              <a:t>Second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93192" y="282264"/>
            <a:ext cx="8357616" cy="676593"/>
          </a:xfrm>
          <a:prstGeom prst="rect">
            <a:avLst/>
          </a:prstGeom>
        </p:spPr>
        <p:txBody>
          <a:bodyPr lIns="91413" tIns="45706" rIns="91413" bIns="45706" anchor="b">
            <a:noAutofit/>
          </a:bodyPr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title for this slide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158240"/>
            <a:ext cx="9144000" cy="137160"/>
          </a:xfrm>
          <a:prstGeom prst="rect">
            <a:avLst/>
          </a:prstGeom>
          <a:solidFill>
            <a:srgbClr val="194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84355"/>
            <a:ext cx="1127644" cy="563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3733800" y="647700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D9696958-9CCB-4582-B7FF-31D28C17A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09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14DE-ABB9-4E10-9C47-0B5109B7B989}" type="datetime1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9EE3-00B1-4E89-8903-5A71E65A71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:\Users\rwatson\Downloads\UPA-LOGO-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428750" cy="677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1D97-F145-4065-9CED-6607A30401E3}" type="datetime1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9EE3-00B1-4E89-8903-5A71E65A7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9E53-89D3-4DE1-B50E-D002064129E8}" type="datetime1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9EE3-00B1-4E89-8903-5A71E65A7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C09D-8C10-4BA2-8D7D-E1B41937D53A}" type="datetime1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9EE3-00B1-4E89-8903-5A71E65A7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EC46-45EF-4D1B-9F69-586D21C69B4A}" type="datetime1">
              <a:rPr lang="en-US" smtClean="0"/>
              <a:t>9/9/2014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9EE3-00B1-4E89-8903-5A71E65A7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A1E2-48A0-444B-B997-E9C7A6FA64E7}" type="datetime1">
              <a:rPr lang="en-US" smtClean="0"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9EE3-00B1-4E89-8903-5A71E65A7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A3304-6A0D-49D7-91E6-8FFB798B53EC}" type="datetime1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E9EE3-00B1-4E89-8903-5A71E65A7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4DC19-7CCE-4110-8F00-06BA400391EA}" type="datetime1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ED30A-AA5B-4E83-8DEB-24285B858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33530"/>
            <a:ext cx="7772400" cy="232407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University Preparatory Academy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371600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b="1" dirty="0" smtClean="0"/>
              <a:t>Pinellas County Public Schools    	</a:t>
            </a:r>
          </a:p>
          <a:p>
            <a:r>
              <a:rPr lang="en-US" sz="2400" b="1" dirty="0" smtClean="0"/>
              <a:t>UPA - School Improvement Plan </a:t>
            </a:r>
          </a:p>
          <a:p>
            <a:r>
              <a:rPr lang="en-US" sz="2400" b="1" dirty="0" smtClean="0"/>
              <a:t>September 16, 2014</a:t>
            </a:r>
          </a:p>
          <a:p>
            <a:endParaRPr lang="en-US" dirty="0"/>
          </a:p>
        </p:txBody>
      </p:sp>
      <p:pic>
        <p:nvPicPr>
          <p:cNvPr id="4" name="Picture 3" descr="C:\Users\rwatson\Downloads\UPA-LOGO-smal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2979656"/>
            <a:ext cx="1638300" cy="898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0" y="1371600"/>
            <a:ext cx="6629399" cy="4968922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Teachers</a:t>
            </a:r>
          </a:p>
          <a:p>
            <a:r>
              <a:rPr lang="en-US" sz="1600" dirty="0" smtClean="0"/>
              <a:t>2/3 </a:t>
            </a:r>
            <a:r>
              <a:rPr lang="en-US" sz="1600" dirty="0"/>
              <a:t>of </a:t>
            </a:r>
            <a:r>
              <a:rPr lang="en-US" sz="1600" dirty="0" smtClean="0"/>
              <a:t>school has been re-staffed</a:t>
            </a:r>
          </a:p>
          <a:p>
            <a:r>
              <a:rPr lang="en-US" sz="1600" dirty="0" smtClean="0"/>
              <a:t>Focus </a:t>
            </a:r>
            <a:r>
              <a:rPr lang="en-US" sz="1600" dirty="0"/>
              <a:t>on intensive coaching and modeling support for </a:t>
            </a:r>
            <a:r>
              <a:rPr lang="en-US" sz="1600"/>
              <a:t>teachers </a:t>
            </a:r>
            <a:r>
              <a:rPr lang="en-US" sz="1600" smtClean="0"/>
              <a:t> (professional </a:t>
            </a:r>
            <a:r>
              <a:rPr lang="en-US" sz="1600" dirty="0"/>
              <a:t>development weekly; quarterly additional planning days; significant summer planning time)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Intervention for Students</a:t>
            </a:r>
            <a:endParaRPr lang="en-US" sz="1800" b="1" dirty="0"/>
          </a:p>
          <a:p>
            <a:r>
              <a:rPr lang="en-US" sz="1600" dirty="0"/>
              <a:t>Additional tiered intervention blocks focused on literacy</a:t>
            </a:r>
          </a:p>
          <a:p>
            <a:r>
              <a:rPr lang="en-US" sz="1600" dirty="0"/>
              <a:t>Mandatory Study </a:t>
            </a:r>
            <a:r>
              <a:rPr lang="en-US" sz="1600" dirty="0" smtClean="0"/>
              <a:t>Hall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Assessment and Evaluation of Learning </a:t>
            </a:r>
          </a:p>
          <a:p>
            <a:r>
              <a:rPr lang="en-US" sz="1600" dirty="0" smtClean="0"/>
              <a:t>Use </a:t>
            </a:r>
            <a:r>
              <a:rPr lang="en-US" sz="1600" dirty="0"/>
              <a:t>of Thinkgate for formative Assessment creation, to supplement NWEA</a:t>
            </a:r>
          </a:p>
          <a:p>
            <a:r>
              <a:rPr lang="en-US" sz="1600" dirty="0" smtClean="0"/>
              <a:t>Use </a:t>
            </a:r>
            <a:r>
              <a:rPr lang="en-US" sz="1600" dirty="0"/>
              <a:t>of Corrective Reading for phonemic awareness and decoding skills</a:t>
            </a:r>
            <a:br>
              <a:rPr lang="en-US" sz="1600" dirty="0"/>
            </a:br>
            <a:r>
              <a:rPr lang="en-US" sz="1600" dirty="0"/>
              <a:t>Use of I-Ready to </a:t>
            </a:r>
            <a:r>
              <a:rPr lang="en-US" sz="1600" dirty="0" smtClean="0"/>
              <a:t>supplement </a:t>
            </a:r>
            <a:r>
              <a:rPr lang="en-US" sz="1600" dirty="0"/>
              <a:t>reading and math</a:t>
            </a:r>
            <a:br>
              <a:rPr lang="en-US" sz="1600" dirty="0"/>
            </a:br>
            <a:r>
              <a:rPr lang="en-US" sz="1600" dirty="0" smtClean="0"/>
              <a:t>Use </a:t>
            </a:r>
            <a:r>
              <a:rPr lang="en-US" sz="1600" dirty="0"/>
              <a:t>of ST </a:t>
            </a:r>
            <a:r>
              <a:rPr lang="en-US" sz="1600" dirty="0" smtClean="0"/>
              <a:t>MATH</a:t>
            </a:r>
          </a:p>
          <a:p>
            <a:r>
              <a:rPr lang="en-US" sz="1600" dirty="0"/>
              <a:t>Use of AVID methodology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UPA’s School-Wide Strategic Initiatives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696958-9CCB-4582-B7FF-31D28C17A77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 descr="School 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08078"/>
            <a:ext cx="1828800" cy="18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8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95800" y="1700720"/>
            <a:ext cx="4495800" cy="4776280"/>
          </a:xfrm>
        </p:spPr>
        <p:txBody>
          <a:bodyPr/>
          <a:lstStyle/>
          <a:p>
            <a:pPr lvl="0"/>
            <a:r>
              <a:rPr lang="en-US" sz="1800" dirty="0" smtClean="0"/>
              <a:t>Schedule </a:t>
            </a:r>
            <a:r>
              <a:rPr lang="en-US" sz="1800" dirty="0"/>
              <a:t>and Implement an additional hour of literacy </a:t>
            </a:r>
            <a:r>
              <a:rPr lang="en-US" sz="1800" dirty="0" smtClean="0"/>
              <a:t>intervention beyond the core classroom instruction </a:t>
            </a:r>
          </a:p>
          <a:p>
            <a:r>
              <a:rPr lang="en-US" sz="1800" dirty="0"/>
              <a:t>Identify and schedule Level 1 and/or Level 2 students in Corrective </a:t>
            </a:r>
            <a:r>
              <a:rPr lang="en-US" sz="1800" dirty="0" smtClean="0"/>
              <a:t>Reading</a:t>
            </a:r>
          </a:p>
          <a:p>
            <a:pPr lvl="0"/>
            <a:r>
              <a:rPr lang="en-US" sz="1800" dirty="0" smtClean="0"/>
              <a:t>Plan collaboratively to deliver Florida Standards-aligned instruction</a:t>
            </a:r>
          </a:p>
          <a:p>
            <a:r>
              <a:rPr lang="en-US" sz="1800" dirty="0"/>
              <a:t>Train all teachers in high-yield instructional strategies</a:t>
            </a:r>
          </a:p>
          <a:p>
            <a:pPr lvl="0"/>
            <a:r>
              <a:rPr lang="en-US" sz="1800" dirty="0" smtClean="0"/>
              <a:t>Purchase</a:t>
            </a:r>
            <a:r>
              <a:rPr lang="en-US" sz="1800" dirty="0"/>
              <a:t>, train teachers, construct and implement common formative assessments by grade level for ELA</a:t>
            </a:r>
          </a:p>
          <a:p>
            <a:pPr lvl="0"/>
            <a:r>
              <a:rPr lang="en-US" sz="1800" dirty="0"/>
              <a:t>Execute regular data meetings to track and monitor progress of students, especially lowest 25%, Level 1s and </a:t>
            </a:r>
            <a:r>
              <a:rPr lang="en-US" sz="1800" dirty="0" smtClean="0"/>
              <a:t>2s</a:t>
            </a:r>
            <a:endParaRPr lang="en-US" sz="18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UPA - ELA Strategic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696958-9CCB-4582-B7FF-31D28C17A77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0" y="1853120"/>
            <a:ext cx="4495800" cy="4776280"/>
          </a:xfrm>
          <a:prstGeom prst="rect">
            <a:avLst/>
          </a:prstGeom>
        </p:spPr>
        <p:txBody>
          <a:bodyPr vert="horz" lIns="91431" tIns="45716" rIns="91431" bIns="45716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Increase ELA proficiency from 17% to 27% by June 2015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At least 90% of students in the lowest 25% will demonstrate 1 year of learning gains in ELA as measured by the </a:t>
            </a:r>
            <a:r>
              <a:rPr lang="en-US" sz="2000" dirty="0" smtClean="0"/>
              <a:t>FSA-ELA </a:t>
            </a:r>
          </a:p>
          <a:p>
            <a:endParaRPr lang="en-US" sz="2000" dirty="0"/>
          </a:p>
          <a:p>
            <a:r>
              <a:rPr lang="en-US" sz="2000" dirty="0"/>
              <a:t>75% of students will show at least 1 year of grade level growth between pre-and post-assessments (NWEA)</a:t>
            </a:r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81000" y="1447800"/>
            <a:ext cx="3162300" cy="369332"/>
            <a:chOff x="381000" y="1447800"/>
            <a:chExt cx="3162300" cy="36933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81000" y="1649104"/>
              <a:ext cx="1143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600200" y="1447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Target</a:t>
              </a:r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400300" y="1649104"/>
              <a:ext cx="1143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953000" y="1412544"/>
            <a:ext cx="3733800" cy="369332"/>
            <a:chOff x="4953000" y="1447800"/>
            <a:chExt cx="3733800" cy="369332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953000" y="1649104"/>
              <a:ext cx="1143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172200" y="1447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Action Steps</a:t>
              </a:r>
              <a:endParaRPr lang="en-US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7543800" y="1649104"/>
              <a:ext cx="1143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913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95800" y="1700720"/>
            <a:ext cx="4495800" cy="4776280"/>
          </a:xfrm>
        </p:spPr>
        <p:txBody>
          <a:bodyPr/>
          <a:lstStyle/>
          <a:p>
            <a:pPr lvl="0"/>
            <a:r>
              <a:rPr lang="en-US" sz="1800" dirty="0" smtClean="0"/>
              <a:t>Identify </a:t>
            </a:r>
            <a:r>
              <a:rPr lang="en-US" sz="1800" dirty="0"/>
              <a:t>and schedule Level 1 and 2 students in ST Math, </a:t>
            </a:r>
            <a:r>
              <a:rPr lang="en-US" sz="1800" dirty="0" err="1" smtClean="0"/>
              <a:t>i-REady</a:t>
            </a:r>
            <a:r>
              <a:rPr lang="en-US" sz="1800" dirty="0" smtClean="0"/>
              <a:t>. </a:t>
            </a:r>
          </a:p>
          <a:p>
            <a:pPr lvl="0"/>
            <a:r>
              <a:rPr lang="en-US" sz="1800" dirty="0" smtClean="0"/>
              <a:t>Plan collaboratively to deliver Florida Standards-aligned instruction</a:t>
            </a:r>
          </a:p>
          <a:p>
            <a:r>
              <a:rPr lang="en-US" sz="1800" dirty="0" smtClean="0"/>
              <a:t>Train </a:t>
            </a:r>
            <a:r>
              <a:rPr lang="en-US" sz="1800" dirty="0"/>
              <a:t>all teachers in high-yield instructional strategies</a:t>
            </a:r>
          </a:p>
          <a:p>
            <a:pPr lvl="0"/>
            <a:r>
              <a:rPr lang="en-US" sz="1800" dirty="0" smtClean="0"/>
              <a:t>Purchase</a:t>
            </a:r>
            <a:r>
              <a:rPr lang="en-US" sz="1800" dirty="0"/>
              <a:t>, train teachers, construct and implement common formative assessments by grade level for </a:t>
            </a:r>
            <a:r>
              <a:rPr lang="en-US" sz="1800" dirty="0" smtClean="0"/>
              <a:t>Math</a:t>
            </a:r>
            <a:endParaRPr lang="en-US" sz="1800" dirty="0"/>
          </a:p>
          <a:p>
            <a:pPr lvl="0"/>
            <a:r>
              <a:rPr lang="en-US" sz="1800" dirty="0"/>
              <a:t>Execute regular data meetings to track and monitor progress of students, especially lowest 25%, Level 1s and </a:t>
            </a:r>
            <a:r>
              <a:rPr lang="en-US" sz="1800" dirty="0" smtClean="0"/>
              <a:t>2s</a:t>
            </a:r>
            <a:endParaRPr lang="en-US" sz="18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UPA - Math Strategic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696958-9CCB-4582-B7FF-31D28C17A77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0" y="1853120"/>
            <a:ext cx="4495800" cy="4776280"/>
          </a:xfrm>
          <a:prstGeom prst="rect">
            <a:avLst/>
          </a:prstGeom>
        </p:spPr>
        <p:txBody>
          <a:bodyPr vert="horz" lIns="91431" tIns="45716" rIns="91431" bIns="45716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Increase Math proficiency from 11% to 21% by June 2015 </a:t>
            </a:r>
          </a:p>
          <a:p>
            <a:endParaRPr lang="en-US" sz="2000" dirty="0"/>
          </a:p>
          <a:p>
            <a:r>
              <a:rPr lang="en-US" sz="2000" dirty="0"/>
              <a:t>At least 90% of students in the lowest 25% will demonstrate 1 year of learning gains in </a:t>
            </a:r>
            <a:r>
              <a:rPr lang="en-US" sz="2000" dirty="0" smtClean="0"/>
              <a:t>Math</a:t>
            </a:r>
          </a:p>
          <a:p>
            <a:endParaRPr lang="en-US" sz="2000" dirty="0"/>
          </a:p>
          <a:p>
            <a:r>
              <a:rPr lang="en-US" sz="2000" dirty="0"/>
              <a:t>75% of students will show at least 1 year of grade level growth between pre-and post-assessments (NWEA)</a:t>
            </a:r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81000" y="1447800"/>
            <a:ext cx="3162300" cy="369332"/>
            <a:chOff x="381000" y="1447800"/>
            <a:chExt cx="3162300" cy="36933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81000" y="1649104"/>
              <a:ext cx="1143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600200" y="1447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Target</a:t>
              </a:r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400300" y="1649104"/>
              <a:ext cx="1143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953000" y="1412544"/>
            <a:ext cx="3733800" cy="369332"/>
            <a:chOff x="4953000" y="1447800"/>
            <a:chExt cx="3733800" cy="369332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953000" y="1649104"/>
              <a:ext cx="1143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172200" y="1447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Action Steps</a:t>
              </a:r>
              <a:endParaRPr lang="en-US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7543800" y="1649104"/>
              <a:ext cx="1143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38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UPA’s emphasis on educating and developing the whole child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696958-9CCB-4582-B7FF-31D28C17A77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2" descr="http://0.tqn.com/d/gameshows/1/0/2/6/-/-/5thgraderseason3oliv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057400"/>
            <a:ext cx="2533650" cy="3810000"/>
          </a:xfrm>
          <a:prstGeom prst="rect">
            <a:avLst/>
          </a:prstGeom>
          <a:noFill/>
          <a:ln w="57150">
            <a:solidFill>
              <a:srgbClr val="19498B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04800" y="1676400"/>
            <a:ext cx="3657600" cy="640080"/>
          </a:xfrm>
          <a:prstGeom prst="rect">
            <a:avLst/>
          </a:prstGeom>
          <a:solidFill>
            <a:srgbClr val="19498B"/>
          </a:solidFill>
          <a:ln w="28575">
            <a:solidFill>
              <a:srgbClr val="73B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Art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304800" y="2564130"/>
            <a:ext cx="3657600" cy="640080"/>
          </a:xfrm>
          <a:prstGeom prst="rect">
            <a:avLst/>
          </a:prstGeom>
          <a:solidFill>
            <a:srgbClr val="19498B"/>
          </a:solidFill>
          <a:ln w="28575">
            <a:solidFill>
              <a:srgbClr val="73B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Music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304800" y="3451860"/>
            <a:ext cx="3657600" cy="640080"/>
          </a:xfrm>
          <a:prstGeom prst="rect">
            <a:avLst/>
          </a:prstGeom>
          <a:solidFill>
            <a:srgbClr val="19498B"/>
          </a:solidFill>
          <a:ln w="28575">
            <a:solidFill>
              <a:srgbClr val="73B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Physical Education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304800" y="4339590"/>
            <a:ext cx="3657600" cy="640080"/>
          </a:xfrm>
          <a:prstGeom prst="rect">
            <a:avLst/>
          </a:prstGeom>
          <a:solidFill>
            <a:srgbClr val="19498B"/>
          </a:solidFill>
          <a:ln w="28575">
            <a:solidFill>
              <a:srgbClr val="73B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Foreign Language</a:t>
            </a:r>
            <a:endParaRPr lang="en-US" sz="2000" b="1" dirty="0"/>
          </a:p>
        </p:txBody>
      </p:sp>
      <p:sp>
        <p:nvSpPr>
          <p:cNvPr id="10" name="Oval 9"/>
          <p:cNvSpPr/>
          <p:nvPr/>
        </p:nvSpPr>
        <p:spPr>
          <a:xfrm>
            <a:off x="228600" y="1524000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E15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9498B"/>
                </a:solidFill>
              </a:rPr>
              <a:t>1</a:t>
            </a:r>
            <a:endParaRPr lang="en-US" b="1" dirty="0">
              <a:solidFill>
                <a:srgbClr val="19498B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8600" y="2438400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E15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9498B"/>
                </a:solidFill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228600" y="3307080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E15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9498B"/>
                </a:solidFill>
              </a:rPr>
              <a:t>3</a:t>
            </a:r>
            <a:endParaRPr lang="en-US" b="1" dirty="0">
              <a:solidFill>
                <a:srgbClr val="19498B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8600" y="4191000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E15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9498B"/>
                </a:solidFill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5227320"/>
            <a:ext cx="3657600" cy="640080"/>
          </a:xfrm>
          <a:prstGeom prst="rect">
            <a:avLst/>
          </a:prstGeom>
          <a:solidFill>
            <a:srgbClr val="19498B"/>
          </a:solidFill>
          <a:ln w="28575">
            <a:solidFill>
              <a:srgbClr val="73B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Information and Media Literacy</a:t>
            </a:r>
            <a:endParaRPr lang="en-US" sz="2000" b="1" dirty="0"/>
          </a:p>
        </p:txBody>
      </p:sp>
      <p:sp>
        <p:nvSpPr>
          <p:cNvPr id="15" name="Oval 14"/>
          <p:cNvSpPr/>
          <p:nvPr/>
        </p:nvSpPr>
        <p:spPr>
          <a:xfrm>
            <a:off x="228600" y="5105400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rgbClr val="E15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9498B"/>
                </a:solidFill>
              </a:rPr>
              <a:t>5</a:t>
            </a:r>
          </a:p>
        </p:txBody>
      </p:sp>
      <p:sp>
        <p:nvSpPr>
          <p:cNvPr id="26" name="Rectangle 25"/>
          <p:cNvSpPr/>
          <p:nvPr/>
        </p:nvSpPr>
        <p:spPr>
          <a:xfrm rot="16200000">
            <a:off x="6461760" y="3825240"/>
            <a:ext cx="2651760" cy="182880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934200" y="2362200"/>
            <a:ext cx="1676400" cy="640080"/>
          </a:xfrm>
          <a:prstGeom prst="rect">
            <a:avLst/>
          </a:prstGeom>
          <a:solidFill>
            <a:srgbClr val="E15C25"/>
          </a:solidFill>
          <a:ln w="57150">
            <a:solidFill>
              <a:srgbClr val="1949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Sharp minds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34200" y="3200400"/>
            <a:ext cx="1676400" cy="640080"/>
          </a:xfrm>
          <a:prstGeom prst="rect">
            <a:avLst/>
          </a:prstGeom>
          <a:solidFill>
            <a:srgbClr val="E15C25"/>
          </a:solidFill>
          <a:ln w="57150">
            <a:solidFill>
              <a:srgbClr val="1949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Big hearts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34200" y="4038600"/>
            <a:ext cx="1676400" cy="640080"/>
          </a:xfrm>
          <a:prstGeom prst="rect">
            <a:avLst/>
          </a:prstGeom>
          <a:solidFill>
            <a:srgbClr val="E15C25"/>
          </a:solidFill>
          <a:ln w="57150">
            <a:solidFill>
              <a:srgbClr val="1949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Strong bodies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934200" y="4876800"/>
            <a:ext cx="1676400" cy="640080"/>
          </a:xfrm>
          <a:prstGeom prst="rect">
            <a:avLst/>
          </a:prstGeom>
          <a:solidFill>
            <a:srgbClr val="E15C25"/>
          </a:solidFill>
          <a:ln w="57150">
            <a:solidFill>
              <a:srgbClr val="1949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Noble goals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3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3192" y="1447800"/>
            <a:ext cx="8446008" cy="47762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Thank you for the opportunity to present our School Improvement Plan to the Pinellas County School Board.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696958-9CCB-4582-B7FF-31D28C17A77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3124200"/>
            <a:ext cx="8848725" cy="2990850"/>
          </a:xfrm>
          <a:prstGeom prst="rect">
            <a:avLst/>
          </a:prstGeom>
          <a:noFill/>
          <a:ln w="9525">
            <a:solidFill>
              <a:srgbClr val="19498B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066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UPA’s vision and mission is to prepare students to succeed and thrive in college, career and life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696958-9CCB-4582-B7FF-31D28C17A77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1752600"/>
            <a:ext cx="8839200" cy="2209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1949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sz="1600" dirty="0" smtClean="0">
                <a:solidFill>
                  <a:schemeClr val="tx1"/>
                </a:solidFill>
              </a:rPr>
              <a:t>University Preparatory Academies aims </a:t>
            </a:r>
            <a:r>
              <a:rPr lang="en-US" sz="1600" dirty="0">
                <a:solidFill>
                  <a:schemeClr val="tx1"/>
                </a:solidFill>
              </a:rPr>
              <a:t>to </a:t>
            </a:r>
            <a:r>
              <a:rPr lang="en-US" sz="1600" dirty="0" smtClean="0">
                <a:solidFill>
                  <a:schemeClr val="tx1"/>
                </a:solidFill>
              </a:rPr>
              <a:t>provide students in historically underserved communities with access to a college preparatory experience. UPA </a:t>
            </a:r>
            <a:r>
              <a:rPr lang="en-US" sz="1600" dirty="0">
                <a:solidFill>
                  <a:schemeClr val="tx1"/>
                </a:solidFill>
              </a:rPr>
              <a:t>will open </a:t>
            </a:r>
            <a:r>
              <a:rPr lang="en-US" sz="1600" dirty="0" smtClean="0">
                <a:solidFill>
                  <a:schemeClr val="tx1"/>
                </a:solidFill>
              </a:rPr>
              <a:t>a K-8 school in Tampa that will serve approximately 780 students.  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UPA’s vision is reflected through three key pillars of our program:   </a:t>
            </a:r>
          </a:p>
          <a:p>
            <a:pPr lvl="1"/>
            <a:r>
              <a:rPr lang="en-US" sz="1600" b="1" dirty="0" smtClean="0">
                <a:solidFill>
                  <a:schemeClr val="tx1"/>
                </a:solidFill>
              </a:rPr>
              <a:t>1.) Curriculum and instruction for rigorous college preparation</a:t>
            </a:r>
          </a:p>
          <a:p>
            <a:pPr lvl="1"/>
            <a:r>
              <a:rPr lang="en-US" sz="1600" b="1" dirty="0" smtClean="0">
                <a:solidFill>
                  <a:schemeClr val="tx1"/>
                </a:solidFill>
              </a:rPr>
              <a:t>2.) Continuous improvement through data utilization and collaboration , </a:t>
            </a:r>
            <a:r>
              <a:rPr lang="en-US" sz="1600" b="1" dirty="0">
                <a:solidFill>
                  <a:schemeClr val="tx1"/>
                </a:solidFill>
              </a:rPr>
              <a:t>and </a:t>
            </a:r>
          </a:p>
          <a:p>
            <a:pPr lvl="1"/>
            <a:r>
              <a:rPr lang="en-US" sz="1600" b="1" dirty="0" smtClean="0">
                <a:solidFill>
                  <a:schemeClr val="tx1"/>
                </a:solidFill>
              </a:rPr>
              <a:t>3.) Single gender classrooms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4419600"/>
            <a:ext cx="8839200" cy="2057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1949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sz="1600" dirty="0" smtClean="0">
                <a:solidFill>
                  <a:schemeClr val="tx1"/>
                </a:solidFill>
              </a:rPr>
              <a:t>UPA provide students from underserved communities with: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Access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– to gain access to the opportunities afforded by having a college education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Possibilities</a:t>
            </a:r>
            <a:r>
              <a:rPr lang="en-US" sz="1600" dirty="0">
                <a:solidFill>
                  <a:schemeClr val="tx1"/>
                </a:solidFill>
              </a:rPr>
              <a:t>- to be marketable and competitive in a 21</a:t>
            </a:r>
            <a:r>
              <a:rPr lang="en-US" sz="1600" baseline="30000" dirty="0">
                <a:solidFill>
                  <a:schemeClr val="tx1"/>
                </a:solidFill>
              </a:rPr>
              <a:t>st</a:t>
            </a:r>
            <a:r>
              <a:rPr lang="en-US" sz="1600" dirty="0">
                <a:solidFill>
                  <a:schemeClr val="tx1"/>
                </a:solidFill>
              </a:rPr>
              <a:t> century global economy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Change</a:t>
            </a:r>
            <a:r>
              <a:rPr lang="en-US" sz="1600" dirty="0">
                <a:solidFill>
                  <a:schemeClr val="tx1"/>
                </a:solidFill>
              </a:rPr>
              <a:t> – to develop the skills necessary to contribute to the transformation of their communities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Choice</a:t>
            </a:r>
            <a:r>
              <a:rPr lang="en-US" sz="1600" dirty="0">
                <a:solidFill>
                  <a:schemeClr val="tx1"/>
                </a:solidFill>
              </a:rPr>
              <a:t> – to develop the perspective and skills necessary to make positive life long decisions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Freedom</a:t>
            </a:r>
            <a:r>
              <a:rPr lang="en-US" sz="1600" dirty="0">
                <a:solidFill>
                  <a:schemeClr val="tx1"/>
                </a:solidFill>
              </a:rPr>
              <a:t> – to develop the skills necessary to pursue life dreams without hindrance or restraint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305" y="4038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OUR MISSION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1371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OUR VISION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10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696958-9CCB-4582-B7FF-31D28C17A77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93192" y="282264"/>
            <a:ext cx="8357616" cy="851300"/>
          </a:xfrm>
        </p:spPr>
        <p:txBody>
          <a:bodyPr anchor="ctr"/>
          <a:lstStyle/>
          <a:p>
            <a:r>
              <a:rPr lang="en-US" dirty="0" smtClean="0"/>
              <a:t>UPA Leadership Team - Who We Are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80160" y="2057400"/>
            <a:ext cx="1386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81600" y="20574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04160" y="2057400"/>
            <a:ext cx="2240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80160" y="1530256"/>
            <a:ext cx="1463040" cy="31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Name &amp; position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04160" y="1530256"/>
            <a:ext cx="224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Previous positions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81600" y="1524000"/>
            <a:ext cx="3825240" cy="314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Relevant experience &amp; accomplishments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280160" y="2011233"/>
            <a:ext cx="14630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Darius Adamson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Executive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Director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280160" y="5200471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Dr. Kendra March</a:t>
            </a:r>
          </a:p>
          <a:p>
            <a:pPr algn="ctr"/>
            <a:r>
              <a:rPr lang="en-US" sz="1400" dirty="0" smtClean="0"/>
              <a:t>Curriculum Consultant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804160" y="2011233"/>
            <a:ext cx="224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Regional Superintendent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Executive Director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Managing Director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School Transformation Coach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Principal, Teacher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Consultant, Founder of The Solomon Group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872740" y="3346379"/>
            <a:ext cx="224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804160" y="5200471"/>
            <a:ext cx="224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Deputy Superintendent  - ATL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Assistant Superintendent - NC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School Transformation Coach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Principal – K-12, public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181600" y="5200471"/>
            <a:ext cx="3749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Established 4 leadership academies for teacher leaders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</a:t>
            </a:r>
            <a:r>
              <a:rPr lang="en-US" sz="1200" dirty="0" smtClean="0"/>
              <a:t>chool </a:t>
            </a:r>
            <a:r>
              <a:rPr lang="en-US" sz="1200" dirty="0"/>
              <a:t>and D</a:t>
            </a:r>
            <a:r>
              <a:rPr lang="en-US" sz="1200" dirty="0" smtClean="0"/>
              <a:t>istrict leader </a:t>
            </a:r>
            <a:r>
              <a:rPr lang="en-US" sz="1200" dirty="0"/>
              <a:t>in a </a:t>
            </a:r>
            <a:r>
              <a:rPr lang="en-US" sz="1200" dirty="0" smtClean="0"/>
              <a:t>traditional school system of 99,000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Accomplished state high growth and federal adequate yearly progress as a </a:t>
            </a:r>
            <a:r>
              <a:rPr lang="en-US" sz="1200" dirty="0" smtClean="0"/>
              <a:t>principal </a:t>
            </a:r>
            <a:r>
              <a:rPr lang="en-US" sz="1200" dirty="0"/>
              <a:t>in high and low poverty schools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81600" y="2011233"/>
            <a:ext cx="3825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200" dirty="0" smtClean="0"/>
              <a:t>Extensive experience working with CMO’s and traditional school systems  in school  improvement and turnaround initiatives at national, state, and local levels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Served as Executive  Director of the Achievement Zone in Charlotte-Mecklenburg Schools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White House Participant on Convening of Low Performing Schools</a:t>
            </a:r>
          </a:p>
          <a:p>
            <a:endParaRPr lang="en-US" sz="1200" dirty="0" smtClean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657600"/>
            <a:ext cx="914400" cy="960894"/>
          </a:xfrm>
          <a:prstGeom prst="rect">
            <a:avLst/>
          </a:prstGeom>
          <a:noFill/>
          <a:ln w="9525">
            <a:solidFill>
              <a:srgbClr val="19498B"/>
            </a:solidFill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1280160" y="3657600"/>
            <a:ext cx="14630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Rebecca Watson</a:t>
            </a:r>
          </a:p>
          <a:p>
            <a:pPr algn="ctr"/>
            <a:r>
              <a:rPr lang="en-US" sz="1400" dirty="0"/>
              <a:t> </a:t>
            </a:r>
            <a:r>
              <a:rPr lang="en-US" sz="1400" dirty="0" smtClean="0"/>
              <a:t>  Academics Director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804160" y="3657600"/>
            <a:ext cx="224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Coach and Trainer – TNTP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Consultant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Principal – K-12, public, charter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Teacher – public, charter</a:t>
            </a:r>
          </a:p>
          <a:p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5181600" y="3657600"/>
            <a:ext cx="37490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Increased school, district and state-level capacity to assess and improve teacher performance in NYC, Camden, NJ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Served as principal of ACT Charter School-leading growth in reading achievement from less than 20% to 75% of students making expected gains in 1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New Leaders for New Schools Fellow 2006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11233"/>
            <a:ext cx="990601" cy="848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4088" y="5269618"/>
            <a:ext cx="1066800" cy="92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1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696958-9CCB-4582-B7FF-31D28C17A772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80160" y="2057400"/>
            <a:ext cx="1386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81600" y="20574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04160" y="2057400"/>
            <a:ext cx="2240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80160" y="1530256"/>
            <a:ext cx="1463040" cy="31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Name &amp; position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04160" y="1530256"/>
            <a:ext cx="224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Previous positions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81600" y="1524000"/>
            <a:ext cx="3825240" cy="314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Relevant experience &amp; accomplishments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280160" y="2011233"/>
            <a:ext cx="1463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Crystal Boyd</a:t>
            </a:r>
          </a:p>
          <a:p>
            <a:pPr algn="ctr"/>
            <a:r>
              <a:rPr lang="en-US" sz="1400" dirty="0" smtClean="0"/>
              <a:t>K-4 Administrator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04160" y="2011233"/>
            <a:ext cx="224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-5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teacher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Grade level leader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New Teacher Mentor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872740" y="3346379"/>
            <a:ext cx="224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181600" y="2011233"/>
            <a:ext cx="3825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200" dirty="0" smtClean="0"/>
              <a:t>13 years of educational experience 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Consulted with NY State Education Department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Earned reputation for closing the achievement gap</a:t>
            </a:r>
          </a:p>
          <a:p>
            <a:endParaRPr lang="en-US" sz="1200" dirty="0" smtClean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99" y="3657600"/>
            <a:ext cx="914399" cy="960894"/>
          </a:xfrm>
          <a:prstGeom prst="rect">
            <a:avLst/>
          </a:prstGeom>
          <a:noFill/>
          <a:ln w="9525">
            <a:solidFill>
              <a:srgbClr val="19498B"/>
            </a:solidFill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1280160" y="3657600"/>
            <a:ext cx="1463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  Kalu </a:t>
            </a:r>
            <a:r>
              <a:rPr lang="en-US" sz="1400" b="1" dirty="0" err="1" smtClean="0"/>
              <a:t>Kalu</a:t>
            </a:r>
            <a:endParaRPr lang="en-US" sz="1400" b="1" dirty="0" smtClean="0"/>
          </a:p>
          <a:p>
            <a:pPr algn="ctr"/>
            <a:r>
              <a:rPr lang="en-US" sz="1400" dirty="0" smtClean="0"/>
              <a:t>5-8 Administrator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844165" y="3657600"/>
            <a:ext cx="224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Assistant Principal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Consultant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Administrative Assistant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Teacher</a:t>
            </a:r>
          </a:p>
          <a:p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5181600" y="3657600"/>
            <a:ext cx="3749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14 years of educational experience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Consulted with schools, organizations, adult education, and universities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11233"/>
            <a:ext cx="914399" cy="848380"/>
          </a:xfrm>
          <a:prstGeom prst="rect">
            <a:avLst/>
          </a:prstGeom>
        </p:spPr>
      </p:pic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393192" y="282264"/>
            <a:ext cx="8357616" cy="851300"/>
          </a:xfrm>
        </p:spPr>
        <p:txBody>
          <a:bodyPr anchor="ctr"/>
          <a:lstStyle/>
          <a:p>
            <a:r>
              <a:rPr lang="en-US" dirty="0" smtClean="0"/>
              <a:t>UPA Leadership Team - Who We Are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7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UPA – Why We Are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696958-9CCB-4582-B7FF-31D28C17A77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57" y="1524000"/>
            <a:ext cx="5486400" cy="5029200"/>
          </a:xfrm>
          <a:prstGeom prst="rect">
            <a:avLst/>
          </a:prstGeom>
          <a:noFill/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337458" y="1447800"/>
            <a:ext cx="2971799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Neighborhoods with schools in the lowest 5% in terms of state test performance and graduation rates</a:t>
            </a:r>
          </a:p>
          <a:p>
            <a:endParaRPr lang="en-US" sz="1600" dirty="0" smtClean="0"/>
          </a:p>
          <a:p>
            <a:r>
              <a:rPr lang="en-US" sz="1600" dirty="0" smtClean="0"/>
              <a:t>Significant clustering of these schools in Dade, Duval, Pinellas, Osceola, Orange, Palm Beach and Hernando</a:t>
            </a:r>
          </a:p>
          <a:p>
            <a:endParaRPr lang="en-US" sz="1600" dirty="0" smtClean="0"/>
          </a:p>
          <a:p>
            <a:r>
              <a:rPr lang="en-US" sz="1600" dirty="0" smtClean="0"/>
              <a:t>Florida’s graduation rates for black males is </a:t>
            </a:r>
            <a:r>
              <a:rPr lang="en-US" sz="1600" dirty="0"/>
              <a:t>among the lowest in the nation, and two major Florida school districts – Pinellas and Duval </a:t>
            </a:r>
            <a:r>
              <a:rPr lang="en-US" sz="1600" dirty="0" smtClean="0"/>
              <a:t> </a:t>
            </a:r>
            <a:r>
              <a:rPr lang="en-US" sz="1600" dirty="0"/>
              <a:t>have </a:t>
            </a:r>
            <a:r>
              <a:rPr lang="en-US" sz="1600" dirty="0" smtClean="0"/>
              <a:t>among the lowest rates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647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UPA – Why We Are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696958-9CCB-4582-B7FF-31D28C17A772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096117"/>
              </p:ext>
            </p:extLst>
          </p:nvPr>
        </p:nvGraphicFramePr>
        <p:xfrm>
          <a:off x="457200" y="1524000"/>
          <a:ext cx="8153400" cy="4978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090"/>
                <a:gridCol w="5681310"/>
              </a:tblGrid>
              <a:tr h="416731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Date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Activity</a:t>
                      </a:r>
                      <a:endParaRPr lang="en-US" sz="1600" b="1" dirty="0"/>
                    </a:p>
                  </a:txBody>
                  <a:tcPr/>
                </a:tc>
              </a:tr>
              <a:tr h="87866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December</a:t>
                      </a:r>
                      <a:r>
                        <a:rPr lang="en-US" sz="1600" baseline="0" dirty="0" smtClean="0"/>
                        <a:t> 2012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University Preparatory Academies secures</a:t>
                      </a:r>
                      <a:r>
                        <a:rPr lang="en-US" sz="1600" baseline="0" dirty="0" smtClean="0"/>
                        <a:t> funding from the Charter School Growth Fund to build  a network of high performing schools in underserved communities throughout Florida </a:t>
                      </a:r>
                      <a:endParaRPr lang="en-US" sz="1600" dirty="0"/>
                    </a:p>
                  </a:txBody>
                  <a:tcPr/>
                </a:tc>
              </a:tr>
              <a:tr h="6785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July</a:t>
                      </a:r>
                      <a:r>
                        <a:rPr lang="en-US" sz="1600" baseline="0" dirty="0" smtClean="0"/>
                        <a:t> 2013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University Preparatory</a:t>
                      </a:r>
                      <a:r>
                        <a:rPr lang="en-US" sz="1600" baseline="0" dirty="0" smtClean="0"/>
                        <a:t> Academy– Pinellas K-8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baseline="0" dirty="0" smtClean="0"/>
                        <a:t> campus is founded to provide a college prep education to underserved St. Petersburg students</a:t>
                      </a:r>
                      <a:endParaRPr lang="en-US" sz="1600" dirty="0"/>
                    </a:p>
                  </a:txBody>
                  <a:tcPr/>
                </a:tc>
              </a:tr>
              <a:tr h="6969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August -December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UPA-Pinellas opens</a:t>
                      </a:r>
                      <a:r>
                        <a:rPr lang="en-US" sz="1600" baseline="0" dirty="0" smtClean="0"/>
                        <a:t> with over 500 students in grades K-8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baseline="0" dirty="0" smtClean="0"/>
                        <a:t>, however due to management and operational challenges enrollment declines to 300 students</a:t>
                      </a:r>
                      <a:endParaRPr lang="en-US" sz="1600" dirty="0"/>
                    </a:p>
                  </a:txBody>
                  <a:tcPr/>
                </a:tc>
              </a:tr>
              <a:tr h="571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January</a:t>
                      </a:r>
                      <a:r>
                        <a:rPr lang="en-US" sz="1600" baseline="0" dirty="0" smtClean="0"/>
                        <a:t> 2014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New management</a:t>
                      </a:r>
                      <a:r>
                        <a:rPr lang="en-US" sz="1600" baseline="0" dirty="0" smtClean="0"/>
                        <a:t> team is hired to turnaround the UPA-Pinellas campus  </a:t>
                      </a:r>
                      <a:endParaRPr lang="en-US" sz="1600" dirty="0"/>
                    </a:p>
                  </a:txBody>
                  <a:tcPr/>
                </a:tc>
              </a:tr>
              <a:tr h="5974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February - June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New</a:t>
                      </a:r>
                      <a:r>
                        <a:rPr lang="en-US" sz="1600" baseline="0" dirty="0" smtClean="0"/>
                        <a:t> management team stabilizes enrollment, rebuilds community trust  and develops positive school culture</a:t>
                      </a:r>
                      <a:endParaRPr lang="en-US" sz="1600" dirty="0" smtClean="0"/>
                    </a:p>
                  </a:txBody>
                  <a:tcPr/>
                </a:tc>
              </a:tr>
              <a:tr h="6729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July</a:t>
                      </a:r>
                      <a:r>
                        <a:rPr lang="en-US" sz="1600" baseline="0" dirty="0" smtClean="0"/>
                        <a:t>  - August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UPA</a:t>
                      </a:r>
                      <a:r>
                        <a:rPr lang="en-US" sz="1600" baseline="0" dirty="0" smtClean="0"/>
                        <a:t> - Pinellas</a:t>
                      </a:r>
                      <a:r>
                        <a:rPr lang="en-US" sz="1600" dirty="0" smtClean="0"/>
                        <a:t> has</a:t>
                      </a:r>
                      <a:r>
                        <a:rPr lang="en-US" sz="1600" baseline="0" dirty="0" smtClean="0"/>
                        <a:t> approximately 410 students registered for the 2014-15 school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70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UPA Snapshot and Where We Are Academically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696958-9CCB-4582-B7FF-31D28C17A772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498081"/>
              </p:ext>
            </p:extLst>
          </p:nvPr>
        </p:nvGraphicFramePr>
        <p:xfrm>
          <a:off x="417076" y="1524000"/>
          <a:ext cx="8229600" cy="143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838200"/>
                <a:gridCol w="838200"/>
                <a:gridCol w="838200"/>
                <a:gridCol w="1066800"/>
                <a:gridCol w="1143000"/>
                <a:gridCol w="11430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Founded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Grades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% Low-Income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% Non-White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2014% Proficient</a:t>
                      </a:r>
                    </a:p>
                    <a:p>
                      <a:r>
                        <a:rPr lang="en-US" sz="1600" dirty="0" smtClean="0"/>
                        <a:t>(ELA)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2014% Proficient</a:t>
                      </a:r>
                    </a:p>
                    <a:p>
                      <a:r>
                        <a:rPr lang="en-US" sz="1600" dirty="0" smtClean="0"/>
                        <a:t>(Math)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2014% Proficient</a:t>
                      </a:r>
                    </a:p>
                    <a:p>
                      <a:r>
                        <a:rPr lang="en-US" sz="1600" dirty="0" smtClean="0"/>
                        <a:t>(ELA)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Parent Satisfaction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K-8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3192" y="3505200"/>
            <a:ext cx="8357616" cy="25853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From these data points the </a:t>
            </a:r>
            <a:r>
              <a:rPr lang="en-US" dirty="0"/>
              <a:t>following conclusions were drawn: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Students are in need of intensive academic supports in ELA and Math including more instructional time and strategic interventions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Students are in need of a comprehensive science learning experience with curricula that is aligned to Florida NGSSS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Parents are satisfied when school to family communication is consistent and on-going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Parents satisfaction will increase as student achievement and learning gains increase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63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3192" y="228600"/>
            <a:ext cx="8357616" cy="676593"/>
          </a:xfrm>
        </p:spPr>
        <p:txBody>
          <a:bodyPr/>
          <a:lstStyle/>
          <a:p>
            <a:r>
              <a:rPr lang="en-US" dirty="0" smtClean="0"/>
              <a:t>UPA’s SIP - Continuous School Improvement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696958-9CCB-4582-B7FF-31D28C17A77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1752600" y="2514600"/>
            <a:ext cx="5734050" cy="2599552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57600" y="3733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Instructional</a:t>
            </a:r>
          </a:p>
          <a:p>
            <a:pPr algn="ctr"/>
            <a:r>
              <a:rPr lang="en-US" sz="2400" dirty="0" smtClean="0"/>
              <a:t>Core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759230" y="2482721"/>
            <a:ext cx="2727420" cy="25021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24050" y="5193268"/>
            <a:ext cx="53149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711230" y="2476501"/>
            <a:ext cx="2819400" cy="25908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40030" y="198268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66889" y="4581515"/>
            <a:ext cx="1524000" cy="375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2359" y="4702344"/>
            <a:ext cx="2057400" cy="37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Teacher</a:t>
            </a: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 rot="16200000">
            <a:off x="952500" y="3036972"/>
            <a:ext cx="762000" cy="11430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8600" y="29834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“PRESS”</a:t>
            </a:r>
            <a:endParaRPr lang="en-US" dirty="0"/>
          </a:p>
        </p:txBody>
      </p:sp>
      <p:sp>
        <p:nvSpPr>
          <p:cNvPr id="20" name="Down Arrow 19"/>
          <p:cNvSpPr/>
          <p:nvPr/>
        </p:nvSpPr>
        <p:spPr>
          <a:xfrm rot="5400000">
            <a:off x="7353300" y="3162300"/>
            <a:ext cx="762000" cy="114300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981825" y="304280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“SUPPORT”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40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UPA’s model focuses on increasing learning and academic growth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9696958-9CCB-4582-B7FF-31D28C17A77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438400" y="2971800"/>
            <a:ext cx="6477000" cy="304800"/>
          </a:xfrm>
          <a:prstGeom prst="rightArrow">
            <a:avLst/>
          </a:prstGeom>
          <a:solidFill>
            <a:srgbClr val="73BEE2"/>
          </a:solidFill>
          <a:ln>
            <a:solidFill>
              <a:srgbClr val="1949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38400" y="2225040"/>
            <a:ext cx="3276600" cy="640080"/>
          </a:xfrm>
          <a:prstGeom prst="rect">
            <a:avLst/>
          </a:prstGeom>
          <a:solidFill>
            <a:srgbClr val="E15C25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Stage 1</a:t>
            </a:r>
          </a:p>
          <a:p>
            <a:pPr algn="ctr"/>
            <a:r>
              <a:rPr lang="en-US" dirty="0" smtClean="0"/>
              <a:t>K thru 2</a:t>
            </a:r>
            <a:r>
              <a:rPr lang="en-US" b="1" baseline="30000" dirty="0"/>
              <a:t>nd</a:t>
            </a: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91200" y="2042160"/>
            <a:ext cx="1371600" cy="822960"/>
          </a:xfrm>
          <a:prstGeom prst="rect">
            <a:avLst/>
          </a:prstGeom>
          <a:solidFill>
            <a:srgbClr val="E15C2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Stage 2</a:t>
            </a:r>
          </a:p>
          <a:p>
            <a:pPr algn="ctr"/>
            <a:r>
              <a:rPr lang="en-US" b="1" dirty="0" smtClean="0"/>
              <a:t>3</a:t>
            </a:r>
            <a:r>
              <a:rPr lang="en-US" b="1" baseline="30000" dirty="0"/>
              <a:t>rd</a:t>
            </a:r>
            <a:r>
              <a:rPr lang="en-US" b="1" dirty="0" smtClean="0"/>
              <a:t> &amp; 5</a:t>
            </a:r>
            <a:r>
              <a:rPr lang="en-US" b="1" baseline="30000" dirty="0" smtClean="0"/>
              <a:t>th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7239000" y="1767840"/>
            <a:ext cx="1371600" cy="1097280"/>
          </a:xfrm>
          <a:prstGeom prst="rect">
            <a:avLst/>
          </a:prstGeom>
          <a:solidFill>
            <a:srgbClr val="E15C2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Stage 3</a:t>
            </a:r>
          </a:p>
          <a:p>
            <a:pPr algn="ctr"/>
            <a:r>
              <a:rPr lang="en-US" b="1" dirty="0" smtClean="0"/>
              <a:t>6</a:t>
            </a:r>
            <a:r>
              <a:rPr lang="en-US" b="1" baseline="30000" dirty="0" smtClean="0"/>
              <a:t>th</a:t>
            </a:r>
            <a:r>
              <a:rPr lang="en-US" b="1" dirty="0" smtClean="0"/>
              <a:t> &amp; </a:t>
            </a:r>
            <a:r>
              <a:rPr lang="en-US" b="1" dirty="0"/>
              <a:t>8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2438400" y="2910840"/>
            <a:ext cx="6248400" cy="365760"/>
          </a:xfrm>
          <a:prstGeom prst="rect">
            <a:avLst/>
          </a:prstGeom>
          <a:solidFill>
            <a:srgbClr val="19498B"/>
          </a:solidFill>
          <a:ln>
            <a:solidFill>
              <a:srgbClr val="73B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Foundations/College Prep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5791200" y="3444240"/>
            <a:ext cx="1371600" cy="365760"/>
          </a:xfrm>
          <a:prstGeom prst="rect">
            <a:avLst/>
          </a:prstGeom>
          <a:solidFill>
            <a:srgbClr val="19498B"/>
          </a:solidFill>
          <a:ln>
            <a:solidFill>
              <a:srgbClr val="73B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MS Prep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7315200" y="3444240"/>
            <a:ext cx="1371600" cy="365760"/>
          </a:xfrm>
          <a:prstGeom prst="rect">
            <a:avLst/>
          </a:prstGeom>
          <a:solidFill>
            <a:srgbClr val="19498B"/>
          </a:solidFill>
          <a:ln>
            <a:solidFill>
              <a:srgbClr val="73B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HS Prep</a:t>
            </a:r>
            <a:endParaRPr lang="en-US" sz="12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516708"/>
              </p:ext>
            </p:extLst>
          </p:nvPr>
        </p:nvGraphicFramePr>
        <p:xfrm>
          <a:off x="304802" y="3961946"/>
          <a:ext cx="8381998" cy="15244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798"/>
                <a:gridCol w="6172200"/>
              </a:tblGrid>
              <a:tr h="32754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Goals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Demonstrate</a:t>
                      </a:r>
                      <a:r>
                        <a:rPr lang="en-US" sz="1400" baseline="0" dirty="0" smtClean="0"/>
                        <a:t> grade level proficiency in Reading and Math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546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/>
                        <a:t>Base Line Year</a:t>
                      </a:r>
                      <a:endParaRPr lang="en-US" sz="16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Show</a:t>
                      </a:r>
                      <a:r>
                        <a:rPr lang="en-US" sz="1400" baseline="0" dirty="0" smtClean="0"/>
                        <a:t> at least 1 year of grade level growth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546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/>
                        <a:t>Growth</a:t>
                      </a:r>
                      <a:r>
                        <a:rPr lang="en-US" sz="1600" b="1" i="0" baseline="0" dirty="0" smtClean="0"/>
                        <a:t> Target</a:t>
                      </a:r>
                      <a:endParaRPr lang="en-US" sz="16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 to 2 years growth</a:t>
                      </a:r>
                      <a:r>
                        <a:rPr lang="en-US" sz="1400" baseline="0" dirty="0" smtClean="0"/>
                        <a:t> per year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61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Method</a:t>
                      </a:r>
                      <a:r>
                        <a:rPr lang="en-US" sz="1600" b="1" baseline="0" dirty="0" smtClean="0"/>
                        <a:t> of Evaluation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NWEA,</a:t>
                      </a:r>
                      <a:r>
                        <a:rPr lang="en-US" sz="1400" baseline="0" dirty="0" smtClean="0"/>
                        <a:t> FAIR, and SRI Reading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05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2877</TotalTime>
  <Words>1237</Words>
  <Application>Microsoft Office PowerPoint</Application>
  <PresentationFormat>On-screen Show (4:3)</PresentationFormat>
  <Paragraphs>215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Custom Design</vt:lpstr>
      <vt:lpstr>University Preparatory Academy </vt:lpstr>
      <vt:lpstr>UPA’s vision and mission is to prepare students to succeed and thrive in college, career and life</vt:lpstr>
      <vt:lpstr>UPA Leadership Team - Who We Are</vt:lpstr>
      <vt:lpstr>UPA Leadership Team - Who We Are</vt:lpstr>
      <vt:lpstr>UPA – Why We Are Here</vt:lpstr>
      <vt:lpstr>UPA – Why We Are Here</vt:lpstr>
      <vt:lpstr>UPA Snapshot and Where We Are Academically</vt:lpstr>
      <vt:lpstr>UPA’s SIP - Continuous School Improvement</vt:lpstr>
      <vt:lpstr>UPA’s model focuses on increasing learning and academic growth</vt:lpstr>
      <vt:lpstr>UPA’s School-Wide Strategic Initiatives</vt:lpstr>
      <vt:lpstr>UPA - ELA Strategic Goals</vt:lpstr>
      <vt:lpstr>UPA - Math Strategic Goals</vt:lpstr>
      <vt:lpstr>UPA’s emphasis on educating and developing the whole child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Preparatory Academy Finance Committee</dc:title>
  <dc:creator>Linda</dc:creator>
  <cp:lastModifiedBy>user</cp:lastModifiedBy>
  <cp:revision>190</cp:revision>
  <dcterms:created xsi:type="dcterms:W3CDTF">2014-05-14T10:54:46Z</dcterms:created>
  <dcterms:modified xsi:type="dcterms:W3CDTF">2014-09-09T13:29:12Z</dcterms:modified>
</cp:coreProperties>
</file>