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2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57.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56.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48.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47.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3268" r:id="rId2"/>
    <p:sldId id="3267" r:id="rId3"/>
    <p:sldId id="3266" r:id="rId4"/>
    <p:sldId id="3265" r:id="rId5"/>
    <p:sldId id="3264" r:id="rId6"/>
    <p:sldId id="3263" r:id="rId7"/>
    <p:sldId id="3261" r:id="rId8"/>
    <p:sldId id="3260" r:id="rId9"/>
    <p:sldId id="3274" r:id="rId10"/>
    <p:sldId id="3273" r:id="rId11"/>
    <p:sldId id="3272" r:id="rId12"/>
    <p:sldId id="3271" r:id="rId13"/>
    <p:sldId id="3270" r:id="rId14"/>
    <p:sldId id="3269" r:id="rId15"/>
    <p:sldId id="3283" r:id="rId16"/>
    <p:sldId id="3282" r:id="rId17"/>
    <p:sldId id="3281" r:id="rId18"/>
    <p:sldId id="3280" r:id="rId19"/>
    <p:sldId id="3279" r:id="rId20"/>
    <p:sldId id="3278" r:id="rId21"/>
    <p:sldId id="3277" r:id="rId22"/>
    <p:sldId id="3276" r:id="rId23"/>
    <p:sldId id="3275" r:id="rId24"/>
    <p:sldId id="3292" r:id="rId25"/>
    <p:sldId id="3291" r:id="rId26"/>
    <p:sldId id="3290" r:id="rId27"/>
    <p:sldId id="3289" r:id="rId28"/>
    <p:sldId id="3288" r:id="rId29"/>
    <p:sldId id="3287" r:id="rId30"/>
    <p:sldId id="3286" r:id="rId31"/>
    <p:sldId id="3285" r:id="rId32"/>
    <p:sldId id="3284" r:id="rId33"/>
    <p:sldId id="3304" r:id="rId34"/>
    <p:sldId id="3303" r:id="rId35"/>
    <p:sldId id="3302" r:id="rId36"/>
    <p:sldId id="3301" r:id="rId37"/>
    <p:sldId id="3300" r:id="rId38"/>
    <p:sldId id="3299" r:id="rId39"/>
    <p:sldId id="3298" r:id="rId40"/>
    <p:sldId id="3297" r:id="rId41"/>
    <p:sldId id="3296" r:id="rId42"/>
    <p:sldId id="3295" r:id="rId43"/>
    <p:sldId id="3294" r:id="rId44"/>
    <p:sldId id="3293" r:id="rId45"/>
    <p:sldId id="3316" r:id="rId46"/>
    <p:sldId id="3315" r:id="rId47"/>
    <p:sldId id="3314" r:id="rId48"/>
    <p:sldId id="3313" r:id="rId49"/>
    <p:sldId id="3312" r:id="rId50"/>
    <p:sldId id="3311" r:id="rId51"/>
    <p:sldId id="3310" r:id="rId52"/>
    <p:sldId id="3309" r:id="rId53"/>
    <p:sldId id="3308" r:id="rId54"/>
    <p:sldId id="3307" r:id="rId55"/>
    <p:sldId id="3306" r:id="rId56"/>
    <p:sldId id="3305" r:id="rId57"/>
    <p:sldId id="3327" r:id="rId58"/>
    <p:sldId id="3326" r:id="rId59"/>
    <p:sldId id="3325" r:id="rId60"/>
    <p:sldId id="3324" r:id="rId61"/>
    <p:sldId id="3323" r:id="rId62"/>
    <p:sldId id="3322" r:id="rId63"/>
    <p:sldId id="3321" r:id="rId64"/>
    <p:sldId id="3320" r:id="rId65"/>
    <p:sldId id="3319" r:id="rId66"/>
    <p:sldId id="3318" r:id="rId67"/>
    <p:sldId id="3317" r:id="rId68"/>
    <p:sldId id="3331" r:id="rId69"/>
    <p:sldId id="3330" r:id="rId70"/>
    <p:sldId id="332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A717DB-C617-4BA7-B492-469FB2FF8A19}" v="378" dt="2023-08-04T14:51:27.053"/>
    <p1510:client id="{3C998C0F-12F6-4763-9F01-0F0FE02F8B33}" v="14" dt="2023-08-04T13:26:45.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79"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BA411-A540-458C-AA4E-BD2B1F6F2B58}"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68EEDA-64B9-43F6-8F54-0B4708EC6424}" type="slidenum">
              <a:rPr lang="en-US" smtClean="0"/>
              <a:t>‹#›</a:t>
            </a:fld>
            <a:endParaRPr lang="en-US"/>
          </a:p>
        </p:txBody>
      </p:sp>
    </p:spTree>
    <p:extLst>
      <p:ext uri="{BB962C8B-B14F-4D97-AF65-F5344CB8AC3E}">
        <p14:creationId xmlns:p14="http://schemas.microsoft.com/office/powerpoint/2010/main" val="375753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507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8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1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979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11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83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69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02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854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8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2322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861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42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168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007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76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452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624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64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40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98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63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104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796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362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401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619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0727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876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126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869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125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605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166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0616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63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920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087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578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477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5005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4254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086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240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749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73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334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4655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951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4376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780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9885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805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426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9173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00241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3424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4854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29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40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385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91144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524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75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74234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4626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405429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125342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58143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059104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072218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4282499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130674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2027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51656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657314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57631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460483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937751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787097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108869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664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71709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653426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418859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658113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91420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1989315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541141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360132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294233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6881722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252172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103726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316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009187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1631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884775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4876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1713600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705924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hemeOverride" Target="../theme/themeOverride2.xml"/><Relationship Id="rId5" Type="http://schemas.openxmlformats.org/officeDocument/2006/relationships/image" Target="../media/image5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Dependent</a:t>
            </a:r>
            <a:r>
              <a:rPr lang="en-US" sz="5300" cap="none">
                <a:latin typeface="Oswald"/>
                <a:ea typeface="Noto Serif"/>
                <a:cs typeface="Noto Serif"/>
              </a:rPr>
              <a:t> Student Invites Parent</a:t>
            </a:r>
            <a:endParaRPr lang="en-US" sz="53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7614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3" y="580774"/>
            <a:ext cx="11729837" cy="11337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Identity Information (Continued)</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Student Identity Information section, which has text boxes for the student to enter their permanent mailing address. ">
            <a:extLst>
              <a:ext uri="{FF2B5EF4-FFF2-40B4-BE49-F238E27FC236}">
                <a16:creationId xmlns:a16="http://schemas.microsoft.com/office/drawing/2014/main" id="{E4E9C78C-8C3F-3153-86BD-79798966401C}"/>
              </a:ext>
            </a:extLst>
          </p:cNvPr>
          <p:cNvPicPr>
            <a:picLocks noChangeAspect="1"/>
          </p:cNvPicPr>
          <p:nvPr/>
        </p:nvPicPr>
        <p:blipFill>
          <a:blip r:embed="rId3"/>
          <a:stretch>
            <a:fillRect/>
          </a:stretch>
        </p:blipFill>
        <p:spPr>
          <a:xfrm>
            <a:off x="985421" y="1714499"/>
            <a:ext cx="10458868" cy="481946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5476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State of Legal Residence</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1658916" cy="393037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student is asked about their state of legal residence. The student selects the state from a dropdown box and provides the month and year when they became a legal resident. </a:t>
            </a:r>
          </a:p>
        </p:txBody>
      </p:sp>
      <p:pic>
        <p:nvPicPr>
          <p:cNvPr id="3" name="Picture 2" descr="Screenshot continuation of the Student Identity Information section, which has a dropdown menu for the student to select their state of legal residence. There is a text box for the student to enter the month and year they became a resident of that state. ">
            <a:extLst>
              <a:ext uri="{FF2B5EF4-FFF2-40B4-BE49-F238E27FC236}">
                <a16:creationId xmlns:a16="http://schemas.microsoft.com/office/drawing/2014/main" id="{F2979040-EA98-5A6B-5256-5AE5E045606C}"/>
              </a:ext>
            </a:extLst>
          </p:cNvPr>
          <p:cNvPicPr>
            <a:picLocks noChangeAspect="1"/>
          </p:cNvPicPr>
          <p:nvPr/>
        </p:nvPicPr>
        <p:blipFill>
          <a:blip r:embed="rId3"/>
          <a:stretch>
            <a:fillRect/>
          </a:stretch>
        </p:blipFill>
        <p:spPr>
          <a:xfrm>
            <a:off x="2662778" y="1720406"/>
            <a:ext cx="9064654" cy="484799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571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15175"/>
            <a:ext cx="2846945" cy="3607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page informs the student about consent and their federal tax information. By providing consent, the student’s federal tax information is transferred directly into the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from the IRS to help complete the Student Financials section. The student selects "Approve" to provide consent and is taken to the next page. </a:t>
            </a:r>
            <a:endPar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C1CCD6C3-7A2A-BADA-71F5-D05A17F1205A}"/>
              </a:ext>
            </a:extLst>
          </p:cNvPr>
          <p:cNvPicPr>
            <a:picLocks noChangeAspect="1"/>
          </p:cNvPicPr>
          <p:nvPr/>
        </p:nvPicPr>
        <p:blipFill>
          <a:blip r:embed="rId3"/>
          <a:stretch>
            <a:fillRect/>
          </a:stretch>
        </p:blipFill>
        <p:spPr>
          <a:xfrm>
            <a:off x="3968320" y="1381392"/>
            <a:ext cx="7147914" cy="493617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2" name="Oval 1">
            <a:extLst>
              <a:ext uri="{FF2B5EF4-FFF2-40B4-BE49-F238E27FC236}">
                <a16:creationId xmlns:a16="http://schemas.microsoft.com/office/drawing/2014/main" id="{209AFFCE-13B0-97BD-B224-EF650B3552FF}"/>
              </a:ext>
            </a:extLst>
          </p:cNvPr>
          <p:cNvSpPr/>
          <p:nvPr/>
        </p:nvSpPr>
        <p:spPr>
          <a:xfrm>
            <a:off x="4989249" y="1535837"/>
            <a:ext cx="4181383" cy="66582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021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Provides Consent (Continued)</a:t>
            </a:r>
            <a:endParaRPr kumimoji="0" lang="en-US" altLang="en-US" sz="4267"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8BC1AD0D-DE70-3653-78E1-9F2D7E5C87BB}"/>
              </a:ext>
            </a:extLst>
          </p:cNvPr>
          <p:cNvPicPr>
            <a:picLocks noChangeAspect="1"/>
          </p:cNvPicPr>
          <p:nvPr/>
        </p:nvPicPr>
        <p:blipFill>
          <a:blip r:embed="rId3"/>
          <a:stretch>
            <a:fillRect/>
          </a:stretch>
        </p:blipFill>
        <p:spPr>
          <a:xfrm>
            <a:off x="2183907" y="1714499"/>
            <a:ext cx="6986725" cy="472181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Arrow: Left 3">
            <a:extLst>
              <a:ext uri="{FF2B5EF4-FFF2-40B4-BE49-F238E27FC236}">
                <a16:creationId xmlns:a16="http://schemas.microsoft.com/office/drawing/2014/main" id="{7142681C-248C-4763-090C-EC6C3ECE29F6}"/>
              </a:ext>
            </a:extLst>
          </p:cNvPr>
          <p:cNvSpPr/>
          <p:nvPr/>
        </p:nvSpPr>
        <p:spPr>
          <a:xfrm>
            <a:off x="9312676" y="5986058"/>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447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68352" y="1724608"/>
            <a:ext cx="1559944" cy="3739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a:ea typeface="Calibri"/>
                <a:cs typeface="Calibri"/>
              </a:rPr>
              <a:t>This is the first page within the Student Personal Circumstances section. It provides an overview of the section. </a:t>
            </a:r>
            <a:endParaRPr kumimoji="0" lang="en-US" sz="16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of the introduction page to the Personal Circumstances section. The student is reminded that the information they provide can affect the amount of financial aid they receive and that additional information may be required based on the answers given. ">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3213717" y="1731130"/>
            <a:ext cx="8377167" cy="4696303"/>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1596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Marital Status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1281009" cy="4478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a:ea typeface="Calibri"/>
                <a:cs typeface="Calibri"/>
              </a:rPr>
              <a:t>The student is asked about their marital status. The student selects the "Single (Never Married)" option. </a:t>
            </a:r>
            <a:endParaRPr kumimoji="0" lang="en-US" sz="16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of the first page of the Personal Circumstances section, which asks the student to select their marital status: “Single (never married),” “Married (not separated),” “Remarried,” “Separated,” “Divorced,” or “Widowed.” ">
            <a:extLst>
              <a:ext uri="{FF2B5EF4-FFF2-40B4-BE49-F238E27FC236}">
                <a16:creationId xmlns:a16="http://schemas.microsoft.com/office/drawing/2014/main" id="{E0453DEC-A64D-1AA1-C616-B0B8B4D537A8}"/>
              </a:ext>
            </a:extLst>
          </p:cNvPr>
          <p:cNvPicPr>
            <a:picLocks noChangeAspect="1"/>
          </p:cNvPicPr>
          <p:nvPr/>
        </p:nvPicPr>
        <p:blipFill>
          <a:blip r:embed="rId3"/>
          <a:stretch>
            <a:fillRect/>
          </a:stretch>
        </p:blipFill>
        <p:spPr>
          <a:xfrm>
            <a:off x="3222594" y="1456453"/>
            <a:ext cx="8207407" cy="517516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925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College or Career School Plans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2425387" cy="48479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about their college grade level for the 2024–25 school year and if they will have their first bachelor’s degree. The student selects that they will be a "First Year (freshman)" and that they will not have their first bachelor’s degree. </a:t>
            </a:r>
            <a:endPar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3314" name="Picture 2"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a:extLst>
              <a:ext uri="{FF2B5EF4-FFF2-40B4-BE49-F238E27FC236}">
                <a16:creationId xmlns:a16="http://schemas.microsoft.com/office/drawing/2014/main" id="{7D40A8E4-3D9F-8438-C7D3-A3AE694F5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9126" y="1642369"/>
            <a:ext cx="8490429" cy="494869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22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Personal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1457721" cy="48479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if any of the listed personal circumstances apply to them. The student selects the "None of these apply" option.</a:t>
            </a:r>
            <a:endPar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
            <a:extLst>
              <a:ext uri="{FF2B5EF4-FFF2-40B4-BE49-F238E27FC236}">
                <a16:creationId xmlns:a16="http://schemas.microsoft.com/office/drawing/2014/main" id="{14412A07-009D-7269-1D32-D2544CAA0999}"/>
              </a:ext>
            </a:extLst>
          </p:cNvPr>
          <p:cNvPicPr>
            <a:picLocks noChangeAspect="1"/>
          </p:cNvPicPr>
          <p:nvPr/>
        </p:nvPicPr>
        <p:blipFill>
          <a:blip r:embed="rId4"/>
          <a:stretch>
            <a:fillRect/>
          </a:stretch>
        </p:blipFill>
        <p:spPr>
          <a:xfrm>
            <a:off x="3036163" y="1631590"/>
            <a:ext cx="7315200" cy="486944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Arrow: Left 2">
            <a:extLst>
              <a:ext uri="{FF2B5EF4-FFF2-40B4-BE49-F238E27FC236}">
                <a16:creationId xmlns:a16="http://schemas.microsoft.com/office/drawing/2014/main" id="{D54D0806-EE33-41F2-BE44-9FD80F8FCF87}"/>
              </a:ext>
            </a:extLst>
          </p:cNvPr>
          <p:cNvSpPr/>
          <p:nvPr/>
        </p:nvSpPr>
        <p:spPr>
          <a:xfrm>
            <a:off x="9155837" y="3506679"/>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112345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Other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1484833"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Calibri"/>
                <a:cs typeface="Calibri"/>
              </a:rPr>
              <a:t>The student is asked if they were homeless or at risk of being homeless. The student selects "No."</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4338" name="Picture 2" descr="Screenshot continuation of the Personal Circumstances section, which asks the student if they were homeless or self-supporting and at risk for homelessness on or after July 1, 2023.">
            <a:extLst>
              <a:ext uri="{FF2B5EF4-FFF2-40B4-BE49-F238E27FC236}">
                <a16:creationId xmlns:a16="http://schemas.microsoft.com/office/drawing/2014/main" id="{EE9666DE-52AE-F656-A1C4-CA975B921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7656" y="1715606"/>
            <a:ext cx="9212540" cy="467631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959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Unusual Circumstances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64307" y="1726033"/>
            <a:ext cx="1821441"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Calibri"/>
                <a:cs typeface="Calibri"/>
              </a:rPr>
              <a:t>The student is asked if unusual circumstances prevent them from contacting their parent(s). The student selects "No."</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and incarceration. ">
            <a:extLst>
              <a:ext uri="{FF2B5EF4-FFF2-40B4-BE49-F238E27FC236}">
                <a16:creationId xmlns:a16="http://schemas.microsoft.com/office/drawing/2014/main" id="{03AA8C33-725C-4C28-706B-02408783F89B}"/>
              </a:ext>
            </a:extLst>
          </p:cNvPr>
          <p:cNvPicPr>
            <a:picLocks noChangeAspect="1"/>
          </p:cNvPicPr>
          <p:nvPr/>
        </p:nvPicPr>
        <p:blipFill>
          <a:blip r:embed="rId3"/>
          <a:stretch>
            <a:fillRect/>
          </a:stretch>
        </p:blipFill>
        <p:spPr>
          <a:xfrm>
            <a:off x="3444536" y="1553592"/>
            <a:ext cx="8083157" cy="4927107"/>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Oval 3">
            <a:extLst>
              <a:ext uri="{FF2B5EF4-FFF2-40B4-BE49-F238E27FC236}">
                <a16:creationId xmlns:a16="http://schemas.microsoft.com/office/drawing/2014/main" id="{32CD9CC7-E12D-8AD8-7C8D-886BDA97FF77}"/>
              </a:ext>
            </a:extLst>
          </p:cNvPr>
          <p:cNvSpPr/>
          <p:nvPr/>
        </p:nvSpPr>
        <p:spPr>
          <a:xfrm>
            <a:off x="4829451" y="2192785"/>
            <a:ext cx="2627791" cy="9144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C2B59B3E-5D34-35E9-2E9B-E8818349CB53}"/>
              </a:ext>
            </a:extLst>
          </p:cNvPr>
          <p:cNvSpPr/>
          <p:nvPr/>
        </p:nvSpPr>
        <p:spPr>
          <a:xfrm>
            <a:off x="3851043" y="333941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031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638" y="539750"/>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FAFSA</a:t>
            </a:r>
            <a:r>
              <a:rPr lang="en-US" altLang="en-US" sz="4400" b="1" cap="none" spc="0" baseline="30000">
                <a:latin typeface="Arial" panose="020B0604020202020204" pitchFamily="34" charset="0"/>
                <a:cs typeface="Arial" panose="020B0604020202020204" pitchFamily="34" charset="0"/>
              </a:rPr>
              <a:t>®</a:t>
            </a:r>
            <a:r>
              <a:rPr lang="en-US" altLang="en-US" sz="4250" cap="none" spc="0">
                <a:latin typeface="Oswald"/>
              </a:rPr>
              <a:t> Form Landing Page</a:t>
            </a:r>
            <a:endParaRPr lang="en-US" altLang="en-US" sz="4250" b="1" i="0" u="none" strike="noStrike" kern="1200" cap="none" spc="0" normalizeH="0" baseline="0" noProof="0">
              <a:ln>
                <a:noFill/>
              </a:ln>
              <a:effectLst/>
              <a:uLnTx/>
              <a:uFillTx/>
              <a:latin typeface="Oswald"/>
            </a:endParaRPr>
          </a:p>
        </p:txBody>
      </p:sp>
      <p:pic>
        <p:nvPicPr>
          <p:cNvPr id="2" name="Picture 3" descr="Screenshot of the Free Application for Federal Student Aid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668805" y="1589104"/>
            <a:ext cx="10625791" cy="415474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7EB9B2F-A677-C762-6CBA-E867B52C6B45}"/>
              </a:ext>
            </a:extLst>
          </p:cNvPr>
          <p:cNvSpPr txBox="1"/>
          <p:nvPr/>
        </p:nvSpPr>
        <p:spPr>
          <a:xfrm>
            <a:off x="668805" y="5859262"/>
            <a:ext cx="10463793" cy="1200329"/>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the main </a:t>
            </a:r>
            <a:r>
              <a:rPr kumimoji="0" lang="en-US" alt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FAFSA</a:t>
            </a:r>
            <a:r>
              <a:rPr kumimoji="0" lang="en-US" altLang="en-US" sz="18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alt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landing page. On this page, students are </a:t>
            </a: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directed to "Start a New Form" or "Edit Existing Form." For the purpose of this presentation, the student is beginning a new application.</a:t>
            </a:r>
            <a:endParaRPr kumimoji="0" lang="en-US" alt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a:p>
            <a:endParaRPr lang="en-US" dirty="0"/>
          </a:p>
        </p:txBody>
      </p:sp>
    </p:spTree>
    <p:extLst>
      <p:ext uri="{BB962C8B-B14F-4D97-AF65-F5344CB8AC3E}">
        <p14:creationId xmlns:p14="http://schemas.microsoft.com/office/powerpoint/2010/main" val="324800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Student Dependency Status: Dependent Student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2545367" cy="4576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Based on the answers provided by the student, they are considered a dependent student. The student is asked if they want a financial aid administrator to determine their eligibility for a Direct Unsubsidized Loan only. This is an option if the student’s parents are unwilling to provide information. The student selects "No." </a:t>
            </a:r>
            <a:endPar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that informs the student that, based on their answers in the previous section, they are determined to be a dependent student. Below that, the student is asked if they would like to apply for a Direct Unsubsidized Loan only. ">
            <a:extLst>
              <a:ext uri="{FF2B5EF4-FFF2-40B4-BE49-F238E27FC236}">
                <a16:creationId xmlns:a16="http://schemas.microsoft.com/office/drawing/2014/main" id="{82D8BA48-F5EF-36A1-DE29-293B37CB2384}"/>
              </a:ext>
            </a:extLst>
          </p:cNvPr>
          <p:cNvPicPr>
            <a:picLocks noChangeAspect="1"/>
          </p:cNvPicPr>
          <p:nvPr/>
        </p:nvPicPr>
        <p:blipFill>
          <a:blip r:embed="rId3"/>
          <a:stretch>
            <a:fillRect/>
          </a:stretch>
        </p:blipFill>
        <p:spPr>
          <a:xfrm>
            <a:off x="3728621" y="1733690"/>
            <a:ext cx="7714826" cy="449843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Arrow: Right 3">
            <a:extLst>
              <a:ext uri="{FF2B5EF4-FFF2-40B4-BE49-F238E27FC236}">
                <a16:creationId xmlns:a16="http://schemas.microsoft.com/office/drawing/2014/main" id="{62CCBB27-3F05-0B7C-78AF-A8126B4CBC21}"/>
              </a:ext>
            </a:extLst>
          </p:cNvPr>
          <p:cNvSpPr/>
          <p:nvPr/>
        </p:nvSpPr>
        <p:spPr>
          <a:xfrm>
            <a:off x="3994952" y="429679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08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4250" b="1" i="0" u="none" strike="noStrike" kern="1200" cap="none" spc="0" normalizeH="0" baseline="0" noProof="0">
                <a:ln>
                  <a:noFill/>
                </a:ln>
                <a:effectLst/>
                <a:uLnTx/>
                <a:uFillTx/>
                <a:latin typeface="Oswald"/>
                <a:ea typeface="+mn-ea"/>
                <a:cs typeface="+mn-cs"/>
              </a:rPr>
              <a:t>Dependent Student: Tell </a:t>
            </a:r>
            <a:r>
              <a:rPr lang="en-US" altLang="en-US" sz="4250" cap="none" spc="0">
                <a:latin typeface="Oswald"/>
              </a:rPr>
              <a:t>Us About Your Parents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6BA9885-232D-E407-9BEF-B514C5E3332B}"/>
              </a:ext>
            </a:extLst>
          </p:cNvPr>
          <p:cNvSpPr txBox="1"/>
          <p:nvPr/>
        </p:nvSpPr>
        <p:spPr>
          <a:xfrm>
            <a:off x="681798" y="1722648"/>
            <a:ext cx="2594062" cy="4899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As the student is considered dependent, they are asked to provide information about their parents. The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considers their “Parent” to be their legal (biological or adoptive) parent. The student is asked if their parents are married. The student selects "Yes" and is required to invite their parents to their FAFSA form to complete the required parent sections. </a:t>
            </a:r>
            <a:endPar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Personal Circumstances section, which asks the student if their parents are married. Below that, the student is reminded that they are required to provide information for their parents and that they can invite their parents to the form to complete the required sections. ">
            <a:extLst>
              <a:ext uri="{FF2B5EF4-FFF2-40B4-BE49-F238E27FC236}">
                <a16:creationId xmlns:a16="http://schemas.microsoft.com/office/drawing/2014/main" id="{A9139DDC-203A-8F56-30A7-B39950844738}"/>
              </a:ext>
            </a:extLst>
          </p:cNvPr>
          <p:cNvPicPr>
            <a:picLocks noChangeAspect="1"/>
          </p:cNvPicPr>
          <p:nvPr/>
        </p:nvPicPr>
        <p:blipFill>
          <a:blip r:embed="rId3"/>
          <a:stretch>
            <a:fillRect/>
          </a:stretch>
        </p:blipFill>
        <p:spPr>
          <a:xfrm>
            <a:off x="3932808" y="1736094"/>
            <a:ext cx="7510640" cy="4861859"/>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1844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Invites Parents to FAFSA</a:t>
            </a:r>
            <a:r>
              <a:rPr lang="en-US" altLang="en-US" sz="4000" cap="none" spc="0" baseline="30000">
                <a:latin typeface="Oswald"/>
              </a:rPr>
              <a:t>®</a:t>
            </a:r>
            <a:r>
              <a:rPr lang="en-US" altLang="en-US" sz="4000" cap="none" spc="0">
                <a:latin typeface="Oswald"/>
              </a:rPr>
              <a:t> Form</a:t>
            </a:r>
            <a:endParaRPr kumimoji="0" lang="en-US" altLang="en-US" sz="40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ersonal Circumstances section, which instructs the student to invite their parents to the FAFSA form to provide their information. There are text boxes to enter the name and date of birth for the parent and the parent’s spouse.">
            <a:extLst>
              <a:ext uri="{FF2B5EF4-FFF2-40B4-BE49-F238E27FC236}">
                <a16:creationId xmlns:a16="http://schemas.microsoft.com/office/drawing/2014/main" id="{95D160B1-CA3E-19FB-8985-67B426E6A472}"/>
              </a:ext>
            </a:extLst>
          </p:cNvPr>
          <p:cNvPicPr>
            <a:picLocks noChangeAspect="1"/>
          </p:cNvPicPr>
          <p:nvPr/>
        </p:nvPicPr>
        <p:blipFill>
          <a:blip r:embed="rId3"/>
          <a:stretch>
            <a:fillRect/>
          </a:stretch>
        </p:blipFill>
        <p:spPr>
          <a:xfrm>
            <a:off x="654904" y="2616114"/>
            <a:ext cx="4849795" cy="3556086"/>
          </a:xfrm>
          <a:prstGeom prst="rect">
            <a:avLst/>
          </a:prstGeom>
          <a:ln w="12700">
            <a:solidFill>
              <a:schemeClr val="tx1"/>
            </a:solidFill>
          </a:ln>
        </p:spPr>
      </p:pic>
      <p:pic>
        <p:nvPicPr>
          <p:cNvPr id="8" name="Picture 7" descr="Screenshot continuation of the Personal Circumstances section, which instructs the student to invite their parents to the FAFSA form to provide their information. Text boxes request the parent and parent’s spouse’s Social Security numbers and email addresses. Below, there is a button for the student to “Invite Parent.” ">
            <a:extLst>
              <a:ext uri="{FF2B5EF4-FFF2-40B4-BE49-F238E27FC236}">
                <a16:creationId xmlns:a16="http://schemas.microsoft.com/office/drawing/2014/main" id="{391ECD34-7E74-2568-FCEC-F85EF57F17AA}"/>
              </a:ext>
            </a:extLst>
          </p:cNvPr>
          <p:cNvPicPr>
            <a:picLocks noChangeAspect="1"/>
          </p:cNvPicPr>
          <p:nvPr/>
        </p:nvPicPr>
        <p:blipFill>
          <a:blip r:embed="rId4"/>
          <a:stretch>
            <a:fillRect/>
          </a:stretch>
        </p:blipFill>
        <p:spPr>
          <a:xfrm>
            <a:off x="5745921" y="2616115"/>
            <a:ext cx="5619886" cy="3556086"/>
          </a:xfrm>
          <a:prstGeom prst="rect">
            <a:avLst/>
          </a:prstGeom>
          <a:ln w="12700">
            <a:solidFill>
              <a:schemeClr val="tx1"/>
            </a:solidFill>
          </a:ln>
        </p:spPr>
      </p:pic>
      <p:sp>
        <p:nvSpPr>
          <p:cNvPr id="2" name="TextBox 1">
            <a:extLst>
              <a:ext uri="{FF2B5EF4-FFF2-40B4-BE49-F238E27FC236}">
                <a16:creationId xmlns:a16="http://schemas.microsoft.com/office/drawing/2014/main" id="{B0C55035-1E35-3CE3-6E53-D8FD73615DBE}"/>
              </a:ext>
            </a:extLst>
          </p:cNvPr>
          <p:cNvSpPr txBox="1"/>
          <p:nvPr/>
        </p:nvSpPr>
        <p:spPr>
          <a:xfrm>
            <a:off x="676471" y="1720957"/>
            <a:ext cx="10030408" cy="698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to enter personal information about their parents in order to send them an invite to their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In this scenario, the student invites one parent. </a:t>
            </a:r>
            <a:endPar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3014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Demographics</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1318" y="1719259"/>
            <a:ext cx="1564732"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Calibri"/>
                <a:cs typeface="Calibri"/>
              </a:rPr>
              <a:t>This is the first view within the Student Demographics section. It provides an overview of the section. </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1AAB7194-0F49-A0EC-69E2-81B35E0F05B4}"/>
              </a:ext>
            </a:extLst>
          </p:cNvPr>
          <p:cNvPicPr>
            <a:picLocks noChangeAspect="1"/>
          </p:cNvPicPr>
          <p:nvPr/>
        </p:nvPicPr>
        <p:blipFill>
          <a:blip r:embed="rId3"/>
          <a:stretch>
            <a:fillRect/>
          </a:stretch>
        </p:blipFill>
        <p:spPr>
          <a:xfrm>
            <a:off x="2525261" y="1719259"/>
            <a:ext cx="9148385" cy="3891428"/>
          </a:xfrm>
          <a:prstGeom prst="rect">
            <a:avLst/>
          </a:prstGeom>
          <a:ln w="12700">
            <a:solidFill>
              <a:schemeClr val="tx1"/>
            </a:solidFill>
          </a:ln>
        </p:spPr>
      </p:pic>
    </p:spTree>
    <p:extLst>
      <p:ext uri="{BB962C8B-B14F-4D97-AF65-F5344CB8AC3E}">
        <p14:creationId xmlns:p14="http://schemas.microsoft.com/office/powerpoint/2010/main" val="22874456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Demographic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2070280"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about their gender identity and if they are transgender. The student selects their response from the options for both questions. </a:t>
            </a:r>
            <a:endPar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5362"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9D704AAA-2A6C-D5B1-0D9F-011C69111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313" y="1728549"/>
            <a:ext cx="7487896" cy="484980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3" name="Arrow: Left 2">
            <a:extLst>
              <a:ext uri="{FF2B5EF4-FFF2-40B4-BE49-F238E27FC236}">
                <a16:creationId xmlns:a16="http://schemas.microsoft.com/office/drawing/2014/main" id="{7267A0AF-484A-CDD9-482E-3FE819A3A81D}"/>
              </a:ext>
            </a:extLst>
          </p:cNvPr>
          <p:cNvSpPr/>
          <p:nvPr/>
        </p:nvSpPr>
        <p:spPr>
          <a:xfrm>
            <a:off x="9898601" y="2820081"/>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058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Race and Ethnicity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1798" y="1719646"/>
            <a:ext cx="1874971" cy="4478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a:ea typeface="Calibri"/>
                <a:cs typeface="Calibri"/>
              </a:rPr>
              <a:t>The student is asked if they are of Hispanic, Latino, or Spanish origin. They are also asked about their race. The student selects checkboxes to answer both questions. </a:t>
            </a:r>
            <a:endParaRPr kumimoji="0" lang="en-US" sz="1600" b="1" i="0" u="none" strike="noStrike" kern="1200" cap="none" spc="0" normalizeH="0" baseline="0" noProof="0" dirty="0">
              <a:ln>
                <a:noFill/>
              </a:ln>
              <a:solidFill>
                <a:srgbClr val="191918"/>
              </a:solidFill>
              <a:effectLst/>
              <a:uLnTx/>
              <a:uFillTx/>
              <a:latin typeface="Arial"/>
              <a:ea typeface="+mn-ea"/>
              <a:cs typeface="+mn-cs"/>
            </a:endParaRPr>
          </a:p>
        </p:txBody>
      </p:sp>
      <p:pic>
        <p:nvPicPr>
          <p:cNvPr id="16386" name="Picture 2"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The student has the option to select &quot;Prefer not to answer.&quot;">
            <a:extLst>
              <a:ext uri="{FF2B5EF4-FFF2-40B4-BE49-F238E27FC236}">
                <a16:creationId xmlns:a16="http://schemas.microsoft.com/office/drawing/2014/main" id="{583F73A5-AA83-28A0-7B38-0E015E2EED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43" y="1719646"/>
            <a:ext cx="6960093" cy="475036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Arrow: Left 2">
            <a:extLst>
              <a:ext uri="{FF2B5EF4-FFF2-40B4-BE49-F238E27FC236}">
                <a16:creationId xmlns:a16="http://schemas.microsoft.com/office/drawing/2014/main" id="{11D9C342-8FD7-F7CB-EE97-F70274601C13}"/>
              </a:ext>
            </a:extLst>
          </p:cNvPr>
          <p:cNvSpPr/>
          <p:nvPr/>
        </p:nvSpPr>
        <p:spPr>
          <a:xfrm>
            <a:off x="9454718" y="2944368"/>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501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7320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Race and Ethnicity (Continued)</a:t>
            </a:r>
            <a:endParaRPr lang="en-US" altLang="en-US" sz="4000" b="1" i="0" u="none" strike="noStrike" kern="1200" cap="none" spc="0" normalizeH="0" baseline="0" noProof="0">
              <a:ln>
                <a:noFill/>
              </a:ln>
              <a:effectLst/>
              <a:uLnTx/>
              <a:uFillTx/>
              <a:latin typeface="Oswald"/>
            </a:endParaRPr>
          </a:p>
        </p:txBody>
      </p:sp>
      <p:pic>
        <p:nvPicPr>
          <p:cNvPr id="17410" name="Picture 2" descr="Screenshot continuation of the Student Demographics section, which asks the student to select their race: “White,” “Black or African American,” “American Indian or Alaska Native,” “Asian,” or “Native Hawaiian or other Pacific Islander.” The student has the option to select &quot;Prefer not to answer.&quot; ">
            <a:extLst>
              <a:ext uri="{FF2B5EF4-FFF2-40B4-BE49-F238E27FC236}">
                <a16:creationId xmlns:a16="http://schemas.microsoft.com/office/drawing/2014/main" id="{5F3C75FA-2D62-9455-32B6-5028559EC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896" y="1703457"/>
            <a:ext cx="9294920" cy="44687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1440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Citizenship Status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62464" y="1732778"/>
            <a:ext cx="1503687"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Calibri"/>
                <a:cs typeface="Calibri"/>
              </a:rPr>
              <a:t>The student is asked about their citizenship status. The student selects the "U.S. citizen or national" option. </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2610928" y="1732778"/>
            <a:ext cx="8867439" cy="418862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0586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Education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2052524"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mn-ea"/>
                <a:cs typeface="Calibri"/>
              </a:rPr>
              <a:t>The student is asked about their parents’ education status. The student selects the “No” option.</a:t>
            </a:r>
          </a:p>
          <a:p>
            <a:pPr marL="0" marR="0" lvl="0" indent="0" algn="l" defTabSz="914400" rtl="0" eaLnBrk="1" fontAlgn="auto" latinLnBrk="0" hangingPunct="1">
              <a:lnSpc>
                <a:spcPct val="150000"/>
              </a:lnSpc>
              <a:spcBef>
                <a:spcPts val="0"/>
              </a:spcBef>
              <a:spcAft>
                <a:spcPts val="0"/>
              </a:spcAft>
              <a:buClrTx/>
              <a:buSzTx/>
              <a:buFontTx/>
              <a:buNone/>
              <a:tabLst/>
              <a:defRPr/>
            </a:pPr>
            <a:r>
              <a:rPr lang="en-US" b="1" dirty="0">
                <a:solidFill>
                  <a:srgbClr val="FF0000"/>
                </a:solidFill>
                <a:latin typeface="Arial"/>
                <a:cs typeface="Calibri"/>
              </a:rPr>
              <a:t>Note: This question is being modified for more detail.</a:t>
            </a:r>
            <a:r>
              <a:rPr kumimoji="0" lang="en-US" sz="1800" b="1" i="0" u="none" strike="noStrike" kern="1200" cap="none" spc="0" normalizeH="0" baseline="0" noProof="0" dirty="0">
                <a:ln>
                  <a:noFill/>
                </a:ln>
                <a:solidFill>
                  <a:srgbClr val="191918"/>
                </a:solidFill>
                <a:effectLst/>
                <a:uLnTx/>
                <a:uFillTx/>
                <a:latin typeface="Arial"/>
                <a:ea typeface="+mn-ea"/>
                <a:cs typeface="Calibri"/>
              </a:rPr>
              <a:t> </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continuation of the Student Demographics section, which asks the student if either of their parents attended college. ">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3506681" y="1736246"/>
            <a:ext cx="8039834" cy="4185160"/>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538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Killed in Line of Duty</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81798" y="1718651"/>
            <a:ext cx="1564252"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Calibri"/>
                <a:cs typeface="Calibri"/>
              </a:rPr>
              <a:t>The student is asked if their parent was killed in the line of duty. The student selects the “No” option. </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continuation of the Student Demographics section, which asks the student if their parent or guardian was killed in the line of duty. ">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2796467" y="1737574"/>
            <a:ext cx="8781452" cy="45636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4999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Log In</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490798" y="1590491"/>
            <a:ext cx="2438833" cy="48998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If the student selects "Start a New Form" from the FAFSA</a:t>
            </a:r>
            <a:r>
              <a:rPr kumimoji="0" lang="en-US" alt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landing page and they are not logged in to StudentAid.gov, they are taken to the “Log In” page to enter their log-in credentials. To access the FAFSA form, all students are required to have an FSA ID (account username and password). If the student doesn't have an FSA ID, they can select "Create an Account."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3823830" y="1456453"/>
            <a:ext cx="7620459" cy="51219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560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 High School Completion Status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1892726" cy="4109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a:ea typeface="Calibri"/>
                <a:cs typeface="Calibri"/>
              </a:rPr>
              <a:t>The student is asked about what their high school completion status will be when they start the 2024–25 school year. The student selects the "High school diploma" option. </a:t>
            </a:r>
            <a:endParaRPr kumimoji="0" lang="en-US" sz="1600" b="1"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8434" name="Picture 2"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2AD8AF5D-DA25-20B5-B04C-D29E88DA2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882" y="1728788"/>
            <a:ext cx="8163320" cy="4830897"/>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42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High School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263214" cy="698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a:ea typeface="+mn-ea"/>
                <a:cs typeface="Calibri"/>
              </a:rPr>
              <a:t>The student is asked which high school they did or will graduate from. The student enters their high school’s state and city. After selecting "Search," they select the correct high school from the search results. </a:t>
            </a:r>
            <a:endParaRPr kumimoji="0" lang="en-US" sz="1400" b="1" i="0" u="none" strike="noStrike" kern="1200" cap="none" spc="0" normalizeH="0" baseline="0" noProof="0" dirty="0">
              <a:ln>
                <a:noFill/>
              </a:ln>
              <a:solidFill>
                <a:srgbClr val="191918"/>
              </a:solidFill>
              <a:effectLst/>
              <a:uLnTx/>
              <a:uFillTx/>
              <a:latin typeface="Arial"/>
              <a:ea typeface="+mn-ea"/>
              <a:cs typeface="+mn-cs"/>
            </a:endParaRPr>
          </a:p>
        </p:txBody>
      </p:sp>
      <p:pic>
        <p:nvPicPr>
          <p:cNvPr id="8" name="Picture 7" descr="Screenshot continuation of the Student Demographics section. There are text boxes for the student to search for their high school by selecting the location and entering the name of their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775926" y="2592280"/>
            <a:ext cx="5134035" cy="3977195"/>
          </a:xfrm>
          <a:prstGeom prst="rect">
            <a:avLst/>
          </a:prstGeom>
          <a:ln w="12700">
            <a:solidFill>
              <a:schemeClr val="tx1"/>
            </a:solidFill>
          </a:ln>
        </p:spPr>
      </p:pic>
      <p:pic>
        <p:nvPicPr>
          <p:cNvPr id="6" name="Picture 5" descr="Screenshot continuation of the high school selection section, which displays the search results from the information the student entered. The student is instructed to select the correct school. ">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228253" y="2592281"/>
            <a:ext cx="4529394" cy="397719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9709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Confirms High School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54904" y="1859536"/>
            <a:ext cx="2754121" cy="4478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kumimoji="0" lang="en-US" sz="16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E7846741-B863-2034-B739-B30E15D05638}"/>
              </a:ext>
            </a:extLst>
          </p:cNvPr>
          <p:cNvPicPr>
            <a:picLocks noChangeAspect="1"/>
          </p:cNvPicPr>
          <p:nvPr/>
        </p:nvPicPr>
        <p:blipFill>
          <a:blip r:embed="rId3"/>
          <a:stretch>
            <a:fillRect/>
          </a:stretch>
        </p:blipFill>
        <p:spPr>
          <a:xfrm>
            <a:off x="3558322" y="1736830"/>
            <a:ext cx="7899839" cy="479713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0517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Financials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2" y="1738058"/>
            <a:ext cx="1444534"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Calibri"/>
                <a:cs typeface="Calibri"/>
              </a:rPr>
              <a:t>This is the first page within the Student Financials section. It provides an overview of the section. </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of the introduction to the Student Financials section, which informs the student that the next series of pages will help schools determine their ability to pay for college without financial aid. ">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2556593" y="1738058"/>
            <a:ext cx="8887696" cy="484029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861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Tax Return Information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1643787"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mn-ea"/>
                <a:cs typeface="Calibri"/>
              </a:rPr>
              <a:t>The student is asked questions about their 2022 tax return. The student enters a response in each entry field. </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Financials section. Text boxes prompt the student to enter the dollar amount of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5BC23529-8B56-5A7F-E0E2-17CCBA0A115A}"/>
              </a:ext>
            </a:extLst>
          </p:cNvPr>
          <p:cNvPicPr>
            <a:picLocks noChangeAspect="1"/>
          </p:cNvPicPr>
          <p:nvPr/>
        </p:nvPicPr>
        <p:blipFill>
          <a:blip r:embed="rId3"/>
          <a:stretch>
            <a:fillRect/>
          </a:stretch>
        </p:blipFill>
        <p:spPr>
          <a:xfrm>
            <a:off x="2974020" y="1713917"/>
            <a:ext cx="8827460" cy="4811169"/>
          </a:xfrm>
          <a:prstGeom prst="rect">
            <a:avLst/>
          </a:prstGeom>
          <a:ln w="12700">
            <a:solidFill>
              <a:schemeClr val="tx1"/>
            </a:solidFill>
          </a:ln>
        </p:spPr>
      </p:pic>
    </p:spTree>
    <p:extLst>
      <p:ext uri="{BB962C8B-B14F-4D97-AF65-F5344CB8AC3E}">
        <p14:creationId xmlns:p14="http://schemas.microsoft.com/office/powerpoint/2010/main" val="1947224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7" y="1730889"/>
            <a:ext cx="1577142"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a:ea typeface="Calibri"/>
                <a:cs typeface="Calibri"/>
              </a:rPr>
              <a:t>The student is asked about their assets. The student enters a response in each entry field.  </a:t>
            </a:r>
            <a:endParaRPr kumimoji="0" lang="en-US" sz="1800" b="1" i="0" u="none" strike="noStrike" kern="1200" cap="none" spc="0" normalizeH="0" baseline="0" noProof="0" dirty="0">
              <a:ln>
                <a:noFill/>
              </a:ln>
              <a:solidFill>
                <a:srgbClr val="191918"/>
              </a:solidFill>
              <a:effectLst/>
              <a:uLnTx/>
              <a:uFillTx/>
              <a:latin typeface="Arial"/>
              <a:ea typeface="+mn-ea"/>
              <a:cs typeface="+mn-cs"/>
            </a:endParaRPr>
          </a:p>
        </p:txBody>
      </p:sp>
      <p:pic>
        <p:nvPicPr>
          <p:cNvPr id="4" name="Picture 3" descr="Screenshot continuation of the Student Financials section, which asks the student to enter their assets. Text boxes prompt the student to enter the dollar amount for the total of cash, savings, and checking accounts; the current net worth of businesses and investment farms; and the current net worth of investments, including real estate. ">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3018408" y="1733539"/>
            <a:ext cx="8455464" cy="475603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Arrow: Left 2">
            <a:extLst>
              <a:ext uri="{FF2B5EF4-FFF2-40B4-BE49-F238E27FC236}">
                <a16:creationId xmlns:a16="http://schemas.microsoft.com/office/drawing/2014/main" id="{6E1BD912-7DA8-5EF9-DC77-F998DF5497C5}"/>
              </a:ext>
            </a:extLst>
          </p:cNvPr>
          <p:cNvSpPr/>
          <p:nvPr/>
        </p:nvSpPr>
        <p:spPr>
          <a:xfrm rot="20083239">
            <a:off x="9173592" y="3547749"/>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6474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Introduction: Dependent Student Select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1799" y="1733041"/>
            <a:ext cx="2159056"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is the first page in the Select Colleges section, which is the final part of the FAFSA</a:t>
            </a:r>
            <a:r>
              <a:rPr kumimoji="0" lang="en-US" sz="18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form’s student section to require information. It provides an overview of the section. </a:t>
            </a:r>
            <a:endPar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3311172" y="1902353"/>
            <a:ext cx="8133117" cy="431201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7096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College Search</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68350" y="1734089"/>
            <a:ext cx="2669654" cy="49808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to search for the colleges and/or career schools they would like to receive their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information. The student searches for a school by entering a state, city, and/or school name. After selecting "Search," they select the correct school from the search results. Students can select to send their FAFSA information to a maximum of  </a:t>
            </a:r>
            <a:r>
              <a:rPr kumimoji="0" lang="en-US" b="1" i="0" u="none" strike="noStrike" kern="1200" cap="none" spc="0" normalizeH="0" baseline="0" noProof="0" dirty="0">
                <a:ln>
                  <a:noFill/>
                </a:ln>
                <a:solidFill>
                  <a:srgbClr val="FF0000"/>
                </a:solidFill>
                <a:effectLst/>
                <a:uLnTx/>
                <a:uFillTx/>
                <a:latin typeface="Arial" panose="020B0604020202020204" pitchFamily="34" charset="0"/>
                <a:ea typeface="Calibri"/>
                <a:cs typeface="Arial" panose="020B0604020202020204" pitchFamily="34" charset="0"/>
              </a:rPr>
              <a:t>20</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schools. </a:t>
            </a:r>
            <a:endPar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6" descr="Screenshot continuation of the Select Colleges section. The student is instructed to enter the state, city, and name of a school in the text boxes and then select the “Search” button.">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3451721" y="1734089"/>
            <a:ext cx="3939425" cy="4583478"/>
          </a:xfrm>
          <a:prstGeom prst="rect">
            <a:avLst/>
          </a:prstGeom>
          <a:ln w="12700">
            <a:solidFill>
              <a:schemeClr val="tx1"/>
            </a:solidFill>
          </a:ln>
        </p:spPr>
      </p:pic>
      <p:pic>
        <p:nvPicPr>
          <p:cNvPr id="7" name="Picture 7" descr="Screenshot continuation of the Select Colleges section. Four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4"/>
          <a:stretch>
            <a:fillRect/>
          </a:stretch>
        </p:blipFill>
        <p:spPr>
          <a:xfrm>
            <a:off x="7750206" y="1738569"/>
            <a:ext cx="4268520" cy="44758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3969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Selected Colleges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3391" y="1717952"/>
            <a:ext cx="2947576" cy="48998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a:ea typeface="Calibri"/>
                <a:cs typeface="Calibri"/>
              </a:rPr>
              <a:t>The student can view which colleges and/or career schools they have selected. If the student has not selected 20 schools, they have the option to search and select more schools, and </a:t>
            </a:r>
            <a:r>
              <a:rPr kumimoji="0" lang="en-US" sz="1400" b="1" i="0" u="none" strike="noStrike" kern="1200" cap="none" spc="0" normalizeH="0" baseline="0" noProof="0" dirty="0">
                <a:ln>
                  <a:noFill/>
                </a:ln>
                <a:solidFill>
                  <a:srgbClr val="FF0000"/>
                </a:solidFill>
                <a:effectLst/>
                <a:uLnTx/>
                <a:uFillTx/>
                <a:latin typeface="Arial"/>
                <a:ea typeface="Calibri"/>
                <a:cs typeface="Calibri"/>
              </a:rPr>
              <a:t>for students in some states, they have the option to change the position of their selected schools.</a:t>
            </a:r>
            <a:r>
              <a:rPr kumimoji="0" lang="en-US" sz="1400" b="1" i="0" u="none" strike="noStrike" kern="1200" cap="none" spc="0" normalizeH="0" baseline="0" noProof="0" dirty="0">
                <a:ln>
                  <a:noFill/>
                </a:ln>
                <a:solidFill>
                  <a:srgbClr val="191918"/>
                </a:solidFill>
                <a:effectLst/>
                <a:uLnTx/>
                <a:uFillTx/>
                <a:latin typeface="Arial"/>
                <a:ea typeface="Calibri"/>
                <a:cs typeface="Calibri"/>
              </a:rPr>
              <a:t> When the student selects "Continue," they will have completed entering the required student information for their section and can proceed to review and sign their form.</a:t>
            </a:r>
            <a:endParaRPr kumimoji="0" lang="en-US" sz="1400" b="1"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continuation of the Select Colleges section. A list of the schools entered by the student are displayed. The student can use toggle buttons to change the order of the schools listed, or the student can select “Remove” or “View Info” hyperlinks for each school. ">
            <a:extLst>
              <a:ext uri="{FF2B5EF4-FFF2-40B4-BE49-F238E27FC236}">
                <a16:creationId xmlns:a16="http://schemas.microsoft.com/office/drawing/2014/main" id="{3CBCC249-B7CD-5887-04DD-027AEE7B4ADC}"/>
              </a:ext>
            </a:extLst>
          </p:cNvPr>
          <p:cNvPicPr>
            <a:picLocks noChangeAspect="1"/>
          </p:cNvPicPr>
          <p:nvPr/>
        </p:nvPicPr>
        <p:blipFill>
          <a:blip r:embed="rId4"/>
          <a:stretch>
            <a:fillRect/>
          </a:stretch>
        </p:blipFill>
        <p:spPr>
          <a:xfrm>
            <a:off x="4172505" y="1733583"/>
            <a:ext cx="3994951" cy="4567649"/>
          </a:xfrm>
          <a:prstGeom prst="rect">
            <a:avLst/>
          </a:prstGeom>
          <a:ln w="12700">
            <a:solidFill>
              <a:schemeClr val="tx1"/>
            </a:solidFill>
          </a:ln>
        </p:spPr>
      </p:pic>
      <p:pic>
        <p:nvPicPr>
          <p:cNvPr id="6" name="Picture 5" descr="Screenshot continuation of the Select Colleges section. Below the tenth school listed, the student can select “Next” to see more schools. After verifying the schools and order, the student can select “Continue.” ">
            <a:extLst>
              <a:ext uri="{FF2B5EF4-FFF2-40B4-BE49-F238E27FC236}">
                <a16:creationId xmlns:a16="http://schemas.microsoft.com/office/drawing/2014/main" id="{3AFCB30A-E495-5533-CC29-A5E2C0D9E741}"/>
              </a:ext>
            </a:extLst>
          </p:cNvPr>
          <p:cNvPicPr>
            <a:picLocks noChangeAspect="1"/>
          </p:cNvPicPr>
          <p:nvPr/>
        </p:nvPicPr>
        <p:blipFill>
          <a:blip r:embed="rId5"/>
          <a:stretch>
            <a:fillRect/>
          </a:stretch>
        </p:blipFill>
        <p:spPr>
          <a:xfrm>
            <a:off x="8451542" y="1733583"/>
            <a:ext cx="3183849" cy="4567649"/>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Arrow: Right 3">
            <a:extLst>
              <a:ext uri="{FF2B5EF4-FFF2-40B4-BE49-F238E27FC236}">
                <a16:creationId xmlns:a16="http://schemas.microsoft.com/office/drawing/2014/main" id="{CB5BE333-DA0D-1988-78D0-964F7E665D98}"/>
              </a:ext>
            </a:extLst>
          </p:cNvPr>
          <p:cNvSpPr/>
          <p:nvPr/>
        </p:nvSpPr>
        <p:spPr>
          <a:xfrm>
            <a:off x="3888419" y="4767309"/>
            <a:ext cx="978408" cy="484632"/>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976483"/>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8" y="1739612"/>
            <a:ext cx="3206622" cy="45767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review page displays the responses that the student has provided in the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The student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can view all their responses by selecting "Expand All" or expand each section individually. To edit a response, the student can select the question’s hyperlink and will be taken to the corresponding page. Additionally, since the student invited their parent into the form, they see the parent contributor section and the status of their parent’s invite. </a:t>
            </a:r>
            <a:endPar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student review page. Each of the four previous sections are listed, which the student can expand and collapse, prompting them to review and verify the information. ">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4145872" y="1733101"/>
            <a:ext cx="7397590" cy="474759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832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Roles</a:t>
            </a:r>
            <a:endParaRPr lang="en-US" altLang="en-US" sz="425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54904" y="1786979"/>
            <a:ext cx="1582008" cy="328404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After logging in, the student can select the applicable role to fill out the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“Student,“ or "Parent.“ The student selects “Student."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196" name="Picture 4" descr="Screenshot of the welcome to the FAFSA form section, which instructs the student to select the role for completing the form: “Student” or “Parent.”">
            <a:extLst>
              <a:ext uri="{FF2B5EF4-FFF2-40B4-BE49-F238E27FC236}">
                <a16:creationId xmlns:a16="http://schemas.microsoft.com/office/drawing/2014/main" id="{E553CF40-5C0A-50D2-7924-D17206C79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227" y="1456453"/>
            <a:ext cx="8421225" cy="51219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56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Review Page (Continued)</a:t>
            </a:r>
            <a:endParaRPr lang="en-US" altLang="en-US" sz="4267" b="1" i="0" u="none" strike="noStrike" kern="1200" cap="none" spc="0" normalizeH="0" baseline="0" noProof="0">
              <a:ln>
                <a:noFill/>
              </a:ln>
              <a:effectLst/>
              <a:uLnTx/>
              <a:uFillTx/>
              <a:latin typeface="Oswald"/>
            </a:endParaRPr>
          </a:p>
        </p:txBody>
      </p:sp>
      <p:pic>
        <p:nvPicPr>
          <p:cNvPr id="2" name="Picture 1" descr="Screenshot continuation of the student review page. The contributors are listed for the student to review. An icon beside each contributor indicates that an invite has been sent. The student can use an “Edit” button to update the contributors if needed. ">
            <a:extLst>
              <a:ext uri="{FF2B5EF4-FFF2-40B4-BE49-F238E27FC236}">
                <a16:creationId xmlns:a16="http://schemas.microsoft.com/office/drawing/2014/main" id="{C07E92DC-52DE-3437-0629-7AE62C90BA5D}"/>
              </a:ext>
            </a:extLst>
          </p:cNvPr>
          <p:cNvPicPr>
            <a:picLocks noChangeAspect="1"/>
          </p:cNvPicPr>
          <p:nvPr/>
        </p:nvPicPr>
        <p:blipFill>
          <a:blip r:embed="rId3"/>
          <a:stretch>
            <a:fillRect/>
          </a:stretch>
        </p:blipFill>
        <p:spPr>
          <a:xfrm>
            <a:off x="878889" y="1836272"/>
            <a:ext cx="10244831" cy="423591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3434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5244" y="1718685"/>
            <a:ext cx="2447451" cy="4576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On this page, the student acknowledges the terms and conditions of the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and signs their section. After agreeing and signing, the student is able to submit their section of the FAFSA form.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Calibri"/>
                <a:cs typeface="Arial" panose="020B0604020202020204" pitchFamily="34" charset="0"/>
              </a:rPr>
              <a:t>Since parent information has not been provided, the FAFSA form is not considered complete and can’t be processed yet. </a:t>
            </a:r>
            <a:endPar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signature page. The student is instructed to review the terms and conditions they will be agreeing to by signing the FAFSA form. ">
            <a:extLst>
              <a:ext uri="{FF2B5EF4-FFF2-40B4-BE49-F238E27FC236}">
                <a16:creationId xmlns:a16="http://schemas.microsoft.com/office/drawing/2014/main" id="{14D3A933-4390-317A-F32B-5E0C0F0CB02A}"/>
              </a:ext>
            </a:extLst>
          </p:cNvPr>
          <p:cNvPicPr>
            <a:picLocks noChangeAspect="1"/>
          </p:cNvPicPr>
          <p:nvPr/>
        </p:nvPicPr>
        <p:blipFill>
          <a:blip r:embed="rId3"/>
          <a:stretch>
            <a:fillRect/>
          </a:stretch>
        </p:blipFill>
        <p:spPr>
          <a:xfrm>
            <a:off x="3710865" y="1594782"/>
            <a:ext cx="7594367" cy="49835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29125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Signature (Continued)</a:t>
            </a:r>
            <a:endParaRPr lang="en-US" altLang="en-US" sz="4267" b="1" i="0" u="none" strike="noStrike" kern="1200" cap="none" spc="0" normalizeH="0" baseline="0" noProof="0">
              <a:ln>
                <a:noFill/>
              </a:ln>
              <a:effectLst/>
              <a:uLnTx/>
              <a:uFillTx/>
              <a:latin typeface="Oswald"/>
            </a:endParaRPr>
          </a:p>
        </p:txBody>
      </p:sp>
      <p:pic>
        <p:nvPicPr>
          <p:cNvPr id="8" name="Picture 7" descr="Screenshot continuation of the signature page, which lists the remaining terms and conditions that the student agrees to by signing the FAFSA form. A checkbox indicates the student agrees to the terms, and there is a button below that for the student to “Submit” the form. ">
            <a:extLst>
              <a:ext uri="{FF2B5EF4-FFF2-40B4-BE49-F238E27FC236}">
                <a16:creationId xmlns:a16="http://schemas.microsoft.com/office/drawing/2014/main" id="{6BBECEAF-F1A7-D268-6075-67046C6A1867}"/>
              </a:ext>
            </a:extLst>
          </p:cNvPr>
          <p:cNvPicPr>
            <a:picLocks noChangeAspect="1"/>
          </p:cNvPicPr>
          <p:nvPr/>
        </p:nvPicPr>
        <p:blipFill>
          <a:blip r:embed="rId3"/>
          <a:stretch>
            <a:fillRect/>
          </a:stretch>
        </p:blipFill>
        <p:spPr>
          <a:xfrm>
            <a:off x="1748901" y="1724411"/>
            <a:ext cx="8149701" cy="459315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52587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Section Complete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2" y="1725393"/>
            <a:ext cx="4081202" cy="48479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Upon signing the student section, the student is presented the student section complete page. This page displays information for the student about next steps, including tracking their FAFSA</a:t>
            </a:r>
            <a:r>
              <a:rPr kumimoji="0" lang="en-US" sz="16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The student is reminded that their form is not completed and can’t be submitted until the parent completes the contributor section of the form and signs it. Next, in this scenario, the student’s invited parent will enter the FAFSA form and complete the parent section. </a:t>
            </a:r>
          </a:p>
        </p:txBody>
      </p:sp>
      <p:pic>
        <p:nvPicPr>
          <p:cNvPr id="3" name="Picture 2"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
            <a:extLst>
              <a:ext uri="{FF2B5EF4-FFF2-40B4-BE49-F238E27FC236}">
                <a16:creationId xmlns:a16="http://schemas.microsoft.com/office/drawing/2014/main" id="{0F0033CF-96C3-D3AB-95B2-E181472FDB72}"/>
              </a:ext>
            </a:extLst>
          </p:cNvPr>
          <p:cNvPicPr>
            <a:picLocks noChangeAspect="1"/>
          </p:cNvPicPr>
          <p:nvPr/>
        </p:nvPicPr>
        <p:blipFill>
          <a:blip r:embed="rId3"/>
          <a:stretch>
            <a:fillRect/>
          </a:stretch>
        </p:blipFill>
        <p:spPr>
          <a:xfrm>
            <a:off x="4749554" y="1729875"/>
            <a:ext cx="6647507" cy="474194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78335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Section Complete (Continued)</a:t>
            </a:r>
            <a:endParaRPr lang="en-US" altLang="en-US" sz="4267" b="1" i="0" u="none" strike="noStrike" kern="1200" cap="none" spc="0" normalizeH="0" baseline="0" noProof="0">
              <a:ln>
                <a:noFill/>
              </a:ln>
              <a:effectLst/>
              <a:uLnTx/>
              <a:uFillTx/>
              <a:latin typeface="Oswald"/>
            </a:endParaRPr>
          </a:p>
        </p:txBody>
      </p:sp>
      <p:pic>
        <p:nvPicPr>
          <p:cNvPr id="3" name="Picture 2"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
            <a:extLst>
              <a:ext uri="{FF2B5EF4-FFF2-40B4-BE49-F238E27FC236}">
                <a16:creationId xmlns:a16="http://schemas.microsoft.com/office/drawing/2014/main" id="{D95C1EAF-F9B4-C03B-2C15-A874F150DD8D}"/>
              </a:ext>
            </a:extLst>
          </p:cNvPr>
          <p:cNvPicPr>
            <a:picLocks noChangeAspect="1"/>
          </p:cNvPicPr>
          <p:nvPr/>
        </p:nvPicPr>
        <p:blipFill>
          <a:blip r:embed="rId3"/>
          <a:stretch>
            <a:fillRect/>
          </a:stretch>
        </p:blipFill>
        <p:spPr>
          <a:xfrm>
            <a:off x="2077375" y="1714500"/>
            <a:ext cx="7892248" cy="498633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46552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Email</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95245" y="1721762"/>
            <a:ext cx="280255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a:t>
            </a: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a view within StudentAid.gov nor the FAFSA</a:t>
            </a:r>
            <a:r>
              <a:rPr kumimoji="0" lang="en-US" sz="18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This view demonstrates a parent opening the FAFSA invitation from their email. The parent selects “Log In" and is taken to StudentAid.gov. </a:t>
            </a:r>
          </a:p>
        </p:txBody>
      </p:sp>
      <p:pic>
        <p:nvPicPr>
          <p:cNvPr id="4" name="Picture 3" descr="Screenshot of the email request sent to parents listed on a FAFSA form. The student’s name is included in the email headline. The email text reminds the parent of the importance of complet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Log In.”">
            <a:extLst>
              <a:ext uri="{FF2B5EF4-FFF2-40B4-BE49-F238E27FC236}">
                <a16:creationId xmlns:a16="http://schemas.microsoft.com/office/drawing/2014/main" id="{9E3AF5FC-BBC8-A6D4-618D-87405AF72725}"/>
              </a:ext>
            </a:extLst>
          </p:cNvPr>
          <p:cNvPicPr>
            <a:picLocks noChangeAspect="1"/>
          </p:cNvPicPr>
          <p:nvPr/>
        </p:nvPicPr>
        <p:blipFill>
          <a:blip r:embed="rId3"/>
          <a:stretch>
            <a:fillRect/>
          </a:stretch>
        </p:blipFill>
        <p:spPr>
          <a:xfrm>
            <a:off x="4232378" y="1714500"/>
            <a:ext cx="3029556" cy="4457700"/>
          </a:xfrm>
          <a:prstGeom prst="rect">
            <a:avLst/>
          </a:prstGeom>
          <a:ln w="12700">
            <a:solidFill>
              <a:schemeClr val="tx1"/>
            </a:solidFill>
          </a:ln>
        </p:spPr>
      </p:pic>
      <p:pic>
        <p:nvPicPr>
          <p:cNvPr id="8" name="Picture 7" descr="Screenshot continuation of the email request sent to parents listed on a FAFSA form. The parent is reminded that they should complete their section of the FAFSA form as soon as possible. Below that, a banner informs the parent of how they can find help if they are unable to locate the student’s FAFSA form. ">
            <a:extLst>
              <a:ext uri="{FF2B5EF4-FFF2-40B4-BE49-F238E27FC236}">
                <a16:creationId xmlns:a16="http://schemas.microsoft.com/office/drawing/2014/main" id="{5BD9BAE1-214A-D80E-0F20-4661F15E7E0F}"/>
              </a:ext>
            </a:extLst>
          </p:cNvPr>
          <p:cNvPicPr>
            <a:picLocks noChangeAspect="1"/>
          </p:cNvPicPr>
          <p:nvPr/>
        </p:nvPicPr>
        <p:blipFill>
          <a:blip r:embed="rId4"/>
          <a:stretch>
            <a:fillRect/>
          </a:stretch>
        </p:blipFill>
        <p:spPr>
          <a:xfrm>
            <a:off x="7581530" y="1714500"/>
            <a:ext cx="3345971"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5231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Log In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2" y="1735273"/>
            <a:ext cx="2536488" cy="4478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taken from their email to the “Log In” page to enter their log-in credentials. To access the FAFSA</a:t>
            </a:r>
            <a:r>
              <a:rPr kumimoji="0" lang="en-US" sz="16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all users are required to have an FSA ID (account username and password). If the parent doesn't have an FSA ID, they can select "Create an Account."</a:t>
            </a: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3897297" y="1693539"/>
            <a:ext cx="7560541" cy="4769405"/>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61308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Parent Status Center – My Activity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5" y="1727947"/>
            <a:ext cx="1737717" cy="4478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After successfully logging in, the parent is taken to their “My Activity” page. The parent sees an invitation to be a contributor on the student’s FAFSA</a:t>
            </a:r>
            <a:r>
              <a:rPr kumimoji="0" lang="en-US" sz="16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a:t>
            </a:r>
          </a:p>
        </p:txBody>
      </p:sp>
      <p:pic>
        <p:nvPicPr>
          <p:cNvPr id="3" name="Picture 2" descr="Screenshot of the My Activity page. A banner informs the parent that they have been requested to be a contributor on a FAFSA form. There are hyperlinks below to  “Decline Invitation” or “Get Started.” ">
            <a:extLst>
              <a:ext uri="{FF2B5EF4-FFF2-40B4-BE49-F238E27FC236}">
                <a16:creationId xmlns:a16="http://schemas.microsoft.com/office/drawing/2014/main" id="{B1BF236E-9284-0E16-255D-6CA05775A6D5}"/>
              </a:ext>
            </a:extLst>
          </p:cNvPr>
          <p:cNvPicPr>
            <a:picLocks noChangeAspect="1"/>
          </p:cNvPicPr>
          <p:nvPr/>
        </p:nvPicPr>
        <p:blipFill>
          <a:blip r:embed="rId3"/>
          <a:stretch>
            <a:fillRect/>
          </a:stretch>
        </p:blipFill>
        <p:spPr>
          <a:xfrm>
            <a:off x="3258105" y="1738417"/>
            <a:ext cx="8181451" cy="479554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7885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83852"/>
            <a:ext cx="809913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Contributing to the FAFSA</a:t>
            </a:r>
            <a:r>
              <a:rPr lang="en-US" altLang="en-US" sz="4000" cap="none" spc="0" baseline="30000">
                <a:latin typeface="Oswald"/>
              </a:rPr>
              <a:t>®</a:t>
            </a:r>
            <a:r>
              <a:rPr lang="en-US" altLang="en-US" sz="4000" cap="none" spc="0">
                <a:latin typeface="Oswald"/>
              </a:rPr>
              <a:t> Form</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681798" y="1737191"/>
            <a:ext cx="8690802" cy="375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a:ea typeface="Calibri"/>
                <a:cs typeface="Calibri"/>
              </a:rPr>
              <a:t>This page provides information about being a contributor on a FAFSA</a:t>
            </a:r>
            <a:r>
              <a:rPr kumimoji="0" lang="en-US" sz="1400" b="1" i="0" u="none" strike="noStrike" kern="1200" cap="none" spc="0" normalizeH="0" baseline="30000" noProof="0" dirty="0">
                <a:ln>
                  <a:noFill/>
                </a:ln>
                <a:solidFill>
                  <a:srgbClr val="191918"/>
                </a:solidFill>
                <a:effectLst/>
                <a:uLnTx/>
                <a:uFillTx/>
                <a:latin typeface="Arial"/>
                <a:ea typeface="Calibri"/>
                <a:cs typeface="Calibri"/>
              </a:rPr>
              <a:t>®</a:t>
            </a:r>
            <a:r>
              <a:rPr kumimoji="0" lang="en-US" sz="1400" b="1" i="0" u="none" strike="noStrike" kern="1200" cap="none" spc="0" normalizeH="0" baseline="0" noProof="0" dirty="0">
                <a:ln>
                  <a:noFill/>
                </a:ln>
                <a:solidFill>
                  <a:srgbClr val="191918"/>
                </a:solidFill>
                <a:effectLst/>
                <a:uLnTx/>
                <a:uFillTx/>
                <a:latin typeface="Arial"/>
                <a:ea typeface="Calibri"/>
                <a:cs typeface="Calibri"/>
              </a:rPr>
              <a:t> form. </a:t>
            </a:r>
            <a:endParaRPr kumimoji="0" lang="en-US" sz="1400" b="1" i="0" u="none" strike="noStrike" kern="1200" cap="none" spc="0" normalizeH="0" baseline="0" noProof="0" dirty="0">
              <a:ln>
                <a:noFill/>
              </a:ln>
              <a:solidFill>
                <a:srgbClr val="191918"/>
              </a:solidFill>
              <a:effectLst/>
              <a:uLnTx/>
              <a:uFillTx/>
              <a:latin typeface="Arial"/>
              <a:ea typeface="+mn-ea"/>
              <a:cs typeface="+mn-cs"/>
            </a:endParaRPr>
          </a:p>
        </p:txBody>
      </p:sp>
      <p:pic>
        <p:nvPicPr>
          <p:cNvPr id="19458" name="Picture 2" descr="Screenshot of the introduction page for parent contributing to the FAFSA form. The parent is reminded that the FAFSA form can’t be submitted for processing until their information is provided and that they can save the form to complete later. Frequently asked questions are also listed, which the parent can expand or collapse. This includes “Why have I been invited to contribute to this FAFSA form?” and “Does contributing to the form mean I’m financially responsible to pay for college?” ">
            <a:extLst>
              <a:ext uri="{FF2B5EF4-FFF2-40B4-BE49-F238E27FC236}">
                <a16:creationId xmlns:a16="http://schemas.microsoft.com/office/drawing/2014/main" id="{57170995-D3FA-F675-FFB7-97B3FF65A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317" y="2254928"/>
            <a:ext cx="4540903" cy="423464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9462" name="Picture 6" descr="Screenshot continuation of the introduction page for parent contributing to the FAFSA form. Additional frequently asked questions are listed, which the parent can expand or collapse. This includes &quot;What do I need to complete my section(s)?&quot; &quot;What kind of information will I be asked to provide?&quot; and &quot;What happens after I complete my sections?&quot; ">
            <a:extLst>
              <a:ext uri="{FF2B5EF4-FFF2-40B4-BE49-F238E27FC236}">
                <a16:creationId xmlns:a16="http://schemas.microsoft.com/office/drawing/2014/main" id="{AF3906AF-B36E-39A4-7D00-B25E25FC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629" y="2254928"/>
            <a:ext cx="4904909" cy="415474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691042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4" y="1725394"/>
            <a:ext cx="2035030" cy="5217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When the parent enters a </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2024–25</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FAFSA</a:t>
            </a:r>
            <a:r>
              <a:rPr kumimoji="0" lang="en-US" sz="16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20482" name="Picture 2" descr="Screenshot of the first page of the Understanding the FAFSA Form section. A video provides the parent with an overview of the form.">
            <a:extLst>
              <a:ext uri="{FF2B5EF4-FFF2-40B4-BE49-F238E27FC236}">
                <a16:creationId xmlns:a16="http://schemas.microsoft.com/office/drawing/2014/main" id="{896AE1F5-A9E9-CB1C-AE7B-F9C83C0F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1371" y="1725393"/>
            <a:ext cx="8273597" cy="457583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55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2053004" cy="39303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When the student starts the </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2024–25</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for the first time, they are taken through the FAFSA onboarding process. The first onboarding page provides an overview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9218" name="Picture 2" descr="Screenshot of the first page of the Understanding the FAFSA Form section. A video provides the student with an overview of the form.">
            <a:extLst>
              <a:ext uri="{FF2B5EF4-FFF2-40B4-BE49-F238E27FC236}">
                <a16:creationId xmlns:a16="http://schemas.microsoft.com/office/drawing/2014/main" id="{7F539DBF-7045-77A6-E6FB-87BCBF26F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702" y="1522874"/>
            <a:ext cx="7526868" cy="48885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764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557510" y="2047375"/>
            <a:ext cx="2212324" cy="4109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second FAFSA</a:t>
            </a:r>
            <a:r>
              <a:rPr kumimoji="0" lang="en-US" sz="16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the different roles that may be required to complete the student’s FAFSA form and the documents that may be needed to fill out the form.</a:t>
            </a:r>
          </a:p>
        </p:txBody>
      </p:sp>
      <p:pic>
        <p:nvPicPr>
          <p:cNvPr id="21506" name="Picture 2" descr="Screenshot of the second page of the Understanding the FAFSA Form section, which explains the expectations of the contributor role when completing the form. The parent is informed that the answers provided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3C124AF8-AD0C-187F-5E42-BCC8954D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702" y="1733293"/>
            <a:ext cx="7729380" cy="469414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677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7" y="1737828"/>
            <a:ext cx="1803951" cy="4478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third onboarding page provides information about the types of questions the parent can expect to see and how they can get help in filling out the FAFSA</a:t>
            </a:r>
            <a:r>
              <a:rPr kumimoji="0" lang="en-US" sz="16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0" name="Picture 9"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for the student to be eligible for federal student aid. With consent, federal tax information will be transferred directly into the form from the Internal Revenue Service. ">
            <a:extLst>
              <a:ext uri="{FF2B5EF4-FFF2-40B4-BE49-F238E27FC236}">
                <a16:creationId xmlns:a16="http://schemas.microsoft.com/office/drawing/2014/main" id="{CA1CDC58-794F-800B-EC5D-0E4D5838E0C5}"/>
              </a:ext>
            </a:extLst>
          </p:cNvPr>
          <p:cNvPicPr>
            <a:picLocks noChangeAspect="1"/>
          </p:cNvPicPr>
          <p:nvPr/>
        </p:nvPicPr>
        <p:blipFill>
          <a:blip r:embed="rId3"/>
          <a:stretch>
            <a:fillRect/>
          </a:stretch>
        </p:blipFill>
        <p:spPr>
          <a:xfrm>
            <a:off x="2947386" y="1737828"/>
            <a:ext cx="9035667" cy="4266606"/>
          </a:xfrm>
          <a:prstGeom prst="rect">
            <a:avLst/>
          </a:prstGeom>
          <a:ln w="12700">
            <a:solidFill>
              <a:schemeClr val="tx1"/>
            </a:solidFill>
          </a:ln>
        </p:spPr>
      </p:pic>
    </p:spTree>
    <p:extLst>
      <p:ext uri="{BB962C8B-B14F-4D97-AF65-F5344CB8AC3E}">
        <p14:creationId xmlns:p14="http://schemas.microsoft.com/office/powerpoint/2010/main" val="3132836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Student’s Parent 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2159056" cy="4478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last onboarding page provides information about what to expect once the FAFSA</a:t>
            </a:r>
            <a:r>
              <a:rPr kumimoji="0" lang="en-US" sz="16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is completed and submitted. On this page, the parent selects "Start the FAFSA form" to begin the parent section.  </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026" name="Picture 2" descr="Screenshot of the final page of the Understanding the FAFSA Form section, which informs the parent that they can check the status of the student's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AA58EC19-BF84-331D-B62D-D69E3ED16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74" y="1588327"/>
            <a:ext cx="8219800" cy="491270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9418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2283344" cy="48998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parent section. The parent can verify that their personal information is correct. To update any of the personal information, the parent must access their Account Settings on StudentAid.gov. For fields related to the parent’s mailing address, the parent can edit them directly on this page. </a:t>
            </a:r>
          </a:p>
        </p:txBody>
      </p:sp>
      <p:pic>
        <p:nvPicPr>
          <p:cNvPr id="3" name="Picture 2" descr="Screenshot of the Parent Identity Information section of the FAFSA form. Parent information including name, date of birth, Social Security number, email address, and mobile phone number are displayed to verify. ">
            <a:extLst>
              <a:ext uri="{FF2B5EF4-FFF2-40B4-BE49-F238E27FC236}">
                <a16:creationId xmlns:a16="http://schemas.microsoft.com/office/drawing/2014/main" id="{40A2419D-7353-81CF-51C2-2AE00FAA44D6}"/>
              </a:ext>
            </a:extLst>
          </p:cNvPr>
          <p:cNvPicPr>
            <a:picLocks noChangeAspect="1"/>
          </p:cNvPicPr>
          <p:nvPr/>
        </p:nvPicPr>
        <p:blipFill>
          <a:blip r:embed="rId3"/>
          <a:stretch>
            <a:fillRect/>
          </a:stretch>
        </p:blipFill>
        <p:spPr>
          <a:xfrm>
            <a:off x="3286612" y="1719635"/>
            <a:ext cx="8163882" cy="475218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69335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585416" y="607668"/>
            <a:ext cx="1185359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6" name="Picture 5" descr="Screenshot continuation of the Parent Identity Information section, which has text boxes that prompt the parent to enter their permanent mailing address. ">
            <a:extLst>
              <a:ext uri="{FF2B5EF4-FFF2-40B4-BE49-F238E27FC236}">
                <a16:creationId xmlns:a16="http://schemas.microsoft.com/office/drawing/2014/main" id="{43A7BF1C-B0FD-4A6C-9E02-7522A00F69FD}"/>
              </a:ext>
            </a:extLst>
          </p:cNvPr>
          <p:cNvPicPr>
            <a:picLocks noChangeAspect="1"/>
          </p:cNvPicPr>
          <p:nvPr/>
        </p:nvPicPr>
        <p:blipFill>
          <a:blip r:embed="rId3"/>
          <a:stretch>
            <a:fillRect/>
          </a:stretch>
        </p:blipFill>
        <p:spPr>
          <a:xfrm>
            <a:off x="1074198" y="1714499"/>
            <a:ext cx="10173810" cy="475732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7452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Provides Consent</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2389876" cy="457670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page informs the parent about consent and their federal tax information. By providing consent, the parent’s federal tax information is transferred directly into the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from the IRS to help complete the Parent Financials section. The parent selects "Approve" to provide consent and is taken to the next page. </a:t>
            </a:r>
            <a:endPar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consent page for the retrieval and disclosure of federal tax information. A bulleted list of statements defines what the parent is affirming and giving consent to.">
            <a:extLst>
              <a:ext uri="{FF2B5EF4-FFF2-40B4-BE49-F238E27FC236}">
                <a16:creationId xmlns:a16="http://schemas.microsoft.com/office/drawing/2014/main" id="{B0AC941F-1BAB-07C8-3BEB-6FCED1E9B0A1}"/>
              </a:ext>
            </a:extLst>
          </p:cNvPr>
          <p:cNvPicPr>
            <a:picLocks noChangeAspect="1"/>
          </p:cNvPicPr>
          <p:nvPr/>
        </p:nvPicPr>
        <p:blipFill>
          <a:blip r:embed="rId3"/>
          <a:stretch>
            <a:fillRect/>
          </a:stretch>
        </p:blipFill>
        <p:spPr>
          <a:xfrm>
            <a:off x="3773011" y="1367161"/>
            <a:ext cx="6900524" cy="52644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Arrow: Left 2">
            <a:extLst>
              <a:ext uri="{FF2B5EF4-FFF2-40B4-BE49-F238E27FC236}">
                <a16:creationId xmlns:a16="http://schemas.microsoft.com/office/drawing/2014/main" id="{5C807C9F-CE9D-ECC9-353C-22698AFAE46E}"/>
              </a:ext>
            </a:extLst>
          </p:cNvPr>
          <p:cNvSpPr/>
          <p:nvPr/>
        </p:nvSpPr>
        <p:spPr>
          <a:xfrm>
            <a:off x="9695127" y="1651247"/>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7611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Provides Consent (Continued)</a:t>
            </a:r>
            <a:endParaRPr kumimoji="0" lang="en-US" altLang="en-US" sz="3600" b="1" i="0" u="none" strike="noStrike" kern="1200" cap="none" spc="0" normalizeH="0" baseline="0" noProof="0">
              <a:ln>
                <a:noFill/>
              </a:ln>
              <a:effectLst/>
              <a:uLnTx/>
              <a:uFillTx/>
              <a:latin typeface="Oswald"/>
              <a:ea typeface="+mn-ea"/>
              <a:cs typeface="+mn-cs"/>
            </a:endParaRPr>
          </a:p>
        </p:txBody>
      </p:sp>
      <p:pic>
        <p:nvPicPr>
          <p:cNvPr id="3" name="Picture 2"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917E87C3-6199-DD10-AF07-6229A5EB7441}"/>
              </a:ext>
            </a:extLst>
          </p:cNvPr>
          <p:cNvPicPr>
            <a:picLocks noChangeAspect="1"/>
          </p:cNvPicPr>
          <p:nvPr/>
        </p:nvPicPr>
        <p:blipFill>
          <a:blip r:embed="rId3"/>
          <a:stretch>
            <a:fillRect/>
          </a:stretch>
        </p:blipFill>
        <p:spPr>
          <a:xfrm>
            <a:off x="2112884" y="1714499"/>
            <a:ext cx="7199791" cy="4819465"/>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2" name="Arrow: Left 1">
            <a:extLst>
              <a:ext uri="{FF2B5EF4-FFF2-40B4-BE49-F238E27FC236}">
                <a16:creationId xmlns:a16="http://schemas.microsoft.com/office/drawing/2014/main" id="{EAA8AC0F-90D2-B6DC-961B-C9E7930B7FD0}"/>
              </a:ext>
            </a:extLst>
          </p:cNvPr>
          <p:cNvSpPr/>
          <p:nvPr/>
        </p:nvSpPr>
        <p:spPr>
          <a:xfrm>
            <a:off x="9589912" y="6083040"/>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549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77970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the first page in the Parent Demographics section. It provides an overview of the section.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introduction to the Parent Demographics section, which informs the parent that the next series of pages will ask about their marital status, college students in the household, and legal residence. The parent is reminded that these questions are because most dependent students receive support from their parents, and this affects how much they’re able to pay for school. ">
            <a:extLst>
              <a:ext uri="{FF2B5EF4-FFF2-40B4-BE49-F238E27FC236}">
                <a16:creationId xmlns:a16="http://schemas.microsoft.com/office/drawing/2014/main" id="{B78D8C0A-658F-7185-D8D1-63383FB2C039}"/>
              </a:ext>
            </a:extLst>
          </p:cNvPr>
          <p:cNvPicPr>
            <a:picLocks noChangeAspect="1"/>
          </p:cNvPicPr>
          <p:nvPr/>
        </p:nvPicPr>
        <p:blipFill>
          <a:blip r:embed="rId3"/>
          <a:stretch>
            <a:fillRect/>
          </a:stretch>
        </p:blipFill>
        <p:spPr>
          <a:xfrm>
            <a:off x="1021732" y="2519656"/>
            <a:ext cx="10155254" cy="3996554"/>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722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Current Marital Status</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757375" y="1842378"/>
            <a:ext cx="1710617" cy="37805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current marital status. They select the "Married (not Separated)" option. </a:t>
            </a:r>
          </a:p>
        </p:txBody>
      </p:sp>
      <p:pic>
        <p:nvPicPr>
          <p:cNvPr id="3" name="Picture 2" descr="Screenshot of the first page of the Parent Demographics section, which asks the parent to select their marital status: “Single (never married),” “Unmarried and both legal parents living together,” “Married (not separated),” “Remarried,” “Separated,” “Divorced,” or “Widowed.” ">
            <a:extLst>
              <a:ext uri="{FF2B5EF4-FFF2-40B4-BE49-F238E27FC236}">
                <a16:creationId xmlns:a16="http://schemas.microsoft.com/office/drawing/2014/main" id="{61AD0A08-197E-F2CD-3785-84EDDFE0F86D}"/>
              </a:ext>
            </a:extLst>
          </p:cNvPr>
          <p:cNvPicPr>
            <a:picLocks noChangeAspect="1"/>
          </p:cNvPicPr>
          <p:nvPr/>
        </p:nvPicPr>
        <p:blipFill>
          <a:blip r:embed="rId3"/>
          <a:stretch>
            <a:fillRect/>
          </a:stretch>
        </p:blipFill>
        <p:spPr>
          <a:xfrm>
            <a:off x="3430238" y="1842378"/>
            <a:ext cx="6832347" cy="454379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264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State of Legal Residence</a:t>
            </a:r>
            <a:endParaRPr kumimoji="0" lang="en-US" altLang="en-US" sz="40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62465" y="1727585"/>
            <a:ext cx="1787772" cy="48479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state of legal residence. The parent selects the state from a dropdown box and provides the month and year when they became a legal resident. </a:t>
            </a:r>
          </a:p>
        </p:txBody>
      </p:sp>
      <p:pic>
        <p:nvPicPr>
          <p:cNvPr id="3" name="Picture 2" descr="Screenshot continuation of the Parent Demographics section, which has a dropdown menu for the parent to select their state of legal residence. A text box below prompts the parent to enter the month and year they became a resident of that state. ">
            <a:extLst>
              <a:ext uri="{FF2B5EF4-FFF2-40B4-BE49-F238E27FC236}">
                <a16:creationId xmlns:a16="http://schemas.microsoft.com/office/drawing/2014/main" id="{337D5769-30AA-B149-136E-2BA08248D910}"/>
              </a:ext>
            </a:extLst>
          </p:cNvPr>
          <p:cNvPicPr>
            <a:picLocks noChangeAspect="1"/>
          </p:cNvPicPr>
          <p:nvPr/>
        </p:nvPicPr>
        <p:blipFill>
          <a:blip r:embed="rId3"/>
          <a:stretch>
            <a:fillRect/>
          </a:stretch>
        </p:blipFill>
        <p:spPr>
          <a:xfrm>
            <a:off x="2663300" y="1741031"/>
            <a:ext cx="8780147" cy="4834547"/>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316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4400" cap="none" spc="0">
                <a:latin typeface="Oswald"/>
              </a:rPr>
              <a:t>Dependent </a:t>
            </a:r>
            <a:r>
              <a:rPr kumimoji="0" lang="en-US" altLang="en-US" sz="4267"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2005145" cy="36072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second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the different roles that may be required to participate in the student’s FAFSA form and documents that may be needed to fill out the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0242" name="Picture 2"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72889BE9-25D0-25E5-F25A-4447D6D36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674" y="1571349"/>
            <a:ext cx="8234609" cy="50008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643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Introduction: Dependent Student’s Parent Financials</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87203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Parent Financials section. It provides an overview of the section.</a:t>
            </a:r>
          </a:p>
        </p:txBody>
      </p:sp>
      <p:pic>
        <p:nvPicPr>
          <p:cNvPr id="3" name="Picture 2"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
            <a:extLst>
              <a:ext uri="{FF2B5EF4-FFF2-40B4-BE49-F238E27FC236}">
                <a16:creationId xmlns:a16="http://schemas.microsoft.com/office/drawing/2014/main" id="{BD8A8618-6FA0-5C11-8748-8FA9C1369D1E}"/>
              </a:ext>
            </a:extLst>
          </p:cNvPr>
          <p:cNvPicPr>
            <a:picLocks noChangeAspect="1"/>
          </p:cNvPicPr>
          <p:nvPr/>
        </p:nvPicPr>
        <p:blipFill>
          <a:blip r:embed="rId3"/>
          <a:stretch>
            <a:fillRect/>
          </a:stretch>
        </p:blipFill>
        <p:spPr>
          <a:xfrm>
            <a:off x="766204" y="2641724"/>
            <a:ext cx="10459646" cy="381234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93594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45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800" cap="none" spc="0">
                <a:latin typeface="Oswald"/>
              </a:rPr>
              <a:t>Dependent Student’s Parent Federal Benefits Received </a:t>
            </a:r>
            <a:endParaRPr lang="en-US" altLang="en-US" sz="38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6" y="1723046"/>
            <a:ext cx="1817136"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page asks the parent if they or anyone in their family has received federal benefits. The parent selects "None of these apply."</a:t>
            </a:r>
          </a:p>
        </p:txBody>
      </p:sp>
      <p:pic>
        <p:nvPicPr>
          <p:cNvPr id="2050" name="Picture 2"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C90B5FC-7EB9-C363-CBAA-90287AE0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436" y="1611795"/>
            <a:ext cx="7332954" cy="457818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6286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Tax Filing Status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2110099"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page asks the parent about their tax filing status. The parent selects "Yes" to "Did or will the parent file a 2022 joint tax return with their current spouse?" </a:t>
            </a:r>
          </a:p>
        </p:txBody>
      </p:sp>
      <p:pic>
        <p:nvPicPr>
          <p:cNvPr id="1026" name="Picture 2" descr="Screenshot continuation of the Parent Financials section, which asks the parent if they filed a 2022 joint tax return with their spouse. ">
            <a:extLst>
              <a:ext uri="{FF2B5EF4-FFF2-40B4-BE49-F238E27FC236}">
                <a16:creationId xmlns:a16="http://schemas.microsoft.com/office/drawing/2014/main" id="{D06E466B-ED2B-4D92-EEFC-545577B69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231" y="1743072"/>
            <a:ext cx="8548370" cy="4240478"/>
          </a:xfrm>
          <a:prstGeom prst="rect">
            <a:avLst/>
          </a:prstGeom>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709269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Family Size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544324" y="1788177"/>
            <a:ext cx="1515295"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page asks the parent if their family size has changed. The parent selects the “Yes“ option.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9F4B998B-F38F-D35E-15A5-3CA803EFEEF8}"/>
              </a:ext>
            </a:extLst>
          </p:cNvPr>
          <p:cNvPicPr>
            <a:picLocks noChangeAspect="1"/>
          </p:cNvPicPr>
          <p:nvPr/>
        </p:nvPicPr>
        <p:blipFill>
          <a:blip r:embed="rId3"/>
          <a:stretch>
            <a:fillRect/>
          </a:stretch>
        </p:blipFill>
        <p:spPr>
          <a:xfrm>
            <a:off x="2601158" y="1788177"/>
            <a:ext cx="9200608" cy="4611519"/>
          </a:xfrm>
          <a:prstGeom prst="rect">
            <a:avLst/>
          </a:prstGeom>
          <a:ln w="12700">
            <a:solidFill>
              <a:schemeClr val="tx1"/>
            </a:solidFill>
          </a:ln>
        </p:spPr>
      </p:pic>
    </p:spTree>
    <p:extLst>
      <p:ext uri="{BB962C8B-B14F-4D97-AF65-F5344CB8AC3E}">
        <p14:creationId xmlns:p14="http://schemas.microsoft.com/office/powerpoint/2010/main" val="36657200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Number in College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95246" y="1733105"/>
            <a:ext cx="1657338" cy="484799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page asks the parent how many people in the family will be in college between July 1, 2024, and June 30, 2025. The parent enters a response into the entry field.</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074" name="Picture 2" descr="Screenshot continuation of the Parent Financials section, which asks the parent to enter the number of people in their family, including the student, that will be in college between July 1, 2024, and June 30, 2025. ">
            <a:extLst>
              <a:ext uri="{FF2B5EF4-FFF2-40B4-BE49-F238E27FC236}">
                <a16:creationId xmlns:a16="http://schemas.microsoft.com/office/drawing/2014/main" id="{A9D99D15-8670-961E-F8DB-849FE051A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858" y="1733105"/>
            <a:ext cx="8870905" cy="44812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357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a:latin typeface="Oswald"/>
              </a:rPr>
              <a:t>Dependent Student’s Parent Tax Return Information</a:t>
            </a:r>
            <a:endParaRPr lang="en-US" altLang="en-US" sz="40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6" y="1718192"/>
            <a:ext cx="1763870"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questions about their 2022 tax return. The parent enters a response in each entry field.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098" name="Picture 2" descr="Screenshot continuation of the Parent Financials section, which asks the parent if they received Earned Income Tax Credit. Below that, text boxes prompt the parent to enter the dollar amount of college grants, scholarships, or AmeriCorps benefits reported to the Internal Revenue Service. Another text box prompts the parent to enter the dollar amount of foreign income exempt from federal taxation.">
            <a:extLst>
              <a:ext uri="{FF2B5EF4-FFF2-40B4-BE49-F238E27FC236}">
                <a16:creationId xmlns:a16="http://schemas.microsoft.com/office/drawing/2014/main" id="{597094EF-8763-5288-F11A-32465753B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0450" y="1811229"/>
            <a:ext cx="8131946" cy="4425443"/>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0766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Assets</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1" y="1718548"/>
            <a:ext cx="1435657" cy="37805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assets. The parent enters a response in each entry field. </a:t>
            </a:r>
          </a:p>
        </p:txBody>
      </p:sp>
      <p:pic>
        <p:nvPicPr>
          <p:cNvPr id="4" name="Picture 3"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8DB05974-8CB4-0C00-1FB6-3E4F1A3F0934}"/>
              </a:ext>
            </a:extLst>
          </p:cNvPr>
          <p:cNvPicPr>
            <a:picLocks noChangeAspect="1"/>
          </p:cNvPicPr>
          <p:nvPr/>
        </p:nvPicPr>
        <p:blipFill>
          <a:blip r:embed="rId3"/>
          <a:stretch>
            <a:fillRect/>
          </a:stretch>
        </p:blipFill>
        <p:spPr>
          <a:xfrm>
            <a:off x="2849732" y="1783272"/>
            <a:ext cx="8274639" cy="4717763"/>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Arrow: Left 2">
            <a:extLst>
              <a:ext uri="{FF2B5EF4-FFF2-40B4-BE49-F238E27FC236}">
                <a16:creationId xmlns:a16="http://schemas.microsoft.com/office/drawing/2014/main" id="{F718BDFF-F820-A1CB-9469-FE23353DF918}"/>
              </a:ext>
            </a:extLst>
          </p:cNvPr>
          <p:cNvSpPr/>
          <p:nvPr/>
        </p:nvSpPr>
        <p:spPr>
          <a:xfrm rot="18929074">
            <a:off x="8593585" y="3695610"/>
            <a:ext cx="923277" cy="51240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134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b="1" i="0" u="none" strike="noStrike" kern="1200" cap="none" spc="0" normalizeH="0" baseline="0" noProof="0">
                <a:ln>
                  <a:noFill/>
                </a:ln>
                <a:effectLst/>
                <a:uLnTx/>
                <a:uFillTx/>
                <a:latin typeface="Oswald"/>
              </a:rPr>
              <a:t>Dependent Student’s Other Parent Information </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54904" y="1714500"/>
            <a:ext cx="1147263"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to provide information about their spouse or partner.</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2050" name="Picture 2" descr="Screenshot continuation of the Parent Financials section, which includes text boxes for the parent to enter the information about the student’s other parent. This includes the other parent’s name, date of birth, Social Security number, and email address. ">
            <a:extLst>
              <a:ext uri="{FF2B5EF4-FFF2-40B4-BE49-F238E27FC236}">
                <a16:creationId xmlns:a16="http://schemas.microsoft.com/office/drawing/2014/main" id="{E27F038D-2352-4A2B-DE9B-1D05CBAD6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647" y="1571348"/>
            <a:ext cx="8581467" cy="475467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682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Review Page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2984681" cy="425353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review page displays the responses that the parent has provided in the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In this scenario, </a:t>
            </a: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 parent can only view responses within the parent section of the student’s FAFSA form.</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parent can view all their responses by selecting "Expand All" or expand each section individually. To edit a response, the parent can select the question’s hyperlink to be taken to the corresponding page.</a:t>
            </a:r>
            <a:endPar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parent review page. Each of the four previous sections are listed, which the parent can expand and collapse to review and verify their information. ">
            <a:extLst>
              <a:ext uri="{FF2B5EF4-FFF2-40B4-BE49-F238E27FC236}">
                <a16:creationId xmlns:a16="http://schemas.microsoft.com/office/drawing/2014/main" id="{44D54FA7-C9F5-80A1-907B-ABF8A002AAC9}"/>
              </a:ext>
            </a:extLst>
          </p:cNvPr>
          <p:cNvPicPr>
            <a:picLocks noChangeAspect="1"/>
          </p:cNvPicPr>
          <p:nvPr/>
        </p:nvPicPr>
        <p:blipFill>
          <a:blip r:embed="rId3"/>
          <a:stretch>
            <a:fillRect/>
          </a:stretch>
        </p:blipFill>
        <p:spPr>
          <a:xfrm>
            <a:off x="4021585" y="1728781"/>
            <a:ext cx="7427024" cy="458878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1273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Student’s Parent Signature</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5" y="1716076"/>
            <a:ext cx="2269898" cy="44786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On this page, the parent acknowledges the terms and conditions of the FAFSA</a:t>
            </a:r>
            <a:r>
              <a:rPr kumimoji="0" lang="en-US" sz="16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6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and signs their section. Since all required sections are complete, the parent can both sign and submit the student’s FAFSA form. </a:t>
            </a:r>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C75BB452-FCF3-6896-A3D2-2C540BA0B584}"/>
              </a:ext>
            </a:extLst>
          </p:cNvPr>
          <p:cNvPicPr>
            <a:picLocks noChangeAspect="1"/>
          </p:cNvPicPr>
          <p:nvPr/>
        </p:nvPicPr>
        <p:blipFill>
          <a:blip r:embed="rId3"/>
          <a:stretch>
            <a:fillRect/>
          </a:stretch>
        </p:blipFill>
        <p:spPr>
          <a:xfrm>
            <a:off x="3480047" y="1716076"/>
            <a:ext cx="6924582" cy="445612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Arrow: Left 2">
            <a:extLst>
              <a:ext uri="{FF2B5EF4-FFF2-40B4-BE49-F238E27FC236}">
                <a16:creationId xmlns:a16="http://schemas.microsoft.com/office/drawing/2014/main" id="{4D4F4838-C986-523D-8174-04E85E119ACB}"/>
              </a:ext>
            </a:extLst>
          </p:cNvPr>
          <p:cNvSpPr/>
          <p:nvPr/>
        </p:nvSpPr>
        <p:spPr>
          <a:xfrm>
            <a:off x="9543495" y="571010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259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1812827" cy="393037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third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the types of questions the student can expect to see and how they can get additional help with filling out the FAFSA form.</a:t>
            </a: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1266" name="Picture 2"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37F80CC0-A12A-84AE-C33F-D0A381F2A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375" y="1743417"/>
            <a:ext cx="8807455" cy="4373298"/>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531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FAFSA</a:t>
            </a:r>
            <a:r>
              <a:rPr lang="en-US" altLang="en-US" sz="4250" cap="none" spc="0" baseline="30000">
                <a:latin typeface="Oswald"/>
              </a:rPr>
              <a:t>®</a:t>
            </a:r>
            <a:r>
              <a:rPr lang="en-US" altLang="en-US" sz="4250" cap="none" spc="0">
                <a:latin typeface="Oswald"/>
              </a:rPr>
              <a:t> Confirmation</a:t>
            </a:r>
            <a:endParaRPr lang="en-US" altLang="en-US" sz="4267"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490797" y="1780864"/>
            <a:ext cx="3317723" cy="42535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Upon submitting the student’s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p>
        </p:txBody>
      </p:sp>
      <p:pic>
        <p:nvPicPr>
          <p:cNvPr id="6" name="Picture 5"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4DF74E50-CE87-E203-55DC-4F7D4F064D75}"/>
              </a:ext>
            </a:extLst>
          </p:cNvPr>
          <p:cNvPicPr>
            <a:picLocks noChangeAspect="1"/>
          </p:cNvPicPr>
          <p:nvPr/>
        </p:nvPicPr>
        <p:blipFill>
          <a:blip r:embed="rId3"/>
          <a:stretch>
            <a:fillRect/>
          </a:stretch>
        </p:blipFill>
        <p:spPr>
          <a:xfrm>
            <a:off x="4296792" y="1633491"/>
            <a:ext cx="6913609" cy="4667741"/>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242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68350" y="1719626"/>
            <a:ext cx="1790765" cy="43345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last FAFSA</a:t>
            </a:r>
            <a:r>
              <a:rPr kumimoji="0" lang="en-US" sz="1400" b="1"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what to expect once the FAFSA form is completed and submitted. On this page, the student can select "Start the FAFSA form" to begin.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2290" name="Picture 2"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58F09D29-F7F1-1E07-D243-2DFB8A15D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078" y="1719626"/>
            <a:ext cx="9105939" cy="486444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9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250" cap="none" spc="0">
                <a:latin typeface="Oswald"/>
              </a:rPr>
              <a:t>Dependent Student Identity Information</a:t>
            </a:r>
            <a:endParaRPr kumimoji="0" lang="en-US" altLang="en-US" sz="4267"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2652375" cy="425353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student section. The student can verify that their personal information is correct. To update any of the personal information, the student must access their Account Settings on StudentAid.gov. 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to verify. ">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3932808" y="1720623"/>
            <a:ext cx="7817795" cy="4847994"/>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3961401"/>
      </p:ext>
    </p:extLst>
  </p:cSld>
  <p:clrMapOvr>
    <a:masterClrMapping/>
  </p:clrMapOvr>
</p:sld>
</file>

<file path=ppt/theme/theme1.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ppt/theme/themeOverride2.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91B1D084A557448FC56A77ADC0BF88" ma:contentTypeVersion="17" ma:contentTypeDescription="Create a new document." ma:contentTypeScope="" ma:versionID="2c15293b708202e72703dcf1cab5d184">
  <xsd:schema xmlns:xsd="http://www.w3.org/2001/XMLSchema" xmlns:xs="http://www.w3.org/2001/XMLSchema" xmlns:p="http://schemas.microsoft.com/office/2006/metadata/properties" xmlns:ns2="45a2e03d-0201-430e-9c58-e9be37fb9321" xmlns:ns3="66f1e88c-ac94-4ee2-a8c7-ac0b605cfc36" xmlns:ns4="d640ad59-e63e-470f-b2a1-3bef7f55cfe7" targetNamespace="http://schemas.microsoft.com/office/2006/metadata/properties" ma:root="true" ma:fieldsID="a4aa0364c08740cb0b1a4ae8e9f66be4" ns2:_="" ns3:_="" ns4:_="">
    <xsd:import namespace="45a2e03d-0201-430e-9c58-e9be37fb9321"/>
    <xsd:import namespace="66f1e88c-ac94-4ee2-a8c7-ac0b605cfc36"/>
    <xsd:import namespace="d640ad59-e63e-470f-b2a1-3bef7f55c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2e03d-0201-430e-9c58-e9be37fb93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1e88c-ac94-4ee2-a8c7-ac0b605cf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bfc800-c219-4b63-b7ef-1c72e33d9f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40ad59-e63e-470f-b2a1-3bef7f55cf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2c8d641-bf8e-421e-9c36-a05bb81e2731}" ma:internalName="TaxCatchAll" ma:showField="CatchAllData" ma:web="d640ad59-e63e-470f-b2a1-3bef7f55c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6f1e88c-ac94-4ee2-a8c7-ac0b605cfc36">
      <Terms xmlns="http://schemas.microsoft.com/office/infopath/2007/PartnerControls"/>
    </lcf76f155ced4ddcb4097134ff3c332f>
    <TaxCatchAll xmlns="d640ad59-e63e-470f-b2a1-3bef7f55cfe7" xsi:nil="true"/>
  </documentManagement>
</p:properties>
</file>

<file path=customXml/itemProps1.xml><?xml version="1.0" encoding="utf-8"?>
<ds:datastoreItem xmlns:ds="http://schemas.openxmlformats.org/officeDocument/2006/customXml" ds:itemID="{E712B049-C7DB-4E4C-BFF9-241B176CDC62}"/>
</file>

<file path=customXml/itemProps2.xml><?xml version="1.0" encoding="utf-8"?>
<ds:datastoreItem xmlns:ds="http://schemas.openxmlformats.org/officeDocument/2006/customXml" ds:itemID="{DAF59FE1-E44D-47E2-925C-8149434E3495}"/>
</file>

<file path=customXml/itemProps3.xml><?xml version="1.0" encoding="utf-8"?>
<ds:datastoreItem xmlns:ds="http://schemas.openxmlformats.org/officeDocument/2006/customXml" ds:itemID="{E1F0B6BA-0C5A-4E18-AE38-C6FDB435CFFD}"/>
</file>

<file path=docProps/app.xml><?xml version="1.0" encoding="utf-8"?>
<Properties xmlns="http://schemas.openxmlformats.org/officeDocument/2006/extended-properties" xmlns:vt="http://schemas.openxmlformats.org/officeDocument/2006/docPropsVTypes">
  <TotalTime>93</TotalTime>
  <Words>2931</Words>
  <Application>Microsoft Office PowerPoint</Application>
  <PresentationFormat>Widescreen</PresentationFormat>
  <Paragraphs>272</Paragraphs>
  <Slides>70</Slides>
  <Notes>70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Cambria</vt:lpstr>
      <vt:lpstr>Oswald</vt:lpstr>
      <vt:lpstr>1_Office Theme</vt:lpstr>
      <vt:lpstr>Dependent Student Invites Parent</vt:lpstr>
      <vt:lpstr>Dependent Student FAFSA® Form Landing Page</vt:lpstr>
      <vt:lpstr>Dependent Student Log In</vt:lpstr>
      <vt:lpstr>Dependent Student Roles</vt:lpstr>
      <vt:lpstr>Student Onboarding (1 of 4)</vt:lpstr>
      <vt:lpstr>Dependent Student Onboarding (2 of 4)</vt:lpstr>
      <vt:lpstr>Dependent Student Onboarding (3 of 4)</vt:lpstr>
      <vt:lpstr>Dependent Student Onboarding (4 of 4)</vt:lpstr>
      <vt:lpstr>Dependent Student Identity Information</vt:lpstr>
      <vt:lpstr>Dependent Student Identity Information (Continued)</vt:lpstr>
      <vt:lpstr>Dependent Student State of Legal Residence</vt:lpstr>
      <vt:lpstr>Dependent Student Provides Consent</vt:lpstr>
      <vt:lpstr>Dependent Student Provides Consent (Continued)</vt:lpstr>
      <vt:lpstr>Introduction: Dependent Personal Circumstances</vt:lpstr>
      <vt:lpstr>Dependent Student Marital Status</vt:lpstr>
      <vt:lpstr>Dependent Student College or Career School Plans</vt:lpstr>
      <vt:lpstr>Dependent Student Personal Circumstances</vt:lpstr>
      <vt:lpstr>Dependent Student Other Circumstances</vt:lpstr>
      <vt:lpstr>Dependent Student Unusual Circumstances</vt:lpstr>
      <vt:lpstr>Student Dependency Status: Dependent Student</vt:lpstr>
      <vt:lpstr>Dependent Student: Tell Us About Your Parents</vt:lpstr>
      <vt:lpstr>Dependent Student Invites Parents to FAFSA® Form</vt:lpstr>
      <vt:lpstr>Introduction: Dependent Student Demographics</vt:lpstr>
      <vt:lpstr>Dependent Student Demographic Information</vt:lpstr>
      <vt:lpstr>Dependent Student Race and Ethnicity</vt:lpstr>
      <vt:lpstr>Dependent Student Race and Ethnicity (Continued)</vt:lpstr>
      <vt:lpstr>Dependent Student Citizenship Status </vt:lpstr>
      <vt:lpstr>Dependent Student’s Parent Education Status</vt:lpstr>
      <vt:lpstr>Dependent Student’s Parent Killed in Line of Duty</vt:lpstr>
      <vt:lpstr>Dependent Student High School Completion Status</vt:lpstr>
      <vt:lpstr>Dependent Student High School Information</vt:lpstr>
      <vt:lpstr>Dependent Student Confirms High School</vt:lpstr>
      <vt:lpstr>Introduction: Dependent Student Financials</vt:lpstr>
      <vt:lpstr>Dependent Student Tax Return Information</vt:lpstr>
      <vt:lpstr>Dependent Student Assets</vt:lpstr>
      <vt:lpstr>Introduction: Dependent Student Select Colleges</vt:lpstr>
      <vt:lpstr>Dependent Student College Search</vt:lpstr>
      <vt:lpstr>Dependent Student Selected Colleges</vt:lpstr>
      <vt:lpstr>Dependent Student Review Page</vt:lpstr>
      <vt:lpstr>Dependent Student Review Page (Continued)</vt:lpstr>
      <vt:lpstr>Dependent Student Signature</vt:lpstr>
      <vt:lpstr>Dependent Student Signature (Continued)</vt:lpstr>
      <vt:lpstr>Dependent Student Section Complete</vt:lpstr>
      <vt:lpstr>Dependent Student Section Complete (Continued)</vt:lpstr>
      <vt:lpstr>Dependent Student’s Parent Email</vt:lpstr>
      <vt:lpstr>Dependent Student’s Parent Log In</vt:lpstr>
      <vt:lpstr>Parent Status Center – My Activity </vt:lpstr>
      <vt:lpstr>Dependent Student’s Parent Contributing to the FAFSA® Form</vt:lpstr>
      <vt:lpstr>Dependent Student’s Parent Onboarding (1 of 4)</vt:lpstr>
      <vt:lpstr>Dependent Student’s Parent Onboarding (2 of 4)</vt:lpstr>
      <vt:lpstr>Dependent Student’s Parent Onboarding (3 of 4)</vt:lpstr>
      <vt:lpstr>Dependent Student’s Parent Onboarding (4 of 4)</vt:lpstr>
      <vt:lpstr>Dependent Student’s Parent Identity Information</vt:lpstr>
      <vt:lpstr>Dependent Student’s Parent Identity Information (Continued)</vt:lpstr>
      <vt:lpstr>Dependent Student’s Parent Provides Consent</vt:lpstr>
      <vt:lpstr>Dependent Student’s Parent Provides Consent (Continued)</vt:lpstr>
      <vt:lpstr>Introduction: Dependent Student’s Parent Demographics</vt:lpstr>
      <vt:lpstr>Dependent Student’s Parent Current Marital Status</vt:lpstr>
      <vt:lpstr>Dependent Student’s Parent State of Legal Residence</vt:lpstr>
      <vt:lpstr>Introduction: Dependent Student’s Parent Financials</vt:lpstr>
      <vt:lpstr>Dependent Student’s Parent Federal Benefits Received </vt:lpstr>
      <vt:lpstr>Dependent Student’s Parent Tax Filing Status</vt:lpstr>
      <vt:lpstr>Dependent Student’s Parent Family Size</vt:lpstr>
      <vt:lpstr>Dependent Student’s Parent Number in College</vt:lpstr>
      <vt:lpstr>Dependent Student’s Parent Tax Return Information</vt:lpstr>
      <vt:lpstr>Dependent Student’s Parent Assets</vt:lpstr>
      <vt:lpstr>Dependent Student’s Other Parent Information </vt:lpstr>
      <vt:lpstr>Dependent Student’s Parent Review Page</vt:lpstr>
      <vt:lpstr>Dependent Student’s Parent Signature</vt:lpstr>
      <vt:lpstr>Dependent Student FAFSA® Confirmation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Dependent Student Invites Parent</dc:title>
  <dc:creator>MorraLee Keller</dc:creator>
  <cp:lastModifiedBy>MorraLee Keller</cp:lastModifiedBy>
  <cp:revision>3</cp:revision>
  <dcterms:created xsi:type="dcterms:W3CDTF">2023-08-02T15:59:03Z</dcterms:created>
  <dcterms:modified xsi:type="dcterms:W3CDTF">2023-08-09T12:38:29Z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0x0101005B91B1D084A557448FC56A77ADC0BF88</vt:lpwstr>
  </property>
</Properties>
</file>