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72" r:id="rId4"/>
    <p:sldId id="273" r:id="rId5"/>
    <p:sldId id="258" r:id="rId6"/>
    <p:sldId id="271" r:id="rId7"/>
    <p:sldId id="259" r:id="rId8"/>
    <p:sldId id="270" r:id="rId9"/>
    <p:sldId id="260" r:id="rId10"/>
    <p:sldId id="276" r:id="rId11"/>
    <p:sldId id="275"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53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76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0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3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84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9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74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6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8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45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1763992"/>
            <a:ext cx="9144000" cy="3490175"/>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b="1" dirty="0" smtClean="0">
                <a:effectLst>
                  <a:outerShdw blurRad="38100" dist="38100" dir="2700000" algn="tl">
                    <a:srgbClr val="000000">
                      <a:alpha val="43137"/>
                    </a:srgbClr>
                  </a:outerShdw>
                </a:effectLst>
              </a:rPr>
              <a:t>Chapter 33</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Rise of the Roman Republic</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t/>
            </a:r>
            <a:br>
              <a:rPr lang="en-US" dirty="0" smtClean="0"/>
            </a:br>
            <a:endParaRPr lang="en-US" dirty="0"/>
          </a:p>
        </p:txBody>
      </p:sp>
      <p:sp>
        <p:nvSpPr>
          <p:cNvPr id="3" name="Subtitle 2"/>
          <p:cNvSpPr>
            <a:spLocks noGrp="1"/>
          </p:cNvSpPr>
          <p:nvPr>
            <p:ph type="subTitle" idx="1"/>
          </p:nvPr>
        </p:nvSpPr>
        <p:spPr>
          <a:xfrm>
            <a:off x="1678547" y="5018714"/>
            <a:ext cx="9144000" cy="1655762"/>
          </a:xfrm>
        </p:spPr>
        <p:txBody>
          <a:bodyPr/>
          <a:lstStyle/>
          <a:p>
            <a:endParaRPr lang="en-US" dirty="0"/>
          </a:p>
        </p:txBody>
      </p:sp>
    </p:spTree>
    <p:extLst>
      <p:ext uri="{BB962C8B-B14F-4D97-AF65-F5344CB8AC3E}">
        <p14:creationId xmlns:p14="http://schemas.microsoft.com/office/powerpoint/2010/main" val="2126236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3306"/>
            <a:ext cx="10515600" cy="1325563"/>
          </a:xfrm>
        </p:spPr>
        <p:txBody>
          <a:bodyPr/>
          <a:lstStyle/>
          <a:p>
            <a:pPr algn="ctr"/>
            <a:r>
              <a:rPr lang="en-US" b="1" dirty="0" smtClean="0">
                <a:effectLst>
                  <a:outerShdw blurRad="38100" dist="38100" dir="2700000" algn="tl">
                    <a:srgbClr val="000000">
                      <a:alpha val="43137"/>
                    </a:srgbClr>
                  </a:outerShdw>
                </a:effectLst>
              </a:rPr>
              <a:t>Comparing Republican Governments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Rome vs. United States of America</a:t>
            </a:r>
            <a:endParaRPr lang="en-US" b="1"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4658" y="1368425"/>
            <a:ext cx="10622683" cy="5489575"/>
          </a:xfrm>
          <a:prstGeom prst="rect">
            <a:avLst/>
          </a:prstGeom>
          <a:noFill/>
          <a:ln>
            <a:noFill/>
          </a:ln>
          <a:extLst/>
        </p:spPr>
      </p:pic>
    </p:spTree>
    <p:extLst>
      <p:ext uri="{BB962C8B-B14F-4D97-AF65-F5344CB8AC3E}">
        <p14:creationId xmlns:p14="http://schemas.microsoft.com/office/powerpoint/2010/main" val="288429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What were the characteristics of the Roman Republic and how did they change over time?</a:t>
            </a:r>
            <a:endParaRPr lang="en-US" dirty="0"/>
          </a:p>
        </p:txBody>
      </p:sp>
      <p:sp>
        <p:nvSpPr>
          <p:cNvPr id="3" name="Content Placeholder 2"/>
          <p:cNvSpPr>
            <a:spLocks noGrp="1"/>
          </p:cNvSpPr>
          <p:nvPr>
            <p:ph idx="1"/>
          </p:nvPr>
        </p:nvSpPr>
        <p:spPr>
          <a:xfrm>
            <a:off x="167425" y="1825625"/>
            <a:ext cx="11848564" cy="4351338"/>
          </a:xfrm>
        </p:spPr>
        <p:txBody>
          <a:bodyPr/>
          <a:lstStyle/>
          <a:p>
            <a:r>
              <a:rPr lang="en-US" dirty="0" smtClean="0"/>
              <a:t>Romans overthrew the Etruscans and created a republic.  Romans were proud of their republic, which lasted for about 500 years.  Under the Etruscans, Roman society was divided into two classes, patricians and plebeians.  Plebeians made up about 95 percent of Rome’s population, but had little voice in the government.  </a:t>
            </a:r>
          </a:p>
          <a:p>
            <a:r>
              <a:rPr lang="en-US" dirty="0" smtClean="0"/>
              <a:t>In 509 B.C.E., patricians drove out the last of the Etruscan kings and created a republic.  Most of the power was held by the patrician Senate and the consuls.  Only patricians could participate in the new government.   </a:t>
            </a:r>
            <a:endParaRPr lang="en-US" dirty="0"/>
          </a:p>
        </p:txBody>
      </p:sp>
    </p:spTree>
    <p:extLst>
      <p:ext uri="{BB962C8B-B14F-4D97-AF65-F5344CB8AC3E}">
        <p14:creationId xmlns:p14="http://schemas.microsoft.com/office/powerpoint/2010/main" val="214378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What were the characteristics of the Roman Republic and how did they change over time?</a:t>
            </a:r>
            <a:endParaRPr lang="en-US" dirty="0"/>
          </a:p>
        </p:txBody>
      </p:sp>
      <p:sp>
        <p:nvSpPr>
          <p:cNvPr id="3" name="Content Placeholder 2"/>
          <p:cNvSpPr>
            <a:spLocks noGrp="1"/>
          </p:cNvSpPr>
          <p:nvPr>
            <p:ph idx="1"/>
          </p:nvPr>
        </p:nvSpPr>
        <p:spPr>
          <a:xfrm>
            <a:off x="193183" y="1825625"/>
            <a:ext cx="11861442" cy="4351338"/>
          </a:xfrm>
        </p:spPr>
        <p:txBody>
          <a:bodyPr/>
          <a:lstStyle/>
          <a:p>
            <a:r>
              <a:rPr lang="en-US" dirty="0" smtClean="0"/>
              <a:t>The plebeians </a:t>
            </a:r>
            <a:r>
              <a:rPr lang="en-US" dirty="0" smtClean="0"/>
              <a:t>began </a:t>
            </a:r>
            <a:r>
              <a:rPr lang="en-US" dirty="0" smtClean="0"/>
              <a:t>to demand more political rights in a struggle with the patricians known as the Conflict of the Orders.  In 494 B.C.E., angry over the lack of power, the plebeians rebelled.  </a:t>
            </a:r>
          </a:p>
          <a:p>
            <a:r>
              <a:rPr lang="en-US" dirty="0" smtClean="0"/>
              <a:t>The patricians agreed to let the plebeians elect Tribunes of the Plebs and the Council of Plebs.  Around 451 B.C.E., the Twelve Tables were published.  By 287 B.C.E., assemblies of all citizens could pass laws.  Plebeians governed with patricians.  The plebeians had won their fight for equality.  </a:t>
            </a:r>
            <a:endParaRPr lang="en-US" dirty="0"/>
          </a:p>
        </p:txBody>
      </p:sp>
    </p:spTree>
    <p:extLst>
      <p:ext uri="{BB962C8B-B14F-4D97-AF65-F5344CB8AC3E}">
        <p14:creationId xmlns:p14="http://schemas.microsoft.com/office/powerpoint/2010/main" val="228207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0426"/>
            <a:ext cx="10515600" cy="1325563"/>
          </a:xfrm>
        </p:spPr>
        <p:txBody>
          <a:bodyPr/>
          <a:lstStyle/>
          <a:p>
            <a:pPr algn="ctr"/>
            <a:r>
              <a:rPr lang="en-US" b="1" dirty="0" smtClean="0">
                <a:effectLst>
                  <a:outerShdw blurRad="38100" dist="38100" dir="2700000" algn="tl">
                    <a:srgbClr val="000000">
                      <a:alpha val="43137"/>
                    </a:srgbClr>
                  </a:outerShdw>
                </a:effectLst>
              </a:rPr>
              <a:t>Ancient Roman Social Classes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Before Plebeians Rebel</a:t>
            </a:r>
            <a:endParaRPr lang="en-US" b="1" dirty="0">
              <a:effectLst>
                <a:outerShdw blurRad="38100" dist="38100" dir="2700000" algn="tl">
                  <a:srgbClr val="000000">
                    <a:alpha val="43137"/>
                  </a:srgbClr>
                </a:outerShdw>
              </a:effectLst>
            </a:endParaRPr>
          </a:p>
        </p:txBody>
      </p:sp>
      <p:pic>
        <p:nvPicPr>
          <p:cNvPr id="1026" name="Picture 2" descr="http://vonromanportfolio.weebly.com/uploads/2/5/0/3/25038478/3625067.png?5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495" y="1264332"/>
            <a:ext cx="6097007" cy="546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5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0"/>
            <a:ext cx="10515600" cy="1325563"/>
          </a:xfrm>
        </p:spPr>
        <p:txBody>
          <a:bodyPr/>
          <a:lstStyle/>
          <a:p>
            <a:pPr algn="ctr"/>
            <a:r>
              <a:rPr lang="en-US" b="1" dirty="0" smtClean="0">
                <a:effectLst>
                  <a:outerShdw blurRad="38100" dist="38100" dir="2700000" algn="tl">
                    <a:srgbClr val="000000">
                      <a:alpha val="43137"/>
                    </a:srgbClr>
                  </a:outerShdw>
                </a:effectLst>
              </a:rPr>
              <a:t>Patrician (Rich) Life</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0695" y="1001378"/>
            <a:ext cx="6684852" cy="57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66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ilylif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0355" y="81937"/>
            <a:ext cx="4898250" cy="675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ailyli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49" y="81937"/>
            <a:ext cx="5220807" cy="677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38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5362"/>
            <a:ext cx="10515600" cy="1325563"/>
          </a:xfrm>
        </p:spPr>
        <p:txBody>
          <a:bodyPr/>
          <a:lstStyle/>
          <a:p>
            <a:pPr algn="ctr"/>
            <a:r>
              <a:rPr lang="en-US" b="1" dirty="0" smtClean="0">
                <a:effectLst>
                  <a:outerShdw blurRad="38100" dist="38100" dir="2700000" algn="tl">
                    <a:srgbClr val="000000">
                      <a:alpha val="43137"/>
                    </a:srgbClr>
                  </a:outerShdw>
                </a:effectLst>
              </a:rPr>
              <a:t>What were the characteristics of the Roman Republic and how did they change over time?</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144444" y="1580925"/>
            <a:ext cx="3903111" cy="5175697"/>
          </a:xfrm>
          <a:prstGeom prst="rect">
            <a:avLst/>
          </a:prstGeom>
        </p:spPr>
      </p:pic>
    </p:spTree>
    <p:extLst>
      <p:ext uri="{BB962C8B-B14F-4D97-AF65-F5344CB8AC3E}">
        <p14:creationId xmlns:p14="http://schemas.microsoft.com/office/powerpoint/2010/main" val="14184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Patricians and Plebeians Under Etruscan Rule</a:t>
            </a:r>
            <a:endParaRPr lang="en-US" b="1" dirty="0">
              <a:effectLst>
                <a:outerShdw blurRad="38100" dist="38100" dir="2700000" algn="tl">
                  <a:srgbClr val="000000">
                    <a:alpha val="43137"/>
                  </a:srgbClr>
                </a:outerShdw>
              </a:effectLst>
            </a:endParaRPr>
          </a:p>
        </p:txBody>
      </p:sp>
      <p:pic>
        <p:nvPicPr>
          <p:cNvPr id="1026" name="Picture 2" descr="http://romangov.weebly.com/uploads/9/9/9/9/9999064/4154830.jpg?24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4345" y="1398554"/>
            <a:ext cx="5863309" cy="531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3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Patricians Create a Republic</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647461" y="1413499"/>
            <a:ext cx="4897078" cy="5335029"/>
          </a:xfrm>
          <a:prstGeom prst="rect">
            <a:avLst/>
          </a:prstGeom>
        </p:spPr>
      </p:pic>
    </p:spTree>
    <p:extLst>
      <p:ext uri="{BB962C8B-B14F-4D97-AF65-F5344CB8AC3E}">
        <p14:creationId xmlns:p14="http://schemas.microsoft.com/office/powerpoint/2010/main" val="394922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Plebeians Rebel</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606420" y="1277143"/>
            <a:ext cx="4979160" cy="5468442"/>
          </a:xfrm>
          <a:prstGeom prst="rect">
            <a:avLst/>
          </a:prstGeom>
        </p:spPr>
      </p:pic>
    </p:spTree>
    <p:extLst>
      <p:ext uri="{BB962C8B-B14F-4D97-AF65-F5344CB8AC3E}">
        <p14:creationId xmlns:p14="http://schemas.microsoft.com/office/powerpoint/2010/main" val="415913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9301"/>
            <a:ext cx="10515600" cy="1325563"/>
          </a:xfrm>
        </p:spPr>
        <p:txBody>
          <a:bodyPr/>
          <a:lstStyle/>
          <a:p>
            <a:pPr algn="ctr"/>
            <a:r>
              <a:rPr lang="en-US" b="1" dirty="0" smtClean="0">
                <a:effectLst>
                  <a:outerShdw blurRad="38100" dist="38100" dir="2700000" algn="tl">
                    <a:srgbClr val="000000">
                      <a:alpha val="43137"/>
                    </a:srgbClr>
                  </a:outerShdw>
                </a:effectLst>
              </a:rPr>
              <a:t>The Plebeians Gain Political Equality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44707" y="1027134"/>
            <a:ext cx="4101535" cy="5699426"/>
          </a:xfrm>
          <a:prstGeom prst="rect">
            <a:avLst/>
          </a:prstGeom>
        </p:spPr>
      </p:pic>
      <p:pic>
        <p:nvPicPr>
          <p:cNvPr id="5" name="Content Placeholder 3"/>
          <p:cNvPicPr>
            <a:picLocks noChangeAspect="1"/>
          </p:cNvPicPr>
          <p:nvPr/>
        </p:nvPicPr>
        <p:blipFill>
          <a:blip r:embed="rId3"/>
          <a:stretch>
            <a:fillRect/>
          </a:stretch>
        </p:blipFill>
        <p:spPr>
          <a:xfrm>
            <a:off x="8481880" y="1027134"/>
            <a:ext cx="3265411" cy="5695085"/>
          </a:xfrm>
          <a:prstGeom prst="rect">
            <a:avLst/>
          </a:prstGeom>
        </p:spPr>
      </p:pic>
      <p:sp>
        <p:nvSpPr>
          <p:cNvPr id="3" name="TextBox 2"/>
          <p:cNvSpPr txBox="1"/>
          <p:nvPr/>
        </p:nvSpPr>
        <p:spPr>
          <a:xfrm>
            <a:off x="4627534" y="1207438"/>
            <a:ext cx="3657600" cy="4832092"/>
          </a:xfrm>
          <a:prstGeom prst="rect">
            <a:avLst/>
          </a:prstGeom>
          <a:noFill/>
        </p:spPr>
        <p:txBody>
          <a:bodyPr wrap="square" rtlCol="0">
            <a:spAutoFit/>
          </a:bodyPr>
          <a:lstStyle/>
          <a:p>
            <a:r>
              <a:rPr lang="en-US" sz="2800" dirty="0" smtClean="0"/>
              <a:t>Plebeians gained rights.  Laws were written down, so the patricians couldn’t change them at will.  The laws were published on tablets called the Twelve Tables.  Eventually, the patricians were forced to share power with the plebeians.  </a:t>
            </a:r>
            <a:endParaRPr lang="en-US" sz="2800" dirty="0"/>
          </a:p>
        </p:txBody>
      </p:sp>
    </p:spTree>
    <p:extLst>
      <p:ext uri="{BB962C8B-B14F-4D97-AF65-F5344CB8AC3E}">
        <p14:creationId xmlns:p14="http://schemas.microsoft.com/office/powerpoint/2010/main" val="11539636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310</Words>
  <Application>Microsoft Office PowerPoint</Application>
  <PresentationFormat>Widescreen</PresentationFormat>
  <Paragraphs>16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1_Office Theme</vt:lpstr>
      <vt:lpstr>        Chapter 33 The Rise of the Roman Republic   </vt:lpstr>
      <vt:lpstr>Ancient Roman Social Classes  Before Plebeians Rebel</vt:lpstr>
      <vt:lpstr>Patrician (Rich) Life</vt:lpstr>
      <vt:lpstr>PowerPoint Presentation</vt:lpstr>
      <vt:lpstr>What were the characteristics of the Roman Republic and how did they change over time?</vt:lpstr>
      <vt:lpstr>Patricians and Plebeians Under Etruscan Rule</vt:lpstr>
      <vt:lpstr>The Patricians Create a Republic</vt:lpstr>
      <vt:lpstr>The Plebeians Rebel</vt:lpstr>
      <vt:lpstr>The Plebeians Gain Political Equality</vt:lpstr>
      <vt:lpstr>Comparing Republican Governments Rome vs. United States of America</vt:lpstr>
      <vt:lpstr>What were the characteristics of the Roman Republic and how did they change over time?</vt:lpstr>
      <vt:lpstr>What were the characteristics of the Roman Republic and how did they change over time?</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The Rise of the Roman Republic</dc:title>
  <dc:creator>Tilney Daniel</dc:creator>
  <cp:lastModifiedBy>Tilney Daniel</cp:lastModifiedBy>
  <cp:revision>11</cp:revision>
  <dcterms:created xsi:type="dcterms:W3CDTF">2015-08-02T19:38:21Z</dcterms:created>
  <dcterms:modified xsi:type="dcterms:W3CDTF">2015-08-13T23:45:21Z</dcterms:modified>
</cp:coreProperties>
</file>