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76" r:id="rId10"/>
    <p:sldId id="277" r:id="rId11"/>
    <p:sldId id="278" r:id="rId12"/>
    <p:sldId id="269" r:id="rId13"/>
    <p:sldId id="271" r:id="rId14"/>
    <p:sldId id="270" r:id="rId15"/>
    <p:sldId id="272" r:id="rId16"/>
    <p:sldId id="273" r:id="rId17"/>
    <p:sldId id="275"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90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58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65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19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5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29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17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93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98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31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5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A3FAC-BFCD-42B8-8EDB-310A74708BBD}" type="datetimeFigureOut">
              <a:rPr lang="en-US">
                <a:solidFill>
                  <a:prstClr val="black">
                    <a:tint val="75000"/>
                  </a:prstClr>
                </a:solidFill>
              </a:rPr>
              <a:pPr/>
              <a:t>8/13/2015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0DC75-AC3C-4E06-88EC-E2530BA1211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313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547" y="3801660"/>
            <a:ext cx="9144000" cy="3490175"/>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b="1" dirty="0" smtClean="0">
                <a:effectLst>
                  <a:outerShdw blurRad="38100" dist="38100" dir="2700000" algn="tl">
                    <a:srgbClr val="000000">
                      <a:alpha val="43137"/>
                    </a:srgbClr>
                  </a:outerShdw>
                </a:effectLst>
              </a:rPr>
              <a:t>Chapters 36 &amp; 37</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Origins and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Spread of </a:t>
            </a:r>
            <a:r>
              <a:rPr lang="en-US" b="1" dirty="0">
                <a:effectLst>
                  <a:outerShdw blurRad="38100" dist="38100" dir="2700000" algn="tl">
                    <a:srgbClr val="000000">
                      <a:alpha val="43137"/>
                    </a:srgbClr>
                  </a:outerShdw>
                </a:effectLst>
              </a:rPr>
              <a:t>Christianity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&amp;</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 Learning about the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World Religions: Christianity</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dirty="0" smtClean="0"/>
              <a:t/>
            </a:r>
            <a:br>
              <a:rPr lang="en-US" dirty="0" smtClean="0"/>
            </a:br>
            <a:endParaRPr lang="en-US" dirty="0"/>
          </a:p>
        </p:txBody>
      </p:sp>
      <p:sp>
        <p:nvSpPr>
          <p:cNvPr id="3" name="Subtitle 2"/>
          <p:cNvSpPr>
            <a:spLocks noGrp="1"/>
          </p:cNvSpPr>
          <p:nvPr>
            <p:ph type="subTitle" idx="1"/>
          </p:nvPr>
        </p:nvSpPr>
        <p:spPr>
          <a:xfrm>
            <a:off x="1678547" y="5018714"/>
            <a:ext cx="9144000" cy="1655762"/>
          </a:xfrm>
        </p:spPr>
        <p:txBody>
          <a:bodyPr/>
          <a:lstStyle/>
          <a:p>
            <a:endParaRPr lang="en-US" dirty="0"/>
          </a:p>
        </p:txBody>
      </p:sp>
    </p:spTree>
    <p:extLst>
      <p:ext uri="{BB962C8B-B14F-4D97-AF65-F5344CB8AC3E}">
        <p14:creationId xmlns:p14="http://schemas.microsoft.com/office/powerpoint/2010/main" val="760015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did Christianity originate and spread? </a:t>
            </a:r>
            <a:endParaRPr lang="en-US" dirty="0"/>
          </a:p>
        </p:txBody>
      </p:sp>
      <p:sp>
        <p:nvSpPr>
          <p:cNvPr id="3" name="Content Placeholder 2"/>
          <p:cNvSpPr>
            <a:spLocks noGrp="1"/>
          </p:cNvSpPr>
          <p:nvPr>
            <p:ph idx="1"/>
          </p:nvPr>
        </p:nvSpPr>
        <p:spPr/>
        <p:txBody>
          <a:bodyPr/>
          <a:lstStyle/>
          <a:p>
            <a:r>
              <a:rPr lang="en-US" dirty="0"/>
              <a:t>Jesus preached with his disciples in present-day Israel.  He emphasized love and mercy, and often taught in parables.  His teachings angered some.  In his early 30s, the Romans executed Jesus by crucifixion.  According to the Christian Bible, three days later, he arose from the dead and appeared to his disciples.  His disciples began to spread his teachings.  </a:t>
            </a:r>
          </a:p>
          <a:p>
            <a:endParaRPr lang="en-US" dirty="0"/>
          </a:p>
        </p:txBody>
      </p:sp>
    </p:spTree>
    <p:extLst>
      <p:ext uri="{BB962C8B-B14F-4D97-AF65-F5344CB8AC3E}">
        <p14:creationId xmlns:p14="http://schemas.microsoft.com/office/powerpoint/2010/main" val="297387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did Christianity originate and spread? </a:t>
            </a:r>
            <a:endParaRPr lang="en-US" dirty="0"/>
          </a:p>
        </p:txBody>
      </p:sp>
      <p:sp>
        <p:nvSpPr>
          <p:cNvPr id="3" name="Content Placeholder 2"/>
          <p:cNvSpPr>
            <a:spLocks noGrp="1"/>
          </p:cNvSpPr>
          <p:nvPr>
            <p:ph idx="1"/>
          </p:nvPr>
        </p:nvSpPr>
        <p:spPr/>
        <p:txBody>
          <a:bodyPr/>
          <a:lstStyle/>
          <a:p>
            <a:r>
              <a:rPr lang="en-US" dirty="0" smtClean="0"/>
              <a:t>Paul of Tarsus was a Jew.  He persecuted Christians.  But after a vision, he became an important Christian missionary, spreading the religion around the empire.  His letters to early churches are part of the Christian Bible.</a:t>
            </a:r>
          </a:p>
          <a:p>
            <a:r>
              <a:rPr lang="en-US" dirty="0" smtClean="0"/>
              <a:t>The new religion survived harsh persecution and spread across the Roman Empire.  In 313 C.E., the emperor Constantine gave Christians freedom of religion in the Edict of Milan.  It was the official Roman religion by 380.  </a:t>
            </a:r>
            <a:endParaRPr lang="en-US" dirty="0"/>
          </a:p>
        </p:txBody>
      </p:sp>
    </p:spTree>
    <p:extLst>
      <p:ext uri="{BB962C8B-B14F-4D97-AF65-F5344CB8AC3E}">
        <p14:creationId xmlns:p14="http://schemas.microsoft.com/office/powerpoint/2010/main" val="119293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How are Christians’ lives shaped by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beliefs and practices of Christianity?</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4153414" y="1690688"/>
            <a:ext cx="3885172" cy="5087727"/>
          </a:xfrm>
          <a:prstGeom prst="rect">
            <a:avLst/>
          </a:prstGeom>
        </p:spPr>
      </p:pic>
    </p:spTree>
    <p:extLst>
      <p:ext uri="{BB962C8B-B14F-4D97-AF65-F5344CB8AC3E}">
        <p14:creationId xmlns:p14="http://schemas.microsoft.com/office/powerpoint/2010/main" val="243765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lstStyle/>
          <a:p>
            <a:pPr algn="ctr"/>
            <a:r>
              <a:rPr lang="en-US" b="1" dirty="0" smtClean="0">
                <a:effectLst>
                  <a:outerShdw blurRad="38100" dist="38100" dir="2700000" algn="tl">
                    <a:srgbClr val="000000">
                      <a:alpha val="43137"/>
                    </a:srgbClr>
                  </a:outerShdw>
                </a:effectLst>
              </a:rPr>
              <a:t>The Central Beliefs of Christianity</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2269700" y="1115956"/>
            <a:ext cx="7652600" cy="5559899"/>
          </a:xfrm>
          <a:prstGeom prst="rect">
            <a:avLst/>
          </a:prstGeom>
        </p:spPr>
      </p:pic>
    </p:spTree>
    <p:extLst>
      <p:ext uri="{BB962C8B-B14F-4D97-AF65-F5344CB8AC3E}">
        <p14:creationId xmlns:p14="http://schemas.microsoft.com/office/powerpoint/2010/main" val="356432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7"/>
            <a:ext cx="10515600" cy="1325563"/>
          </a:xfrm>
        </p:spPr>
        <p:txBody>
          <a:bodyPr/>
          <a:lstStyle/>
          <a:p>
            <a:pPr algn="ctr"/>
            <a:r>
              <a:rPr lang="en-US" b="1" dirty="0" smtClean="0">
                <a:effectLst>
                  <a:outerShdw blurRad="38100" dist="38100" dir="2700000" algn="tl">
                    <a:srgbClr val="000000">
                      <a:alpha val="43137"/>
                    </a:srgbClr>
                  </a:outerShdw>
                </a:effectLst>
              </a:rPr>
              <a:t>The Reformation</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4464042" y="1104408"/>
            <a:ext cx="3263916" cy="5620718"/>
          </a:xfrm>
          <a:prstGeom prst="rect">
            <a:avLst/>
          </a:prstGeom>
        </p:spPr>
      </p:pic>
    </p:spTree>
    <p:extLst>
      <p:ext uri="{BB962C8B-B14F-4D97-AF65-F5344CB8AC3E}">
        <p14:creationId xmlns:p14="http://schemas.microsoft.com/office/powerpoint/2010/main" val="412025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Christian Sacraments and Worship</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1177645" y="1389834"/>
            <a:ext cx="9836709" cy="5225260"/>
          </a:xfrm>
          <a:prstGeom prst="rect">
            <a:avLst/>
          </a:prstGeom>
        </p:spPr>
      </p:pic>
    </p:spTree>
    <p:extLst>
      <p:ext uri="{BB962C8B-B14F-4D97-AF65-F5344CB8AC3E}">
        <p14:creationId xmlns:p14="http://schemas.microsoft.com/office/powerpoint/2010/main" val="50561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20426"/>
            <a:ext cx="10515600" cy="1325563"/>
          </a:xfrm>
        </p:spPr>
        <p:txBody>
          <a:bodyPr/>
          <a:lstStyle/>
          <a:p>
            <a:pPr algn="ctr"/>
            <a:r>
              <a:rPr lang="en-US" b="1" dirty="0" smtClean="0">
                <a:effectLst>
                  <a:outerShdw blurRad="38100" dist="38100" dir="2700000" algn="tl">
                    <a:srgbClr val="000000">
                      <a:alpha val="43137"/>
                    </a:srgbClr>
                  </a:outerShdw>
                </a:effectLst>
              </a:rPr>
              <a:t>The Christian Year</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2777919" y="1104408"/>
            <a:ext cx="6636160" cy="5588346"/>
          </a:xfrm>
          <a:prstGeom prst="rect">
            <a:avLst/>
          </a:prstGeom>
        </p:spPr>
      </p:pic>
    </p:spTree>
    <p:extLst>
      <p:ext uri="{BB962C8B-B14F-4D97-AF65-F5344CB8AC3E}">
        <p14:creationId xmlns:p14="http://schemas.microsoft.com/office/powerpoint/2010/main" val="3446447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are Christians’ lives shaped by </a:t>
            </a:r>
            <a:r>
              <a:rPr lang="en-US" b="1" dirty="0" smtClean="0">
                <a:effectLst>
                  <a:outerShdw blurRad="38100" dist="38100" dir="2700000" algn="tl">
                    <a:srgbClr val="000000">
                      <a:alpha val="43137"/>
                    </a:srgbClr>
                  </a:outerShdw>
                </a:effectLst>
              </a:rPr>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the </a:t>
            </a:r>
            <a:r>
              <a:rPr lang="en-US" b="1" dirty="0">
                <a:effectLst>
                  <a:outerShdw blurRad="38100" dist="38100" dir="2700000" algn="tl">
                    <a:srgbClr val="000000">
                      <a:alpha val="43137"/>
                    </a:srgbClr>
                  </a:outerShdw>
                </a:effectLst>
              </a:rPr>
              <a:t>beliefs and practices of Christianity?</a:t>
            </a:r>
            <a:endParaRPr lang="en-US" dirty="0"/>
          </a:p>
        </p:txBody>
      </p:sp>
      <p:sp>
        <p:nvSpPr>
          <p:cNvPr id="3" name="Content Placeholder 2"/>
          <p:cNvSpPr>
            <a:spLocks noGrp="1"/>
          </p:cNvSpPr>
          <p:nvPr>
            <p:ph idx="1"/>
          </p:nvPr>
        </p:nvSpPr>
        <p:spPr>
          <a:xfrm>
            <a:off x="309093" y="1825625"/>
            <a:ext cx="11732653" cy="4351338"/>
          </a:xfrm>
        </p:spPr>
        <p:txBody>
          <a:bodyPr/>
          <a:lstStyle/>
          <a:p>
            <a:r>
              <a:rPr lang="en-US" dirty="0" smtClean="0"/>
              <a:t>Christianity has grown int</a:t>
            </a:r>
            <a:r>
              <a:rPr lang="en-US" dirty="0" smtClean="0"/>
              <a:t>o the world’s largest religion.  It has also become a diverse faith with many denominations.</a:t>
            </a:r>
          </a:p>
          <a:p>
            <a:r>
              <a:rPr lang="en-US" dirty="0" smtClean="0"/>
              <a:t>Christians believe in one God with three parts—Father, Son, and Holy Spirit—known as the Trinity.  Christians believe in the Resurrection of Jesus.  They also believe in salvation from sin and in eternal life.  </a:t>
            </a:r>
          </a:p>
          <a:p>
            <a:r>
              <a:rPr lang="en-US" dirty="0" smtClean="0"/>
              <a:t>In 1054, Eastern Orthodox Christianity split from Roman Catholic Christianity in the Great Schism.  Beginning in the 1500s, Martin Luther and others began the Reformation that separated Protestants from the Roman Catholic Church and led to the creation of thousands of Protestant denominations.  </a:t>
            </a:r>
            <a:endParaRPr lang="en-US" dirty="0"/>
          </a:p>
        </p:txBody>
      </p:sp>
    </p:spTree>
    <p:extLst>
      <p:ext uri="{BB962C8B-B14F-4D97-AF65-F5344CB8AC3E}">
        <p14:creationId xmlns:p14="http://schemas.microsoft.com/office/powerpoint/2010/main" val="239826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are Christians’ lives shaped by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 beliefs and practices of Christianity?</a:t>
            </a:r>
            <a:endParaRPr lang="en-US" dirty="0"/>
          </a:p>
        </p:txBody>
      </p:sp>
      <p:sp>
        <p:nvSpPr>
          <p:cNvPr id="3" name="Content Placeholder 2"/>
          <p:cNvSpPr>
            <a:spLocks noGrp="1"/>
          </p:cNvSpPr>
          <p:nvPr>
            <p:ph idx="1"/>
          </p:nvPr>
        </p:nvSpPr>
        <p:spPr/>
        <p:txBody>
          <a:bodyPr/>
          <a:lstStyle/>
          <a:p>
            <a:r>
              <a:rPr lang="en-US" dirty="0" smtClean="0"/>
              <a:t>Most Christians practice the sacraments of baptism and Holy Communion.  Baptism brings a person into the Christian Church.  In Holy Communion, Christians share bread and wine or grape juice as Jesus did in his Last Supper.</a:t>
            </a:r>
          </a:p>
          <a:p>
            <a:r>
              <a:rPr lang="en-US" dirty="0" smtClean="0"/>
              <a:t>Many Christians make group worship at church services part of their lives.  The most important Christian holidays of the Christian year are Christmas and Easter.  </a:t>
            </a:r>
            <a:endParaRPr lang="en-US" dirty="0"/>
          </a:p>
        </p:txBody>
      </p:sp>
    </p:spTree>
    <p:extLst>
      <p:ext uri="{BB962C8B-B14F-4D97-AF65-F5344CB8AC3E}">
        <p14:creationId xmlns:p14="http://schemas.microsoft.com/office/powerpoint/2010/main" val="428126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1"/>
            <a:ext cx="10515600" cy="1325563"/>
          </a:xfrm>
        </p:spPr>
        <p:txBody>
          <a:bodyPr/>
          <a:lstStyle/>
          <a:p>
            <a:pPr algn="ctr"/>
            <a:r>
              <a:rPr lang="en-US" b="1" dirty="0" smtClean="0">
                <a:effectLst>
                  <a:outerShdw blurRad="38100" dist="38100" dir="2700000" algn="tl">
                    <a:srgbClr val="000000">
                      <a:alpha val="43137"/>
                    </a:srgbClr>
                  </a:outerShdw>
                </a:effectLst>
              </a:rPr>
              <a:t>How did Christianity originate and spread? </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stretch>
            <a:fillRect/>
          </a:stretch>
        </p:blipFill>
        <p:spPr>
          <a:xfrm>
            <a:off x="4452154" y="1323349"/>
            <a:ext cx="3287692" cy="5412666"/>
          </a:xfrm>
          <a:prstGeom prst="rect">
            <a:avLst/>
          </a:prstGeom>
        </p:spPr>
      </p:pic>
    </p:spTree>
    <p:extLst>
      <p:ext uri="{BB962C8B-B14F-4D97-AF65-F5344CB8AC3E}">
        <p14:creationId xmlns:p14="http://schemas.microsoft.com/office/powerpoint/2010/main" val="276453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4"/>
            <a:ext cx="10515600" cy="1325563"/>
          </a:xfrm>
        </p:spPr>
        <p:txBody>
          <a:bodyPr/>
          <a:lstStyle/>
          <a:p>
            <a:pPr algn="ctr"/>
            <a:r>
              <a:rPr lang="en-US" b="1" dirty="0" smtClean="0">
                <a:effectLst>
                  <a:outerShdw blurRad="38100" dist="38100" dir="2700000" algn="tl">
                    <a:srgbClr val="000000">
                      <a:alpha val="43137"/>
                    </a:srgbClr>
                  </a:outerShdw>
                </a:effectLst>
              </a:rPr>
              <a:t>Judea:  The Birthplace of Christianity</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028484" y="1258954"/>
            <a:ext cx="6135032" cy="5463495"/>
          </a:xfrm>
          <a:prstGeom prst="rect">
            <a:avLst/>
          </a:prstGeom>
        </p:spPr>
      </p:pic>
    </p:spTree>
    <p:extLst>
      <p:ext uri="{BB962C8B-B14F-4D97-AF65-F5344CB8AC3E}">
        <p14:creationId xmlns:p14="http://schemas.microsoft.com/office/powerpoint/2010/main" val="1774914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2" y="146184"/>
            <a:ext cx="10515600" cy="1325563"/>
          </a:xfrm>
        </p:spPr>
        <p:txBody>
          <a:bodyPr/>
          <a:lstStyle/>
          <a:p>
            <a:pPr algn="ctr"/>
            <a:r>
              <a:rPr lang="en-US" b="1" dirty="0" smtClean="0">
                <a:effectLst>
                  <a:outerShdw blurRad="38100" dist="38100" dir="2700000" algn="tl">
                    <a:srgbClr val="000000">
                      <a:alpha val="43137"/>
                    </a:srgbClr>
                  </a:outerShdw>
                </a:effectLst>
              </a:rPr>
              <a:t>The Birth of Jesus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886615" y="1168406"/>
            <a:ext cx="4393014" cy="5689594"/>
          </a:xfrm>
          <a:prstGeom prst="rect">
            <a:avLst/>
          </a:prstGeom>
        </p:spPr>
      </p:pic>
    </p:spTree>
    <p:extLst>
      <p:ext uri="{BB962C8B-B14F-4D97-AF65-F5344CB8AC3E}">
        <p14:creationId xmlns:p14="http://schemas.microsoft.com/office/powerpoint/2010/main" val="12711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1" y="0"/>
            <a:ext cx="10515600" cy="1325563"/>
          </a:xfrm>
        </p:spPr>
        <p:txBody>
          <a:bodyPr/>
          <a:lstStyle/>
          <a:p>
            <a:pPr algn="ctr"/>
            <a:r>
              <a:rPr lang="en-US" b="1" dirty="0" smtClean="0">
                <a:effectLst>
                  <a:outerShdw blurRad="38100" dist="38100" dir="2700000" algn="tl">
                    <a:srgbClr val="000000">
                      <a:alpha val="43137"/>
                    </a:srgbClr>
                  </a:outerShdw>
                </a:effectLst>
              </a:rPr>
              <a:t>The Life and Death of Jesus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601232" y="1065771"/>
            <a:ext cx="4963778" cy="5675310"/>
          </a:xfrm>
          <a:prstGeom prst="rect">
            <a:avLst/>
          </a:prstGeom>
        </p:spPr>
      </p:pic>
    </p:spTree>
    <p:extLst>
      <p:ext uri="{BB962C8B-B14F-4D97-AF65-F5344CB8AC3E}">
        <p14:creationId xmlns:p14="http://schemas.microsoft.com/office/powerpoint/2010/main" val="107133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1325563"/>
          </a:xfrm>
        </p:spPr>
        <p:txBody>
          <a:bodyPr/>
          <a:lstStyle/>
          <a:p>
            <a:pPr algn="ctr"/>
            <a:r>
              <a:rPr lang="en-US" b="1" dirty="0" smtClean="0">
                <a:effectLst>
                  <a:outerShdw blurRad="38100" dist="38100" dir="2700000" algn="tl">
                    <a:srgbClr val="000000">
                      <a:alpha val="43137"/>
                    </a:srgbClr>
                  </a:outerShdw>
                </a:effectLst>
              </a:rPr>
              <a:t>The Crucifixion and Resurrection of Jesus</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931721" y="1310470"/>
            <a:ext cx="4328558" cy="5439500"/>
          </a:xfrm>
          <a:prstGeom prst="rect">
            <a:avLst/>
          </a:prstGeom>
        </p:spPr>
      </p:pic>
    </p:spTree>
    <p:extLst>
      <p:ext uri="{BB962C8B-B14F-4D97-AF65-F5344CB8AC3E}">
        <p14:creationId xmlns:p14="http://schemas.microsoft.com/office/powerpoint/2010/main" val="362653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71942"/>
            <a:ext cx="10515600" cy="1325563"/>
          </a:xfrm>
        </p:spPr>
        <p:txBody>
          <a:bodyPr/>
          <a:lstStyle/>
          <a:p>
            <a:pPr algn="ctr"/>
            <a:r>
              <a:rPr lang="en-US" b="1" dirty="0" smtClean="0">
                <a:effectLst>
                  <a:outerShdw blurRad="38100" dist="38100" dir="2700000" algn="tl">
                    <a:srgbClr val="000000">
                      <a:alpha val="43137"/>
                    </a:srgbClr>
                  </a:outerShdw>
                </a:effectLst>
              </a:rPr>
              <a:t>The Missionary Work of Paul</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005352" y="1349106"/>
            <a:ext cx="6181295" cy="5402393"/>
          </a:xfrm>
          <a:prstGeom prst="rect">
            <a:avLst/>
          </a:prstGeom>
        </p:spPr>
      </p:pic>
    </p:spTree>
    <p:extLst>
      <p:ext uri="{BB962C8B-B14F-4D97-AF65-F5344CB8AC3E}">
        <p14:creationId xmlns:p14="http://schemas.microsoft.com/office/powerpoint/2010/main" val="195259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6"/>
            <a:ext cx="10515600" cy="1325563"/>
          </a:xfrm>
        </p:spPr>
        <p:txBody>
          <a:bodyPr/>
          <a:lstStyle/>
          <a:p>
            <a:pPr algn="ctr"/>
            <a:r>
              <a:rPr lang="en-US" b="1" dirty="0" smtClean="0">
                <a:effectLst>
                  <a:outerShdw blurRad="38100" dist="38100" dir="2700000" algn="tl">
                    <a:srgbClr val="000000">
                      <a:alpha val="43137"/>
                    </a:srgbClr>
                  </a:outerShdw>
                </a:effectLst>
              </a:rPr>
              <a:t>Spread of Christianity</a:t>
            </a:r>
            <a:endParaRPr lang="en-US" b="1" dirty="0">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stretch>
            <a:fillRect/>
          </a:stretch>
        </p:blipFill>
        <p:spPr>
          <a:xfrm>
            <a:off x="3832116" y="1155922"/>
            <a:ext cx="4527767" cy="5577807"/>
          </a:xfrm>
          <a:prstGeom prst="rect">
            <a:avLst/>
          </a:prstGeom>
        </p:spPr>
      </p:pic>
    </p:spTree>
    <p:extLst>
      <p:ext uri="{BB962C8B-B14F-4D97-AF65-F5344CB8AC3E}">
        <p14:creationId xmlns:p14="http://schemas.microsoft.com/office/powerpoint/2010/main" val="3558440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How did Christianity originate and spread? </a:t>
            </a:r>
            <a:endParaRPr lang="en-US" dirty="0"/>
          </a:p>
        </p:txBody>
      </p:sp>
      <p:sp>
        <p:nvSpPr>
          <p:cNvPr id="3" name="Content Placeholder 2"/>
          <p:cNvSpPr>
            <a:spLocks noGrp="1"/>
          </p:cNvSpPr>
          <p:nvPr>
            <p:ph idx="1"/>
          </p:nvPr>
        </p:nvSpPr>
        <p:spPr>
          <a:xfrm>
            <a:off x="231820" y="1825625"/>
            <a:ext cx="11809926" cy="4351338"/>
          </a:xfrm>
        </p:spPr>
        <p:txBody>
          <a:bodyPr>
            <a:normAutofit/>
          </a:bodyPr>
          <a:lstStyle/>
          <a:p>
            <a:r>
              <a:rPr lang="en-US" dirty="0" smtClean="0"/>
              <a:t>Christianity began in Judea in the present-day Middle East.  Jews there told prophecies about a Messiah who would remove  the Romans and restore the kingdom of David.</a:t>
            </a:r>
          </a:p>
          <a:p>
            <a:r>
              <a:rPr lang="en-US" dirty="0" smtClean="0"/>
              <a:t>What we know about Jesus’s life and his birth around 6 B.C.E., comes from the four Gospels.  Not much is known about his childhood, but when Jesus was about 30, John the Baptist identified him as the Messiah.</a:t>
            </a:r>
          </a:p>
        </p:txBody>
      </p:sp>
    </p:spTree>
    <p:extLst>
      <p:ext uri="{BB962C8B-B14F-4D97-AF65-F5344CB8AC3E}">
        <p14:creationId xmlns:p14="http://schemas.microsoft.com/office/powerpoint/2010/main" val="300602116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486</Words>
  <Application>Microsoft Office PowerPoint</Application>
  <PresentationFormat>Widescreen</PresentationFormat>
  <Paragraphs>28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1_Office Theme</vt:lpstr>
      <vt:lpstr>          Chapters 36 &amp; 37 The Origins and  Spread of Christianity  &amp; The Learning about the  World Religions: Christianity   </vt:lpstr>
      <vt:lpstr>How did Christianity originate and spread? </vt:lpstr>
      <vt:lpstr>Judea:  The Birthplace of Christianity</vt:lpstr>
      <vt:lpstr>The Birth of Jesus</vt:lpstr>
      <vt:lpstr>The Life and Death of Jesus</vt:lpstr>
      <vt:lpstr>The Crucifixion and Resurrection of Jesus</vt:lpstr>
      <vt:lpstr>The Missionary Work of Paul</vt:lpstr>
      <vt:lpstr>Spread of Christianity</vt:lpstr>
      <vt:lpstr>How did Christianity originate and spread? </vt:lpstr>
      <vt:lpstr>How did Christianity originate and spread? </vt:lpstr>
      <vt:lpstr>How did Christianity originate and spread? </vt:lpstr>
      <vt:lpstr>How are Christians’ lives shaped by  the beliefs and practices of Christianity?</vt:lpstr>
      <vt:lpstr>The Central Beliefs of Christianity</vt:lpstr>
      <vt:lpstr>The Reformation</vt:lpstr>
      <vt:lpstr>Christian Sacraments and Worship</vt:lpstr>
      <vt:lpstr>The Christian Year</vt:lpstr>
      <vt:lpstr>How are Christians’ lives shaped by  the beliefs and practices of Christianity?</vt:lpstr>
      <vt:lpstr>How are Christians’ lives shaped by  the beliefs and practices of Christianity?</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36 The Origins and  Spread of Christianity</dc:title>
  <dc:creator>Tilney Daniel</dc:creator>
  <cp:lastModifiedBy>Tilney Daniel</cp:lastModifiedBy>
  <cp:revision>9</cp:revision>
  <dcterms:created xsi:type="dcterms:W3CDTF">2015-08-02T20:11:52Z</dcterms:created>
  <dcterms:modified xsi:type="dcterms:W3CDTF">2015-08-13T23:34:11Z</dcterms:modified>
</cp:coreProperties>
</file>