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2" r:id="rId3"/>
    <p:sldId id="261" r:id="rId4"/>
    <p:sldId id="268" r:id="rId5"/>
    <p:sldId id="263" r:id="rId6"/>
    <p:sldId id="271" r:id="rId7"/>
    <p:sldId id="269" r:id="rId8"/>
    <p:sldId id="275" r:id="rId9"/>
    <p:sldId id="276" r:id="rId10"/>
    <p:sldId id="277" r:id="rId11"/>
    <p:sldId id="278" r:id="rId12"/>
    <p:sldId id="260" r:id="rId13"/>
    <p:sldId id="274" r:id="rId14"/>
  </p:sldIdLst>
  <p:sldSz cx="12188825" cy="6858000"/>
  <p:notesSz cx="7315200" cy="96012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6182" autoAdjust="0"/>
  </p:normalViewPr>
  <p:slideViewPr>
    <p:cSldViewPr showGuides="1">
      <p:cViewPr varScale="1">
        <p:scale>
          <a:sx n="86" d="100"/>
          <a:sy n="86" d="100"/>
        </p:scale>
        <p:origin x="480" y="9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8/23/2025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8/23/2025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8/23/2025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8/23/2025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8/23/2025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8/23/2025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8/23/2025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2811" y="28687"/>
            <a:ext cx="7466013" cy="329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Madeira Beach Fundamental PTSA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39153" y="2369783"/>
            <a:ext cx="7008574" cy="981934"/>
          </a:xfrm>
        </p:spPr>
        <p:txBody>
          <a:bodyPr/>
          <a:lstStyle/>
          <a:p>
            <a:r>
              <a:rPr lang="en-US" dirty="0" smtClean="0"/>
              <a:t>General Meeting – August 25, 2025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39153" y="3191734"/>
            <a:ext cx="7375059" cy="3556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None/>
              <a:defRPr sz="2800" b="0" kern="120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Order of Events:</a:t>
            </a:r>
          </a:p>
          <a:p>
            <a:pPr lvl="1" algn="l">
              <a:buClr>
                <a:srgbClr val="70AD47">
                  <a:lumMod val="50000"/>
                </a:srgbClr>
              </a:buClr>
              <a:buFont typeface="Century Gothic" pitchFamily="34" charset="0"/>
              <a:buBlip>
                <a:blip r:embed="rId3"/>
              </a:buBlip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Introductions</a:t>
            </a:r>
          </a:p>
          <a:p>
            <a:pPr lvl="1" algn="l">
              <a:buClr>
                <a:srgbClr val="70AD47">
                  <a:lumMod val="50000"/>
                </a:srgbClr>
              </a:buClr>
              <a:buFont typeface="Century Gothic" pitchFamily="34" charset="0"/>
              <a:buBlip>
                <a:blip r:embed="rId3"/>
              </a:buBlip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Treasurer’s Report – Erin Swift</a:t>
            </a:r>
          </a:p>
          <a:p>
            <a:pPr lvl="1" algn="l">
              <a:buClr>
                <a:srgbClr val="70AD47">
                  <a:lumMod val="50000"/>
                </a:srgb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Givebacks – Angie Hay</a:t>
            </a:r>
          </a:p>
          <a:p>
            <a:pPr lvl="1" algn="l">
              <a:buClr>
                <a:srgbClr val="70AD47">
                  <a:lumMod val="50000"/>
                </a:srgb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President’s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Report – Erin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Osburn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algn="l">
              <a:buClr>
                <a:srgbClr val="70AD47">
                  <a:lumMod val="50000"/>
                </a:srgbClr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Q&amp; A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lvl="1" algn="l">
              <a:buClr>
                <a:srgbClr val="70AD47">
                  <a:lumMod val="50000"/>
                </a:srgbClr>
              </a:buClr>
              <a:buBlip>
                <a:blip r:embed="rId3"/>
              </a:buBlip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08" y="1516325"/>
            <a:ext cx="9842462" cy="5108705"/>
          </a:xfrm>
          <a:prstGeom prst="rect">
            <a:avLst/>
          </a:prstGeom>
        </p:spPr>
      </p:pic>
      <p:sp>
        <p:nvSpPr>
          <p:cNvPr id="32" name="Flowchart: Connector 31"/>
          <p:cNvSpPr/>
          <p:nvPr/>
        </p:nvSpPr>
        <p:spPr>
          <a:xfrm>
            <a:off x="6907032" y="2337039"/>
            <a:ext cx="2297725" cy="2222810"/>
          </a:xfrm>
          <a:prstGeom prst="flowChartConnector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9015594">
            <a:off x="9021280" y="2256928"/>
            <a:ext cx="794219" cy="381000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789132" y="1734199"/>
            <a:ext cx="362518" cy="341245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81" y="2727796"/>
            <a:ext cx="1347119" cy="1317465"/>
          </a:xfrm>
          <a:prstGeom prst="rect">
            <a:avLst/>
          </a:prstGeom>
        </p:spPr>
      </p:pic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620731" cy="1248116"/>
          </a:xfrm>
        </p:spPr>
        <p:txBody>
          <a:bodyPr/>
          <a:lstStyle/>
          <a:p>
            <a:r>
              <a:rPr lang="en-US" dirty="0" smtClean="0"/>
              <a:t>Step 2: Install the Givebacks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9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623114"/>
            <a:ext cx="2652880" cy="5113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1623114"/>
            <a:ext cx="2667000" cy="508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32" y="1650331"/>
            <a:ext cx="2482784" cy="50865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Start Earning!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President’s Report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997982"/>
            <a:ext cx="10157354" cy="4470400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70AD47">
                  <a:lumMod val="50000"/>
                </a:srgbClr>
              </a:buClr>
              <a:buBlip>
                <a:blip r:embed="rId2"/>
              </a:buBlip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</a:rPr>
              <a:t>Membership Drive ends September 26</a:t>
            </a:r>
            <a:r>
              <a:rPr lang="en-US" sz="3500" baseline="30000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endParaRPr lang="en-US" sz="35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26645" lvl="1" indent="0">
              <a:buClr>
                <a:srgbClr val="70AD47">
                  <a:lumMod val="50000"/>
                </a:srgbClr>
              </a:buClr>
              <a:buNone/>
            </a:pPr>
            <a:endParaRPr lang="en-US" sz="35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Clr>
                <a:srgbClr val="70AD47">
                  <a:lumMod val="50000"/>
                </a:srgbClr>
              </a:buClr>
              <a:buBlip>
                <a:blip r:embed="rId2"/>
              </a:buBlip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</a:rPr>
              <a:t>Hello Week</a:t>
            </a:r>
          </a:p>
          <a:p>
            <a:pPr lvl="1">
              <a:buClr>
                <a:srgbClr val="70AD47">
                  <a:lumMod val="50000"/>
                </a:srgbClr>
              </a:buClr>
              <a:buBlip>
                <a:blip r:embed="rId2"/>
              </a:buBlip>
            </a:pPr>
            <a:endParaRPr lang="en-US" sz="35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Clr>
                <a:srgbClr val="70AD47">
                  <a:lumMod val="50000"/>
                </a:srgbClr>
              </a:buClr>
              <a:buBlip>
                <a:blip r:embed="rId2"/>
              </a:buBlip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</a:rPr>
              <a:t>Fall Festival – October 24th</a:t>
            </a:r>
          </a:p>
          <a:p>
            <a:pPr lvl="1">
              <a:buClr>
                <a:srgbClr val="70AD47">
                  <a:lumMod val="50000"/>
                </a:srgbClr>
              </a:buClr>
              <a:buBlip>
                <a:blip r:embed="rId2"/>
              </a:buBlip>
            </a:pPr>
            <a:endParaRPr lang="en-US" sz="3500" dirty="0" smtClean="0"/>
          </a:p>
          <a:p>
            <a:pPr lvl="1">
              <a:buClr>
                <a:srgbClr val="70AD47">
                  <a:lumMod val="50000"/>
                </a:srgbClr>
              </a:buClr>
              <a:buBlip>
                <a:blip r:embed="rId2"/>
              </a:buBlip>
            </a:pPr>
            <a:r>
              <a:rPr lang="en-US" sz="3500" dirty="0" smtClean="0"/>
              <a:t>How </a:t>
            </a:r>
            <a:r>
              <a:rPr lang="en-US" sz="3500" dirty="0"/>
              <a:t>to Get Involved in Your </a:t>
            </a:r>
            <a:r>
              <a:rPr lang="en-US" sz="3500" dirty="0" smtClean="0"/>
              <a:t>School</a:t>
            </a:r>
            <a:endParaRPr lang="en-US" sz="3500" dirty="0"/>
          </a:p>
          <a:p>
            <a:pPr marL="426645" lvl="1" indent="0">
              <a:buClr>
                <a:srgbClr val="70AD47">
                  <a:lumMod val="50000"/>
                </a:srgbClr>
              </a:buClr>
              <a:buNone/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670808" y="3325131"/>
            <a:ext cx="1820687" cy="1816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234" y="2910169"/>
            <a:ext cx="1662526" cy="82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rved Down Arrow 6"/>
          <p:cNvSpPr/>
          <p:nvPr/>
        </p:nvSpPr>
        <p:spPr>
          <a:xfrm rot="1154655">
            <a:off x="9061207" y="2571749"/>
            <a:ext cx="1219200" cy="457200"/>
          </a:xfrm>
          <a:prstGeom prst="curved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412" y="1371600"/>
            <a:ext cx="5857263" cy="2740026"/>
          </a:xfrm>
        </p:spPr>
        <p:txBody>
          <a:bodyPr>
            <a:noAutofit/>
          </a:bodyPr>
          <a:lstStyle/>
          <a:p>
            <a:r>
              <a:rPr lang="en-US" sz="15000" dirty="0" smtClean="0"/>
              <a:t>Q&amp;A</a:t>
            </a:r>
            <a:endParaRPr lang="en-US" sz="1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2" y="4343400"/>
            <a:ext cx="1880324" cy="18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4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</a:t>
            </a:r>
            <a:r>
              <a:rPr lang="en-US" dirty="0"/>
              <a:t>T</a:t>
            </a:r>
            <a:r>
              <a:rPr lang="en-US" dirty="0" smtClean="0"/>
              <a:t>his Year’s PTSA Board!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2095" y="4894572"/>
            <a:ext cx="2819400" cy="762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400" b="1" dirty="0" smtClean="0"/>
              <a:t>Vice President 2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b="1" dirty="0" smtClean="0"/>
              <a:t> Angie Hay</a:t>
            </a:r>
            <a:endParaRPr lang="en-US" sz="1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9531" y="4894572"/>
            <a:ext cx="1674812" cy="584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400" b="1" dirty="0" smtClean="0"/>
              <a:t>President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400" b="1" dirty="0" smtClean="0"/>
              <a:t>Erin </a:t>
            </a:r>
            <a:r>
              <a:rPr lang="en-US" sz="1400" b="1" dirty="0" err="1" smtClean="0"/>
              <a:t>Osburn</a:t>
            </a:r>
            <a:endParaRPr lang="en-US" sz="1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32612" y="4894572"/>
            <a:ext cx="2005090" cy="6731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400" b="1" dirty="0" smtClean="0"/>
              <a:t>Vice President 1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400" b="1" dirty="0" smtClean="0"/>
              <a:t>Sarah Myers</a:t>
            </a:r>
            <a:endParaRPr lang="en-US" sz="1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80748" y="4894572"/>
            <a:ext cx="1598071" cy="584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400" b="1" dirty="0" smtClean="0"/>
              <a:t>Secretary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400" b="1" dirty="0" smtClean="0"/>
              <a:t>Kristy Lake</a:t>
            </a:r>
            <a:endParaRPr lang="en-US" sz="1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88459" y="4894572"/>
            <a:ext cx="1287748" cy="584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400" b="1" dirty="0" smtClean="0"/>
              <a:t>Treasurer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400" b="1" dirty="0" smtClean="0"/>
              <a:t>Erin Swift</a:t>
            </a:r>
            <a:endParaRPr lang="en-US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9" t="24648" r="39261" b="11971"/>
          <a:stretch/>
        </p:blipFill>
        <p:spPr>
          <a:xfrm>
            <a:off x="9332912" y="2367885"/>
            <a:ext cx="1497766" cy="2156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" t="-467" r="865" b="467"/>
          <a:stretch/>
        </p:blipFill>
        <p:spPr>
          <a:xfrm>
            <a:off x="2881052" y="2345582"/>
            <a:ext cx="1532131" cy="2179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-670" r="8051" b="11998"/>
          <a:stretch/>
        </p:blipFill>
        <p:spPr>
          <a:xfrm>
            <a:off x="7142790" y="2345582"/>
            <a:ext cx="1524000" cy="2200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t="16058" r="15624" b="978"/>
          <a:stretch/>
        </p:blipFill>
        <p:spPr>
          <a:xfrm>
            <a:off x="5044941" y="2362200"/>
            <a:ext cx="1502524" cy="2196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9" t="1334" r="33782" b="59999"/>
          <a:stretch/>
        </p:blipFill>
        <p:spPr>
          <a:xfrm>
            <a:off x="720871" y="2362200"/>
            <a:ext cx="1563541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589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Treasurer’s Report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819400"/>
            <a:ext cx="10157354" cy="4470400"/>
          </a:xfrm>
        </p:spPr>
        <p:txBody>
          <a:bodyPr>
            <a:normAutofit/>
          </a:bodyPr>
          <a:lstStyle/>
          <a:p>
            <a:pPr lvl="0">
              <a:buClr>
                <a:srgbClr val="70AD47">
                  <a:lumMod val="50000"/>
                </a:srgbClr>
              </a:buClr>
              <a:buBlip>
                <a:blip r:embed="rId2"/>
              </a:buBlip>
            </a:pPr>
            <a:r>
              <a:rPr lang="en-US" sz="3200" dirty="0" smtClean="0"/>
              <a:t>2024-2025 PTSA Annual Financial Audit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2025-2026 Proposed Budget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12" y="1828800"/>
            <a:ext cx="5243312" cy="478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11654"/>
            <a:ext cx="10157354" cy="1397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2025-2026 </a:t>
            </a:r>
            <a:r>
              <a:rPr lang="en-US" sz="4800" dirty="0"/>
              <a:t>Proposed Budget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2665141"/>
            <a:ext cx="5526772" cy="3396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212" y="2665141"/>
            <a:ext cx="5180494" cy="33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204096"/>
            <a:ext cx="11430000" cy="1397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2025-2026 </a:t>
            </a:r>
            <a:r>
              <a:rPr lang="en-US" sz="4800" dirty="0"/>
              <a:t>Proposed Budget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70AD47">
                  <a:lumMod val="50000"/>
                </a:srgbClr>
              </a:buClr>
              <a:buBlip>
                <a:blip r:embed="rId2"/>
              </a:buBlip>
            </a:pPr>
            <a:r>
              <a:rPr lang="en-US" sz="3600" dirty="0" smtClean="0"/>
              <a:t>Let’s bring it to a vote!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sz="3600" dirty="0"/>
          </a:p>
        </p:txBody>
      </p:sp>
      <p:pic>
        <p:nvPicPr>
          <p:cNvPr id="3076" name="Picture 4" descr="MMRE Meeting: Everybody Bike! Everybody Vote!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2" y="2895600"/>
            <a:ext cx="56197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7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589" y="381000"/>
            <a:ext cx="11430000" cy="1397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May 5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smtClean="0"/>
              <a:t>General Meeting Minutes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0589" y="2009802"/>
            <a:ext cx="10157354" cy="4470400"/>
          </a:xfrm>
        </p:spPr>
        <p:txBody>
          <a:bodyPr>
            <a:normAutofit/>
          </a:bodyPr>
          <a:lstStyle/>
          <a:p>
            <a:pPr lvl="0">
              <a:buClr>
                <a:srgbClr val="70AD47">
                  <a:lumMod val="50000"/>
                </a:srgbClr>
              </a:buClr>
              <a:buBlip>
                <a:blip r:embed="rId2"/>
              </a:buBlip>
            </a:pPr>
            <a:r>
              <a:rPr lang="en-US" sz="3600" dirty="0" smtClean="0"/>
              <a:t>Let’s bring them to a vote!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sz="3600" dirty="0"/>
          </a:p>
        </p:txBody>
      </p:sp>
      <p:pic>
        <p:nvPicPr>
          <p:cNvPr id="3076" name="Picture 4" descr="MMRE Meeting: Everybody Bike! Everybody Vote!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2" y="2895600"/>
            <a:ext cx="56197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89" y="762000"/>
            <a:ext cx="1600200" cy="163031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47989" y="2743200"/>
            <a:ext cx="10287000" cy="3124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7030A0"/>
                </a:solidFill>
              </a:rPr>
              <a:t>Givebacks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3200" b="1" dirty="0" smtClean="0"/>
              <a:t>A Cashback app funded by 25,000 local and national businesses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35" y="989943"/>
            <a:ext cx="514422" cy="562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857" y="2120018"/>
            <a:ext cx="581106" cy="447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498" y="1194001"/>
            <a:ext cx="552527" cy="504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4387" y="1819938"/>
            <a:ext cx="619211" cy="428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4253" y="1376897"/>
            <a:ext cx="581106" cy="39058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2390578" y="512160"/>
            <a:ext cx="666750" cy="714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4631" y="414758"/>
            <a:ext cx="600159" cy="6192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9990" y="3202059"/>
            <a:ext cx="581106" cy="5144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751" y="1846136"/>
            <a:ext cx="647790" cy="3715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62281" y="164738"/>
            <a:ext cx="685896" cy="6477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6199" y="3344954"/>
            <a:ext cx="676369" cy="3715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2541" y="164738"/>
            <a:ext cx="695422" cy="7049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2114" y="2150783"/>
            <a:ext cx="562053" cy="6001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70489" y="2187950"/>
            <a:ext cx="666843" cy="4572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24902" y="1416330"/>
            <a:ext cx="533474" cy="5239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30832" y="2188888"/>
            <a:ext cx="543001" cy="5239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30832" y="1125123"/>
            <a:ext cx="657317" cy="6573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2435" y="2742736"/>
            <a:ext cx="514422" cy="4477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55546" y="860579"/>
            <a:ext cx="619211" cy="666843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22"/>
          <a:stretch>
            <a:fillRect/>
          </a:stretch>
        </p:blipFill>
        <p:spPr>
          <a:xfrm>
            <a:off x="9832621" y="2636846"/>
            <a:ext cx="714375" cy="6477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72089" y="164738"/>
            <a:ext cx="609685" cy="4286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028443" y="1912391"/>
            <a:ext cx="504895" cy="4096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83041" y="239227"/>
            <a:ext cx="676369" cy="5525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24025" y="2576402"/>
            <a:ext cx="647790" cy="6954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09368" y="1264385"/>
            <a:ext cx="695422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905000"/>
            <a:ext cx="2431642" cy="4820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1904999"/>
            <a:ext cx="2438399" cy="4820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904998"/>
            <a:ext cx="2358853" cy="482053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Create an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902</TotalTime>
  <Words>143</Words>
  <Application>Microsoft Office PowerPoint</Application>
  <PresentationFormat>Custom</PresentationFormat>
  <Paragraphs>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Class open house presentation</vt:lpstr>
      <vt:lpstr> Madeira Beach Fundamental PTSA  </vt:lpstr>
      <vt:lpstr>Meet This Year’s PTSA Board!</vt:lpstr>
      <vt:lpstr>Treasurer’s Report</vt:lpstr>
      <vt:lpstr>2025-2026 Proposed Budget</vt:lpstr>
      <vt:lpstr>2025-2026 Proposed Budget</vt:lpstr>
      <vt:lpstr>2025-2026 Proposed Budget</vt:lpstr>
      <vt:lpstr>May 5th  General Meeting Minutes</vt:lpstr>
      <vt:lpstr>PowerPoint Presentation</vt:lpstr>
      <vt:lpstr>Step 1: Create an Account</vt:lpstr>
      <vt:lpstr>Step 2: Install the Givebacks Extension</vt:lpstr>
      <vt:lpstr>Step 3: Start Earning!</vt:lpstr>
      <vt:lpstr>President’s Report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Oakhurst PTA Literacy Night</dc:title>
  <dc:creator>Angelica Hay</dc:creator>
  <cp:lastModifiedBy>Microsoft account</cp:lastModifiedBy>
  <cp:revision>63</cp:revision>
  <cp:lastPrinted>2025-08-24T02:34:32Z</cp:lastPrinted>
  <dcterms:created xsi:type="dcterms:W3CDTF">2021-09-17T23:41:36Z</dcterms:created>
  <dcterms:modified xsi:type="dcterms:W3CDTF">2025-08-24T02:45:45Z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