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5" r:id="rId6"/>
    <p:sldId id="258" r:id="rId7"/>
    <p:sldId id="267" r:id="rId8"/>
    <p:sldId id="266" r:id="rId9"/>
    <p:sldId id="269" r:id="rId10"/>
    <p:sldId id="270" r:id="rId11"/>
    <p:sldId id="274" r:id="rId12"/>
    <p:sldId id="280" r:id="rId13"/>
    <p:sldId id="271" r:id="rId14"/>
    <p:sldId id="273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school-times-school-school-supplies-brushes-crayon-education-wallpaper-akknv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eynoldsdon@pcsb.org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pngimg.com/download/1805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jpg"/><Relationship Id="rId7" Type="http://schemas.openxmlformats.org/officeDocument/2006/relationships/hyperlink" Target="https://www.goodfreephotos.com/other-photos/multi-colored-pens.jpg.php" TargetMode="External"/><Relationship Id="rId12" Type="http://schemas.openxmlformats.org/officeDocument/2006/relationships/hyperlink" Target="https://www.flickr.com/photos/jkfjellestad/15805538259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g"/><Relationship Id="rId11" Type="http://schemas.openxmlformats.org/officeDocument/2006/relationships/image" Target="../media/image10.jpg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ministry-to-children.com/temple-maintenance-bible-lesson-about-taking-care-of-your-physical-body-1-corinthians-619-20/" TargetMode="External"/><Relationship Id="rId9" Type="http://schemas.openxmlformats.org/officeDocument/2006/relationships/hyperlink" Target="http://coolcatteacher.blogspot.com/2013/05/15-wrong-ways-to-implement-common-core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gaguilarenlaonda.blogspot.com/2016/10/" TargetMode="External"/><Relationship Id="rId3" Type="http://schemas.openxmlformats.org/officeDocument/2006/relationships/hyperlink" Target="mailto:reynoldsdon@pcsb.org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blondemomblog.com/2014/01/01/14-free-pretty-and-practical-printable-calendars-for-2014/" TargetMode="External"/><Relationship Id="rId4" Type="http://schemas.openxmlformats.org/officeDocument/2006/relationships/image" Target="../media/image11.jpg"/><Relationship Id="rId9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Welcome to Ms. Reynolds’ Montessori 2</a:t>
            </a:r>
            <a:r>
              <a:rPr lang="en-US" baseline="30000" dirty="0">
                <a:solidFill>
                  <a:srgbClr val="00B0F0"/>
                </a:solidFill>
              </a:rPr>
              <a:t>nd</a:t>
            </a:r>
            <a:r>
              <a:rPr lang="en-US" dirty="0">
                <a:solidFill>
                  <a:srgbClr val="00B0F0"/>
                </a:solidFill>
              </a:rPr>
              <a:t> Grade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Gulfport Montessori Elementary School</a:t>
            </a:r>
          </a:p>
          <a:p>
            <a:r>
              <a:rPr lang="en-US" dirty="0">
                <a:solidFill>
                  <a:srgbClr val="7030A0"/>
                </a:solidFill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All about 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67211AF-3540-42AC-8A71-DBC0A68D7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I live in St. Petersburg with my daughter, Maeve, who attended Gulfport’s Montessori program grades 1-5.</a:t>
            </a:r>
          </a:p>
          <a:p>
            <a:r>
              <a:rPr lang="en-US" dirty="0">
                <a:solidFill>
                  <a:srgbClr val="00B0F0"/>
                </a:solidFill>
              </a:rPr>
              <a:t>This is my 15</a:t>
            </a:r>
            <a:r>
              <a:rPr lang="en-US" baseline="30000" dirty="0">
                <a:solidFill>
                  <a:srgbClr val="00B0F0"/>
                </a:solidFill>
              </a:rPr>
              <a:t>th</a:t>
            </a:r>
            <a:r>
              <a:rPr lang="en-US" dirty="0">
                <a:solidFill>
                  <a:srgbClr val="00B0F0"/>
                </a:solidFill>
              </a:rPr>
              <a:t> year at Gulfport and I have over 20 years teaching experience.</a:t>
            </a:r>
          </a:p>
          <a:p>
            <a:r>
              <a:rPr lang="en-US" dirty="0">
                <a:solidFill>
                  <a:srgbClr val="00B0F0"/>
                </a:solidFill>
              </a:rPr>
              <a:t>I hold a Masters of Education degree from Loyola University in Baltimore and a BA in Journalism from NSU.</a:t>
            </a:r>
          </a:p>
          <a:p>
            <a:r>
              <a:rPr lang="en-US" dirty="0">
                <a:solidFill>
                  <a:srgbClr val="00B0F0"/>
                </a:solidFill>
              </a:rPr>
              <a:t>I have a Montessori teaching certificate from AMI.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60A49F-F91A-4F0B-BE1C-99F32D3E83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5485" r="-1" b="29984"/>
          <a:stretch/>
        </p:blipFill>
        <p:spPr>
          <a:xfrm>
            <a:off x="6172200" y="1845945"/>
            <a:ext cx="4389120" cy="3474720"/>
          </a:xfrm>
          <a:noFill/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E2055-2E9D-43D2-9650-070CE3FF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Supply wish list</a:t>
            </a:r>
          </a:p>
        </p:txBody>
      </p:sp>
      <p:pic>
        <p:nvPicPr>
          <p:cNvPr id="6" name="Picture Placeholder 5" descr="A picture containing indoor, toy, writing implement, colorful&#10;&#10;Description automatically generated">
            <a:extLst>
              <a:ext uri="{FF2B5EF4-FFF2-40B4-BE49-F238E27FC236}">
                <a16:creationId xmlns:a16="http://schemas.microsoft.com/office/drawing/2014/main" id="{1C901DC6-0BF1-4FAE-B269-A07FC1F18D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465" b="746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00A49-CF8F-4E42-A386-9C3D7696B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365126"/>
            <a:ext cx="3657600" cy="40754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Plain large erasers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Tissues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No. 2 plain pencils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Crayola Crayon boxes of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Crayola colored pencils</a:t>
            </a:r>
          </a:p>
        </p:txBody>
      </p:sp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E8A9-2750-4984-9434-1A5037BF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Questions???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DD7E8-84A6-4F6C-B2BE-246BBE0A0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Thank you for making this year a success.</a:t>
            </a:r>
          </a:p>
          <a:p>
            <a:r>
              <a:rPr lang="en-US" sz="2800" dirty="0"/>
              <a:t>I look forward to working with your child this year!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4CF90-975C-4975-801E-783E6BEF0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Please message me directly on Class </a:t>
            </a:r>
            <a:r>
              <a:rPr lang="en-US" dirty="0" err="1"/>
              <a:t>DoJo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You may also reach me at </a:t>
            </a:r>
            <a:r>
              <a:rPr lang="en-US" dirty="0">
                <a:hlinkClick r:id="rId2"/>
              </a:rPr>
              <a:t>reynoldsdon@pcsb.org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may write a note in the daily agenda.</a:t>
            </a:r>
          </a:p>
        </p:txBody>
      </p:sp>
    </p:spTree>
    <p:extLst>
      <p:ext uri="{BB962C8B-B14F-4D97-AF65-F5344CB8AC3E}">
        <p14:creationId xmlns:p14="http://schemas.microsoft.com/office/powerpoint/2010/main" val="65850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US" dirty="0"/>
              <a:t>Morning Procedures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BCCED38-AC8A-4E08-A3E2-E4FC6B561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121920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Put away backpacks in cubby outside of the classroom.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1714465" y="2624666"/>
            <a:ext cx="4008190" cy="2675467"/>
          </a:xfrm>
          <a:noFill/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8D72A94-661C-46B2-A7A6-B5B9DDB12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312420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Enter class with agenda and water bottle and use one pump of hand sanitizer.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Place agenda on table and go to your seat.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Complete morning work.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Read books from your table book basket.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4"/>
          </p:nvPr>
        </p:nvSpPr>
        <p:spPr>
          <a:xfrm>
            <a:off x="7924800" y="4800600"/>
            <a:ext cx="2743200" cy="499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Great job!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8BE8D-3506-4D7B-8694-BBC7DDFA3474}"/>
              </a:ext>
            </a:extLst>
          </p:cNvPr>
          <p:cNvSpPr txBox="1"/>
          <p:nvPr/>
        </p:nvSpPr>
        <p:spPr>
          <a:xfrm>
            <a:off x="3147912" y="5100078"/>
            <a:ext cx="25747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pngimg.com/download/1805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40" y="-76200"/>
            <a:ext cx="7315200" cy="1828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Class Rules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1981200"/>
            <a:ext cx="5486400" cy="2209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We practice safety daily.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We do our best every 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We respect all living things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We respect all non-living things.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5029200"/>
            <a:ext cx="7989663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PE: Monday, Tuesday and Wednesday </a:t>
            </a:r>
            <a:br>
              <a:rPr lang="en-US" dirty="0"/>
            </a:br>
            <a:r>
              <a:rPr lang="en-US" dirty="0"/>
              <a:t>Art: Friday</a:t>
            </a:r>
            <a:br>
              <a:rPr lang="en-US" dirty="0"/>
            </a:br>
            <a:r>
              <a:rPr lang="en-US" dirty="0"/>
              <a:t>Music: Tuesday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4244A81-6C05-404A-AFDB-2C7532CDA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836" r="6836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B00060-07A5-4956-AC17-C6A3661FB9E5}"/>
              </a:ext>
            </a:extLst>
          </p:cNvPr>
          <p:cNvSpPr txBox="1"/>
          <p:nvPr/>
        </p:nvSpPr>
        <p:spPr>
          <a:xfrm>
            <a:off x="991888" y="4863341"/>
            <a:ext cx="4874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ministry-to-children.com/temple-maintenance-bible-lesson-about-taking-care-of-your-physical-body-1-corinthians-619-20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C61EC18-A1B0-454E-A8A9-190D2576A6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130" r="5130"/>
          <a:stretch>
            <a:fillRect/>
          </a:stretch>
        </p:blipFill>
        <p:spPr>
          <a:xfrm>
            <a:off x="6173350" y="-1826502"/>
            <a:ext cx="683545" cy="429267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FCD657-B82D-405F-BE5F-FA97D91B63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436691" y="1066800"/>
            <a:ext cx="2677042" cy="17846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F868C2-6E9F-4D81-AB5F-0E97FD243A0D}"/>
              </a:ext>
            </a:extLst>
          </p:cNvPr>
          <p:cNvSpPr txBox="1"/>
          <p:nvPr/>
        </p:nvSpPr>
        <p:spPr>
          <a:xfrm>
            <a:off x="8305102" y="3082871"/>
            <a:ext cx="80863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://coolcatteacher.blogspot.com/2013/05/15-wrong-ways-to-implement-common-cor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C057CD50-DE30-4002-8357-8157132AF82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2938" b="2938"/>
          <a:stretch>
            <a:fillRect/>
          </a:stretch>
        </p:blipFill>
        <p:spPr>
          <a:xfrm>
            <a:off x="6506025" y="3082871"/>
            <a:ext cx="2626638" cy="1780470"/>
          </a:xfr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reynoldsdon@pcsb.org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8404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Message me directly on </a:t>
            </a:r>
            <a:r>
              <a:rPr lang="en-US" dirty="0" err="1">
                <a:solidFill>
                  <a:srgbClr val="00B050"/>
                </a:solidFill>
              </a:rPr>
              <a:t>DoJo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840432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Write a note in the daily agenda</a:t>
            </a:r>
          </a:p>
          <a:p>
            <a:r>
              <a:rPr lang="en-US" dirty="0">
                <a:solidFill>
                  <a:srgbClr val="00B050"/>
                </a:solidFill>
              </a:rPr>
              <a:t>Initial daily behavior grade</a:t>
            </a:r>
          </a:p>
        </p:txBody>
      </p:sp>
      <p:pic>
        <p:nvPicPr>
          <p:cNvPr id="19" name="Picture Placeholder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E84F2A9-6C50-4A48-A918-5819DC63CD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668" r="17668"/>
          <a:stretch>
            <a:fillRect/>
          </a:stretch>
        </p:blipFill>
        <p:spPr/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190376-4CD0-437E-91EE-3C627B1838A8}"/>
              </a:ext>
            </a:extLst>
          </p:cNvPr>
          <p:cNvSpPr txBox="1"/>
          <p:nvPr/>
        </p:nvSpPr>
        <p:spPr>
          <a:xfrm>
            <a:off x="5530568" y="4863341"/>
            <a:ext cx="36384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blondemomblog.com/2014/01/01/14-free-pretty-and-practical-printable-calendars-for-201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24" name="Picture Placeholder 23" descr="Shape, circle&#10;&#10;Description automatically generated">
            <a:extLst>
              <a:ext uri="{FF2B5EF4-FFF2-40B4-BE49-F238E27FC236}">
                <a16:creationId xmlns:a16="http://schemas.microsoft.com/office/drawing/2014/main" id="{BEECD449-1E66-49F5-A8B9-6B500005ED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502" r="1502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0881095-87AB-4418-9D65-883E541C6D1A}"/>
              </a:ext>
            </a:extLst>
          </p:cNvPr>
          <p:cNvSpPr txBox="1"/>
          <p:nvPr/>
        </p:nvSpPr>
        <p:spPr>
          <a:xfrm>
            <a:off x="992435" y="4863341"/>
            <a:ext cx="36384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://sgaguilarenlaonda.blogspot.com/2016/10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Assessments to guide instruction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6EDF7C-5416-4025-A6F1-FD491DEEE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Running records are used to determine a student’s independent reading level and the appropriate level for instruction. Levels A-Z</a:t>
            </a:r>
          </a:p>
          <a:p>
            <a:r>
              <a:rPr lang="en-US" dirty="0">
                <a:solidFill>
                  <a:srgbClr val="7030A0"/>
                </a:solidFill>
              </a:rPr>
              <a:t>I-Ready computer based diagnostic in administered in reading and math. This determines placement for computer based instruction as well as to inform individual instruction.</a:t>
            </a:r>
          </a:p>
          <a:p>
            <a:r>
              <a:rPr lang="en-US" dirty="0">
                <a:solidFill>
                  <a:srgbClr val="7030A0"/>
                </a:solidFill>
              </a:rPr>
              <a:t>MAP-Map is a computer based assessment given in reading and math.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A30263-F578-4965-9030-81766812B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4343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These assessments are not used for grades.</a:t>
            </a:r>
          </a:p>
          <a:p>
            <a:r>
              <a:rPr lang="en-US" dirty="0">
                <a:solidFill>
                  <a:srgbClr val="00B050"/>
                </a:solidFill>
              </a:rPr>
              <a:t>The information is used to set learning goals for students and plan for instruction to meet individual needs.</a:t>
            </a:r>
          </a:p>
          <a:p>
            <a:r>
              <a:rPr lang="en-US" dirty="0">
                <a:solidFill>
                  <a:srgbClr val="00B050"/>
                </a:solidFill>
              </a:rPr>
              <a:t>These assessments are given three times during the year: Fall, Winter and Spring.</a:t>
            </a:r>
          </a:p>
          <a:p>
            <a:r>
              <a:rPr lang="en-US" dirty="0">
                <a:solidFill>
                  <a:srgbClr val="00B050"/>
                </a:solidFill>
              </a:rPr>
              <a:t>You will be provided with specific information indicating your child’s results.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990600"/>
          </a:xfrm>
        </p:spPr>
        <p:txBody>
          <a:bodyPr anchor="b">
            <a:normAutofit/>
          </a:bodyPr>
          <a:lstStyle/>
          <a:p>
            <a:r>
              <a:rPr lang="en-US" dirty="0"/>
              <a:t>Conferences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6BF3E9-BEB1-45DD-AC8C-BD974FBA1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0" y="1676401"/>
            <a:ext cx="54864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Following the completion of assessments,  I will schedule an individual conference with you to discuss your child’s results. </a:t>
            </a:r>
          </a:p>
          <a:p>
            <a:r>
              <a:rPr lang="en-US" sz="2800" dirty="0"/>
              <a:t>I will also discuss your child’s progress in class and address any concerns you may have.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B0F0"/>
                </a:solidFill>
              </a:rPr>
              <a:t>Water 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Please send you child with a water bottle each day.</a:t>
            </a:r>
          </a:p>
          <a:p>
            <a:r>
              <a:rPr lang="en-US" sz="2800" dirty="0"/>
              <a:t>She/he may refill the bottle during the day.</a:t>
            </a:r>
          </a:p>
          <a:p>
            <a:r>
              <a:rPr lang="en-US" sz="2800" dirty="0"/>
              <a:t>It is very hot at recess and PE.</a:t>
            </a:r>
          </a:p>
          <a:p>
            <a:r>
              <a:rPr lang="en-US" sz="2800" dirty="0"/>
              <a:t>Gatorade, juice, etc. will be reserved for lunch.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>
                <a:solidFill>
                  <a:srgbClr val="C00000"/>
                </a:solidFill>
              </a:rPr>
              <a:t>Due to COVID-19,  water fountains are not available for drinking this year.</a:t>
            </a: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A088-0E2A-4EA1-95B2-49B40ED2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DA0F3-CBB6-4D6D-9C7D-CA18A8788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030A0"/>
                </a:solidFill>
              </a:rPr>
              <a:t>How can I help my child?</a:t>
            </a:r>
          </a:p>
          <a:p>
            <a:r>
              <a:rPr lang="en-US" dirty="0">
                <a:solidFill>
                  <a:srgbClr val="00B050"/>
                </a:solidFill>
              </a:rPr>
              <a:t>Provide a specific location while homework will be completed each day.</a:t>
            </a:r>
          </a:p>
          <a:p>
            <a:r>
              <a:rPr lang="en-US" dirty="0">
                <a:solidFill>
                  <a:srgbClr val="00B050"/>
                </a:solidFill>
              </a:rPr>
              <a:t>Make sure your child has all the supplies there ready for work.</a:t>
            </a:r>
          </a:p>
          <a:p>
            <a:r>
              <a:rPr lang="en-US" dirty="0">
                <a:solidFill>
                  <a:srgbClr val="00B050"/>
                </a:solidFill>
              </a:rPr>
              <a:t>Check that your child is following the directions and completing all parts of the assignment.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77A68-C58B-4933-9758-D873ED8B3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Homework will be assigned Monday through Thursday.</a:t>
            </a:r>
          </a:p>
          <a:p>
            <a:r>
              <a:rPr lang="en-US" dirty="0">
                <a:solidFill>
                  <a:srgbClr val="00B050"/>
                </a:solidFill>
              </a:rPr>
              <a:t>This works should be completely by your child as independently as possible.</a:t>
            </a:r>
          </a:p>
          <a:p>
            <a:r>
              <a:rPr lang="en-US" dirty="0">
                <a:solidFill>
                  <a:srgbClr val="00B050"/>
                </a:solidFill>
              </a:rPr>
              <a:t>Your child will receive credit for this work as participation in a subject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146</TotalTime>
  <Words>698</Words>
  <Application>Microsoft Office PowerPoint</Application>
  <PresentationFormat>Widescreen</PresentationFormat>
  <Paragraphs>76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Children Friends 16x9</vt:lpstr>
      <vt:lpstr>Welcome to Ms. Reynolds’ Montessori 2nd Grade</vt:lpstr>
      <vt:lpstr>Morning Procedures</vt:lpstr>
      <vt:lpstr>Class Rules</vt:lpstr>
      <vt:lpstr> PE: Monday, Tuesday and Wednesday  Art: Friday Music: Tuesday</vt:lpstr>
      <vt:lpstr>Email: reynoldsdon@pcsb.org </vt:lpstr>
      <vt:lpstr>Assessments to guide instruction</vt:lpstr>
      <vt:lpstr>Conferences</vt:lpstr>
      <vt:lpstr>Water 💦 </vt:lpstr>
      <vt:lpstr>Homework</vt:lpstr>
      <vt:lpstr>All about me</vt:lpstr>
      <vt:lpstr>Supply wish list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Ms. Reynolds’ Montessori 2nd Grade</dc:title>
  <dc:creator>Reynolds Donna jo</dc:creator>
  <cp:keywords/>
  <cp:lastModifiedBy>Reynolds Donna jo</cp:lastModifiedBy>
  <cp:revision>13</cp:revision>
  <dcterms:created xsi:type="dcterms:W3CDTF">2021-09-03T00:20:28Z</dcterms:created>
  <dcterms:modified xsi:type="dcterms:W3CDTF">2021-09-03T15:37:02Z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