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32" r:id="rId4"/>
  </p:sldMasterIdLst>
  <p:sldIdLst>
    <p:sldId id="256" r:id="rId5"/>
    <p:sldId id="257" r:id="rId6"/>
    <p:sldId id="258" r:id="rId7"/>
    <p:sldId id="259" r:id="rId8"/>
    <p:sldId id="260" r:id="rId9"/>
    <p:sldId id="263" r:id="rId10"/>
    <p:sldId id="261" r:id="rId11"/>
    <p:sldId id="264" r:id="rId12"/>
    <p:sldId id="262"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88" d="100"/>
          <a:sy n="88" d="100"/>
        </p:scale>
        <p:origin x="49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uzar Karen" userId="S::huzark@pcsb.org::5877ecb3-8067-48b3-bc1d-220b46343683" providerId="AD" clId="Web-{132B5C6F-07D4-49E0-AE1E-F20EE99FD233}"/>
    <pc:docChg chg="modSld">
      <pc:chgData name="Huzar Karen" userId="S::huzark@pcsb.org::5877ecb3-8067-48b3-bc1d-220b46343683" providerId="AD" clId="Web-{132B5C6F-07D4-49E0-AE1E-F20EE99FD233}" dt="2019-01-09T13:13:32.704" v="165" actId="20577"/>
      <pc:docMkLst>
        <pc:docMk/>
      </pc:docMkLst>
      <pc:sldChg chg="modSp">
        <pc:chgData name="Huzar Karen" userId="S::huzark@pcsb.org::5877ecb3-8067-48b3-bc1d-220b46343683" providerId="AD" clId="Web-{132B5C6F-07D4-49E0-AE1E-F20EE99FD233}" dt="2019-01-09T13:13:32.704" v="164" actId="20577"/>
        <pc:sldMkLst>
          <pc:docMk/>
          <pc:sldMk cId="2515431732" sldId="257"/>
        </pc:sldMkLst>
        <pc:spChg chg="mod">
          <ac:chgData name="Huzar Karen" userId="S::huzark@pcsb.org::5877ecb3-8067-48b3-bc1d-220b46343683" providerId="AD" clId="Web-{132B5C6F-07D4-49E0-AE1E-F20EE99FD233}" dt="2019-01-09T13:08:45.051" v="60" actId="20577"/>
          <ac:spMkLst>
            <pc:docMk/>
            <pc:sldMk cId="2515431732" sldId="257"/>
            <ac:spMk id="5" creationId="{00000000-0000-0000-0000-000000000000}"/>
          </ac:spMkLst>
        </pc:spChg>
        <pc:spChg chg="mod">
          <ac:chgData name="Huzar Karen" userId="S::huzark@pcsb.org::5877ecb3-8067-48b3-bc1d-220b46343683" providerId="AD" clId="Web-{132B5C6F-07D4-49E0-AE1E-F20EE99FD233}" dt="2019-01-09T13:13:32.704" v="164" actId="20577"/>
          <ac:spMkLst>
            <pc:docMk/>
            <pc:sldMk cId="2515431732" sldId="257"/>
            <ac:spMk id="8"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35763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933542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5155003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0241572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0649466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8168826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244133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05827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666844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10348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3238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12846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1/13/2020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73979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1/13/2020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29535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1/13/2020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02699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87771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1/13/2020</a:t>
            </a:fld>
            <a:endParaRPr lang="en-US" dirty="0"/>
          </a:p>
        </p:txBody>
      </p:sp>
    </p:spTree>
    <p:extLst>
      <p:ext uri="{BB962C8B-B14F-4D97-AF65-F5344CB8AC3E}">
        <p14:creationId xmlns:p14="http://schemas.microsoft.com/office/powerpoint/2010/main" val="2974936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8A87A34-81AB-432B-8DAE-1953F412C126}" type="datetimeFigureOut">
              <a:rPr lang="en-US" smtClean="0"/>
              <a:pPr/>
              <a:t>1/13/2020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66935881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gif"/><Relationship Id="rId1" Type="http://schemas.openxmlformats.org/officeDocument/2006/relationships/slideLayout" Target="../slideLayouts/slideLayout17.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8.jpg"/><Relationship Id="rId1" Type="http://schemas.openxmlformats.org/officeDocument/2006/relationships/slideLayout" Target="../slideLayouts/slideLayout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East Lake Middle School Academy of Engineering</a:t>
            </a:r>
            <a:br>
              <a:rPr lang="en-US" dirty="0"/>
            </a:br>
            <a:r>
              <a:rPr lang="en-US" dirty="0"/>
              <a:t>Mid-Year </a:t>
            </a:r>
            <a:r>
              <a:rPr lang="en-US" dirty="0" smtClean="0"/>
              <a:t>Update   2020</a:t>
            </a:r>
            <a:endParaRPr lang="en-US" dirty="0"/>
          </a:p>
        </p:txBody>
      </p:sp>
      <p:sp>
        <p:nvSpPr>
          <p:cNvPr id="3" name="Subtitle 2"/>
          <p:cNvSpPr>
            <a:spLocks noGrp="1"/>
          </p:cNvSpPr>
          <p:nvPr>
            <p:ph type="subTitle" idx="1"/>
          </p:nvPr>
        </p:nvSpPr>
        <p:spPr/>
        <p:txBody>
          <a:bodyPr/>
          <a:lstStyle/>
          <a:p>
            <a:r>
              <a:rPr lang="en-US" dirty="0"/>
              <a:t>Karen Huzar - Principal</a:t>
            </a:r>
          </a:p>
        </p:txBody>
      </p:sp>
    </p:spTree>
    <p:extLst>
      <p:ext uri="{BB962C8B-B14F-4D97-AF65-F5344CB8AC3E}">
        <p14:creationId xmlns:p14="http://schemas.microsoft.com/office/powerpoint/2010/main" val="2363182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of SIP Goals</a:t>
            </a:r>
          </a:p>
        </p:txBody>
      </p:sp>
      <p:sp>
        <p:nvSpPr>
          <p:cNvPr id="3" name="Text Placeholder 2"/>
          <p:cNvSpPr>
            <a:spLocks noGrp="1"/>
          </p:cNvSpPr>
          <p:nvPr>
            <p:ph type="body" idx="1"/>
          </p:nvPr>
        </p:nvSpPr>
        <p:spPr/>
        <p:txBody>
          <a:bodyPr/>
          <a:lstStyle/>
          <a:p>
            <a:pPr algn="ctr"/>
            <a:r>
              <a:rPr lang="en-US" b="1" dirty="0"/>
              <a:t>Reading</a:t>
            </a:r>
          </a:p>
        </p:txBody>
      </p:sp>
      <p:pic>
        <p:nvPicPr>
          <p:cNvPr id="16" name="Picture Placeholder 15"/>
          <p:cNvPicPr>
            <a:picLocks noGrp="1" noChangeAspect="1"/>
          </p:cNvPicPr>
          <p:nvPr>
            <p:ph type="pic" idx="15"/>
          </p:nvPr>
        </p:nvPicPr>
        <p:blipFill>
          <a:blip r:embed="rId2">
            <a:extLst>
              <a:ext uri="{28A0092B-C50C-407E-A947-70E740481C1C}">
                <a14:useLocalDpi xmlns:a14="http://schemas.microsoft.com/office/drawing/2010/main" val="0"/>
              </a:ext>
            </a:extLst>
          </a:blip>
          <a:srcRect l="8980" r="8980"/>
          <a:stretch>
            <a:fillRect/>
          </a:stretch>
        </p:blipFill>
        <p:spPr>
          <a:xfrm>
            <a:off x="1012624" y="2666998"/>
            <a:ext cx="2941190" cy="1524000"/>
          </a:xfrm>
        </p:spPr>
      </p:pic>
      <p:sp>
        <p:nvSpPr>
          <p:cNvPr id="5" name="Text Placeholder 4"/>
          <p:cNvSpPr>
            <a:spLocks noGrp="1"/>
          </p:cNvSpPr>
          <p:nvPr>
            <p:ph type="body" sz="half" idx="18"/>
          </p:nvPr>
        </p:nvSpPr>
        <p:spPr>
          <a:xfrm>
            <a:off x="1141413" y="4980858"/>
            <a:ext cx="3195240" cy="1561609"/>
          </a:xfrm>
        </p:spPr>
        <p:txBody>
          <a:bodyPr>
            <a:normAutofit/>
          </a:bodyPr>
          <a:lstStyle/>
          <a:p>
            <a:r>
              <a:rPr lang="en-US" sz="1800" dirty="0"/>
              <a:t>The percent of all students achieving ELA proficiency will increase from </a:t>
            </a:r>
            <a:r>
              <a:rPr lang="en-US" sz="1800" dirty="0" smtClean="0"/>
              <a:t>88% to 90%, as measured by the FSA ELA 2020.</a:t>
            </a:r>
            <a:endParaRPr lang="en-US" dirty="0"/>
          </a:p>
        </p:txBody>
      </p:sp>
      <p:sp>
        <p:nvSpPr>
          <p:cNvPr id="6" name="Text Placeholder 5"/>
          <p:cNvSpPr>
            <a:spLocks noGrp="1"/>
          </p:cNvSpPr>
          <p:nvPr>
            <p:ph type="body" sz="quarter" idx="3"/>
          </p:nvPr>
        </p:nvSpPr>
        <p:spPr/>
        <p:txBody>
          <a:bodyPr/>
          <a:lstStyle/>
          <a:p>
            <a:pPr algn="ctr"/>
            <a:r>
              <a:rPr lang="en-US" b="1" dirty="0"/>
              <a:t>Math</a:t>
            </a:r>
          </a:p>
        </p:txBody>
      </p:sp>
      <p:pic>
        <p:nvPicPr>
          <p:cNvPr id="17" name="Picture Placeholder 16"/>
          <p:cNvPicPr>
            <a:picLocks noGrp="1" noChangeAspect="1"/>
          </p:cNvPicPr>
          <p:nvPr>
            <p:ph type="pic" idx="21"/>
          </p:nvPr>
        </p:nvPicPr>
        <p:blipFill>
          <a:blip r:embed="rId3">
            <a:extLst>
              <a:ext uri="{28A0092B-C50C-407E-A947-70E740481C1C}">
                <a14:useLocalDpi xmlns:a14="http://schemas.microsoft.com/office/drawing/2010/main" val="0"/>
              </a:ext>
            </a:extLst>
          </a:blip>
          <a:srcRect t="16625" b="16625"/>
          <a:stretch>
            <a:fillRect/>
          </a:stretch>
        </p:blipFill>
        <p:spPr/>
      </p:pic>
      <p:sp>
        <p:nvSpPr>
          <p:cNvPr id="8" name="Text Placeholder 7"/>
          <p:cNvSpPr>
            <a:spLocks noGrp="1"/>
          </p:cNvSpPr>
          <p:nvPr>
            <p:ph type="body" sz="half" idx="19"/>
          </p:nvPr>
        </p:nvSpPr>
        <p:spPr>
          <a:xfrm>
            <a:off x="4487593" y="4980856"/>
            <a:ext cx="3200400" cy="1561611"/>
          </a:xfrm>
        </p:spPr>
        <p:txBody>
          <a:bodyPr>
            <a:normAutofit fontScale="92500" lnSpcReduction="10000"/>
          </a:bodyPr>
          <a:lstStyle/>
          <a:p>
            <a:r>
              <a:rPr lang="en-US" sz="1800" dirty="0" smtClean="0"/>
              <a:t>The percent of all students achieving Math proficiency will increase from 87% to 92%, as measured by FSA and from 92% to 97% as measured by the Algebra/Geometry EOC’s</a:t>
            </a:r>
            <a:endParaRPr lang="en-US" sz="1800" dirty="0"/>
          </a:p>
        </p:txBody>
      </p:sp>
      <p:sp>
        <p:nvSpPr>
          <p:cNvPr id="9" name="Text Placeholder 8"/>
          <p:cNvSpPr>
            <a:spLocks noGrp="1"/>
          </p:cNvSpPr>
          <p:nvPr>
            <p:ph type="body" sz="quarter" idx="13"/>
          </p:nvPr>
        </p:nvSpPr>
        <p:spPr/>
        <p:txBody>
          <a:bodyPr/>
          <a:lstStyle/>
          <a:p>
            <a:pPr algn="ctr"/>
            <a:r>
              <a:rPr lang="en-US" b="1" dirty="0"/>
              <a:t>Science </a:t>
            </a:r>
          </a:p>
        </p:txBody>
      </p:sp>
      <p:pic>
        <p:nvPicPr>
          <p:cNvPr id="18" name="Picture Placeholder 17"/>
          <p:cNvPicPr>
            <a:picLocks noGrp="1" noChangeAspect="1"/>
          </p:cNvPicPr>
          <p:nvPr>
            <p:ph type="pic" idx="22"/>
          </p:nvPr>
        </p:nvPicPr>
        <p:blipFill>
          <a:blip r:embed="rId4">
            <a:extLst>
              <a:ext uri="{28A0092B-C50C-407E-A947-70E740481C1C}">
                <a14:useLocalDpi xmlns:a14="http://schemas.microsoft.com/office/drawing/2010/main" val="0"/>
              </a:ext>
            </a:extLst>
          </a:blip>
          <a:srcRect t="9098" b="9098"/>
          <a:stretch>
            <a:fillRect/>
          </a:stretch>
        </p:blipFill>
        <p:spPr/>
      </p:pic>
      <p:sp>
        <p:nvSpPr>
          <p:cNvPr id="11" name="Text Placeholder 10"/>
          <p:cNvSpPr>
            <a:spLocks noGrp="1"/>
          </p:cNvSpPr>
          <p:nvPr>
            <p:ph type="body" sz="half" idx="20"/>
          </p:nvPr>
        </p:nvSpPr>
        <p:spPr>
          <a:xfrm>
            <a:off x="7852442" y="4980857"/>
            <a:ext cx="3194968" cy="1716157"/>
          </a:xfrm>
        </p:spPr>
        <p:txBody>
          <a:bodyPr>
            <a:noAutofit/>
          </a:bodyPr>
          <a:lstStyle/>
          <a:p>
            <a:r>
              <a:rPr lang="en-US" sz="1600" dirty="0" smtClean="0"/>
              <a:t>The percent of all students achieving Science proficiency will increase from 94% to 95% as measured by the SSA.</a:t>
            </a:r>
            <a:endParaRPr lang="en-US" sz="1600" dirty="0"/>
          </a:p>
        </p:txBody>
      </p:sp>
    </p:spTree>
    <p:extLst>
      <p:ext uri="{BB962C8B-B14F-4D97-AF65-F5344CB8AC3E}">
        <p14:creationId xmlns:p14="http://schemas.microsoft.com/office/powerpoint/2010/main" val="2515431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SIP Goals Continued…</a:t>
            </a:r>
          </a:p>
        </p:txBody>
      </p:sp>
      <p:sp>
        <p:nvSpPr>
          <p:cNvPr id="3" name="Text Placeholder 2"/>
          <p:cNvSpPr>
            <a:spLocks noGrp="1"/>
          </p:cNvSpPr>
          <p:nvPr>
            <p:ph type="body" idx="1"/>
          </p:nvPr>
        </p:nvSpPr>
        <p:spPr>
          <a:xfrm>
            <a:off x="764895" y="3453558"/>
            <a:ext cx="3195240" cy="576262"/>
          </a:xfrm>
        </p:spPr>
        <p:txBody>
          <a:bodyPr/>
          <a:lstStyle/>
          <a:p>
            <a:pPr algn="ctr"/>
            <a:r>
              <a:rPr lang="en-US" b="1" dirty="0"/>
              <a:t>Civics</a:t>
            </a:r>
          </a:p>
        </p:txBody>
      </p:sp>
      <p:pic>
        <p:nvPicPr>
          <p:cNvPr id="12" name="Picture Placeholder 11"/>
          <p:cNvPicPr>
            <a:picLocks noGrp="1" noChangeAspect="1"/>
          </p:cNvPicPr>
          <p:nvPr>
            <p:ph type="pic" idx="15"/>
          </p:nvPr>
        </p:nvPicPr>
        <p:blipFill>
          <a:blip r:embed="rId2">
            <a:extLst>
              <a:ext uri="{28A0092B-C50C-407E-A947-70E740481C1C}">
                <a14:useLocalDpi xmlns:a14="http://schemas.microsoft.com/office/drawing/2010/main" val="0"/>
              </a:ext>
            </a:extLst>
          </a:blip>
          <a:srcRect t="14232" b="14232"/>
          <a:stretch>
            <a:fillRect/>
          </a:stretch>
        </p:blipFill>
        <p:spPr>
          <a:xfrm>
            <a:off x="872472" y="1566862"/>
            <a:ext cx="3195240" cy="1524000"/>
          </a:xfrm>
        </p:spPr>
      </p:pic>
      <p:sp>
        <p:nvSpPr>
          <p:cNvPr id="5" name="Text Placeholder 4"/>
          <p:cNvSpPr>
            <a:spLocks noGrp="1"/>
          </p:cNvSpPr>
          <p:nvPr>
            <p:ph type="body" sz="half" idx="18"/>
          </p:nvPr>
        </p:nvSpPr>
        <p:spPr>
          <a:xfrm>
            <a:off x="872472" y="4397962"/>
            <a:ext cx="3195240" cy="1432821"/>
          </a:xfrm>
        </p:spPr>
        <p:txBody>
          <a:bodyPr>
            <a:normAutofit/>
          </a:bodyPr>
          <a:lstStyle/>
          <a:p>
            <a:r>
              <a:rPr lang="en-US" sz="1800" dirty="0" smtClean="0"/>
              <a:t>100</a:t>
            </a:r>
            <a:r>
              <a:rPr lang="en-US" sz="1800" dirty="0"/>
              <a:t>% </a:t>
            </a:r>
            <a:r>
              <a:rPr lang="en-US" sz="1800" dirty="0" smtClean="0"/>
              <a:t>of students achieve proficiency </a:t>
            </a:r>
            <a:r>
              <a:rPr lang="en-US" sz="1800" dirty="0"/>
              <a:t>(3.0) </a:t>
            </a:r>
            <a:r>
              <a:rPr lang="en-US" sz="1800" dirty="0" smtClean="0"/>
              <a:t>as measured on </a:t>
            </a:r>
            <a:r>
              <a:rPr lang="en-US" sz="1800" dirty="0"/>
              <a:t>the Civics EOC.</a:t>
            </a:r>
          </a:p>
        </p:txBody>
      </p:sp>
      <p:sp>
        <p:nvSpPr>
          <p:cNvPr id="6" name="Text Placeholder 5"/>
          <p:cNvSpPr>
            <a:spLocks noGrp="1"/>
          </p:cNvSpPr>
          <p:nvPr>
            <p:ph type="body" sz="quarter" idx="3"/>
          </p:nvPr>
        </p:nvSpPr>
        <p:spPr>
          <a:xfrm>
            <a:off x="4331048" y="3453558"/>
            <a:ext cx="3200400" cy="576262"/>
          </a:xfrm>
        </p:spPr>
        <p:txBody>
          <a:bodyPr/>
          <a:lstStyle/>
          <a:p>
            <a:pPr algn="ctr"/>
            <a:r>
              <a:rPr lang="en-US" b="1" dirty="0"/>
              <a:t>STEM </a:t>
            </a:r>
          </a:p>
        </p:txBody>
      </p:sp>
      <p:pic>
        <p:nvPicPr>
          <p:cNvPr id="13" name="Picture Placeholder 12"/>
          <p:cNvPicPr>
            <a:picLocks noGrp="1" noChangeAspect="1"/>
          </p:cNvPicPr>
          <p:nvPr>
            <p:ph type="pic" idx="21"/>
          </p:nvPr>
        </p:nvPicPr>
        <p:blipFill>
          <a:blip r:embed="rId3">
            <a:extLst>
              <a:ext uri="{28A0092B-C50C-407E-A947-70E740481C1C}">
                <a14:useLocalDpi xmlns:a14="http://schemas.microsoft.com/office/drawing/2010/main" val="0"/>
              </a:ext>
            </a:extLst>
          </a:blip>
          <a:srcRect t="19043" b="19043"/>
          <a:stretch>
            <a:fillRect/>
          </a:stretch>
        </p:blipFill>
        <p:spPr>
          <a:xfrm>
            <a:off x="4336651" y="1566862"/>
            <a:ext cx="3198940" cy="1524000"/>
          </a:xfrm>
        </p:spPr>
      </p:pic>
      <p:sp>
        <p:nvSpPr>
          <p:cNvPr id="9" name="Text Placeholder 8"/>
          <p:cNvSpPr>
            <a:spLocks noGrp="1"/>
          </p:cNvSpPr>
          <p:nvPr>
            <p:ph type="body" sz="quarter" idx="13"/>
          </p:nvPr>
        </p:nvSpPr>
        <p:spPr>
          <a:xfrm>
            <a:off x="8091978" y="3361884"/>
            <a:ext cx="2628600" cy="951176"/>
          </a:xfrm>
        </p:spPr>
        <p:txBody>
          <a:bodyPr/>
          <a:lstStyle/>
          <a:p>
            <a:r>
              <a:rPr lang="en-US" b="1" dirty="0" smtClean="0"/>
              <a:t>College &amp; Career                    Readiness</a:t>
            </a:r>
            <a:r>
              <a:rPr lang="en-US" dirty="0"/>
              <a:t>		</a:t>
            </a:r>
          </a:p>
        </p:txBody>
      </p:sp>
      <p:pic>
        <p:nvPicPr>
          <p:cNvPr id="14" name="Picture Placeholder 13"/>
          <p:cNvPicPr>
            <a:picLocks noGrp="1" noChangeAspect="1"/>
          </p:cNvPicPr>
          <p:nvPr>
            <p:ph type="pic" idx="22"/>
          </p:nvPr>
        </p:nvPicPr>
        <p:blipFill>
          <a:blip r:embed="rId4">
            <a:extLst>
              <a:ext uri="{28A0092B-C50C-407E-A947-70E740481C1C}">
                <a14:useLocalDpi xmlns:a14="http://schemas.microsoft.com/office/drawing/2010/main" val="0"/>
              </a:ext>
            </a:extLst>
          </a:blip>
          <a:srcRect t="3595" b="3595"/>
          <a:stretch>
            <a:fillRect/>
          </a:stretch>
        </p:blipFill>
        <p:spPr>
          <a:xfrm>
            <a:off x="7689453" y="1562100"/>
            <a:ext cx="3194969" cy="1524000"/>
          </a:xfrm>
        </p:spPr>
      </p:pic>
      <p:sp>
        <p:nvSpPr>
          <p:cNvPr id="10" name="Rectangle 3"/>
          <p:cNvSpPr>
            <a:spLocks noGrp="1" noChangeArrowheads="1"/>
          </p:cNvSpPr>
          <p:nvPr>
            <p:ph type="body" sz="half" idx="20"/>
          </p:nvPr>
        </p:nvSpPr>
        <p:spPr bwMode="auto">
          <a:xfrm>
            <a:off x="8091978" y="4369410"/>
            <a:ext cx="26286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381625" algn="l"/>
              </a:tabLst>
              <a:defRPr>
                <a:solidFill>
                  <a:schemeClr val="tx1"/>
                </a:solidFill>
                <a:latin typeface="Arial" panose="020B0604020202020204" pitchFamily="34" charset="0"/>
              </a:defRPr>
            </a:lvl1pPr>
            <a:lvl2pPr eaLnBrk="0" fontAlgn="base" hangingPunct="0">
              <a:spcBef>
                <a:spcPct val="0"/>
              </a:spcBef>
              <a:spcAft>
                <a:spcPct val="0"/>
              </a:spcAft>
              <a:tabLst>
                <a:tab pos="5381625" algn="l"/>
              </a:tabLst>
              <a:defRPr>
                <a:solidFill>
                  <a:schemeClr val="tx1"/>
                </a:solidFill>
                <a:latin typeface="Arial" panose="020B0604020202020204" pitchFamily="34" charset="0"/>
              </a:defRPr>
            </a:lvl2pPr>
            <a:lvl3pPr eaLnBrk="0" fontAlgn="base" hangingPunct="0">
              <a:spcBef>
                <a:spcPct val="0"/>
              </a:spcBef>
              <a:spcAft>
                <a:spcPct val="0"/>
              </a:spcAft>
              <a:tabLst>
                <a:tab pos="5381625" algn="l"/>
              </a:tabLst>
              <a:defRPr>
                <a:solidFill>
                  <a:schemeClr val="tx1"/>
                </a:solidFill>
                <a:latin typeface="Arial" panose="020B0604020202020204" pitchFamily="34" charset="0"/>
              </a:defRPr>
            </a:lvl3pPr>
            <a:lvl4pPr eaLnBrk="0" fontAlgn="base" hangingPunct="0">
              <a:spcBef>
                <a:spcPct val="0"/>
              </a:spcBef>
              <a:spcAft>
                <a:spcPct val="0"/>
              </a:spcAft>
              <a:tabLst>
                <a:tab pos="5381625" algn="l"/>
              </a:tabLst>
              <a:defRPr>
                <a:solidFill>
                  <a:schemeClr val="tx1"/>
                </a:solidFill>
                <a:latin typeface="Arial" panose="020B0604020202020204" pitchFamily="34" charset="0"/>
              </a:defRPr>
            </a:lvl4pPr>
            <a:lvl5pPr eaLnBrk="0" fontAlgn="base" hangingPunct="0">
              <a:spcBef>
                <a:spcPct val="0"/>
              </a:spcBef>
              <a:spcAft>
                <a:spcPct val="0"/>
              </a:spcAft>
              <a:tabLst>
                <a:tab pos="5381625" algn="l"/>
              </a:tabLst>
              <a:defRPr>
                <a:solidFill>
                  <a:schemeClr val="tx1"/>
                </a:solidFill>
                <a:latin typeface="Arial" panose="020B0604020202020204" pitchFamily="34" charset="0"/>
              </a:defRPr>
            </a:lvl5pPr>
            <a:lvl6pPr eaLnBrk="0" fontAlgn="base" hangingPunct="0">
              <a:spcBef>
                <a:spcPct val="0"/>
              </a:spcBef>
              <a:spcAft>
                <a:spcPct val="0"/>
              </a:spcAft>
              <a:tabLst>
                <a:tab pos="5381625" algn="l"/>
              </a:tabLst>
              <a:defRPr>
                <a:solidFill>
                  <a:schemeClr val="tx1"/>
                </a:solidFill>
                <a:latin typeface="Arial" panose="020B0604020202020204" pitchFamily="34" charset="0"/>
              </a:defRPr>
            </a:lvl6pPr>
            <a:lvl7pPr eaLnBrk="0" fontAlgn="base" hangingPunct="0">
              <a:spcBef>
                <a:spcPct val="0"/>
              </a:spcBef>
              <a:spcAft>
                <a:spcPct val="0"/>
              </a:spcAft>
              <a:tabLst>
                <a:tab pos="5381625" algn="l"/>
              </a:tabLst>
              <a:defRPr>
                <a:solidFill>
                  <a:schemeClr val="tx1"/>
                </a:solidFill>
                <a:latin typeface="Arial" panose="020B0604020202020204" pitchFamily="34" charset="0"/>
              </a:defRPr>
            </a:lvl7pPr>
            <a:lvl8pPr eaLnBrk="0" fontAlgn="base" hangingPunct="0">
              <a:spcBef>
                <a:spcPct val="0"/>
              </a:spcBef>
              <a:spcAft>
                <a:spcPct val="0"/>
              </a:spcAft>
              <a:tabLst>
                <a:tab pos="5381625" algn="l"/>
              </a:tabLst>
              <a:defRPr>
                <a:solidFill>
                  <a:schemeClr val="tx1"/>
                </a:solidFill>
                <a:latin typeface="Arial" panose="020B0604020202020204" pitchFamily="34" charset="0"/>
              </a:defRPr>
            </a:lvl8pPr>
            <a:lvl9pPr eaLnBrk="0" fontAlgn="base" hangingPunct="0">
              <a:spcBef>
                <a:spcPct val="0"/>
              </a:spcBef>
              <a:spcAft>
                <a:spcPct val="0"/>
              </a:spcAft>
              <a:tabLst>
                <a:tab pos="538162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381625" algn="l"/>
              </a:tabLst>
            </a:pPr>
            <a:r>
              <a:rPr lang="en-US" altLang="en-US" dirty="0" smtClean="0">
                <a:latin typeface="Calibri" panose="020F0502020204030204" pitchFamily="34" charset="0"/>
                <a:ea typeface="Calibri" panose="020F0502020204030204" pitchFamily="34" charset="0"/>
                <a:cs typeface="Times New Roman" panose="02020603050405020304" pitchFamily="18" charset="0"/>
              </a:rPr>
              <a:t>The </a:t>
            </a:r>
            <a:r>
              <a:rPr kumimoji="0" lang="en-US" altLang="en-US"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sz="18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percent</a:t>
            </a:r>
            <a:r>
              <a:rPr kumimoji="0" lang="en-US" altLang="en-US"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of </a:t>
            </a:r>
            <a:r>
              <a:rPr lang="en-US" altLang="en-US" sz="1800" dirty="0">
                <a:latin typeface="Calibri" panose="020F0502020204030204" pitchFamily="34" charset="0"/>
                <a:ea typeface="Calibri" panose="020F0502020204030204" pitchFamily="34" charset="0"/>
                <a:cs typeface="Times New Roman" panose="02020603050405020304" pitchFamily="18" charset="0"/>
              </a:rPr>
              <a:t> </a:t>
            </a:r>
            <a:r>
              <a:rPr lang="en-US" altLang="en-US" sz="1800" dirty="0" smtClean="0">
                <a:latin typeface="Calibri" panose="020F0502020204030204" pitchFamily="34" charset="0"/>
                <a:ea typeface="Calibri" panose="020F0502020204030204" pitchFamily="34" charset="0"/>
                <a:cs typeface="Times New Roman" panose="02020603050405020304" pitchFamily="18" charset="0"/>
              </a:rPr>
              <a:t>8</a:t>
            </a:r>
            <a:r>
              <a:rPr lang="en-US" altLang="en-US" sz="1800" baseline="30000" dirty="0" smtClean="0">
                <a:latin typeface="Calibri" panose="020F0502020204030204" pitchFamily="34" charset="0"/>
                <a:ea typeface="Calibri" panose="020F0502020204030204" pitchFamily="34" charset="0"/>
                <a:cs typeface="Times New Roman" panose="02020603050405020304" pitchFamily="18" charset="0"/>
              </a:rPr>
              <a:t>th</a:t>
            </a:r>
            <a:r>
              <a:rPr lang="en-US" altLang="en-US" sz="1800" dirty="0" smtClean="0">
                <a:latin typeface="Calibri" panose="020F0502020204030204" pitchFamily="34" charset="0"/>
                <a:ea typeface="Calibri" panose="020F0502020204030204" pitchFamily="34" charset="0"/>
                <a:cs typeface="Times New Roman" panose="02020603050405020304" pitchFamily="18" charset="0"/>
              </a:rPr>
              <a:t> </a:t>
            </a:r>
            <a:r>
              <a:rPr kumimoji="0" lang="en-US" altLang="en-US" sz="18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grade</a:t>
            </a:r>
            <a:r>
              <a:rPr kumimoji="0" lang="en-US" altLang="en-US"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students’ </a:t>
            </a:r>
            <a:r>
              <a:rPr kumimoji="0" lang="en-US" altLang="en-US" sz="18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credit for acceleration coursework</a:t>
            </a:r>
            <a:r>
              <a:rPr kumimoji="0" lang="en-US" altLang="en-US"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will </a:t>
            </a:r>
            <a:r>
              <a:rPr kumimoji="0" lang="en-US" altLang="en-US" sz="18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increase</a:t>
            </a:r>
            <a:r>
              <a:rPr kumimoji="0" lang="en-US" altLang="en-US"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from </a:t>
            </a:r>
            <a:r>
              <a:rPr lang="en-US" altLang="en-US" sz="1800" dirty="0">
                <a:latin typeface="Calibri" panose="020F0502020204030204" pitchFamily="34" charset="0"/>
                <a:ea typeface="Calibri" panose="020F0502020204030204" pitchFamily="34" charset="0"/>
                <a:cs typeface="Times New Roman" panose="02020603050405020304" pitchFamily="18" charset="0"/>
              </a:rPr>
              <a:t>8</a:t>
            </a:r>
            <a:r>
              <a:rPr kumimoji="0" lang="en-US" altLang="en-US" sz="18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a:t>
            </a:r>
            <a:r>
              <a:rPr kumimoji="0" lang="en-US" altLang="en-US"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to </a:t>
            </a:r>
            <a:r>
              <a:rPr kumimoji="0" lang="en-US" altLang="en-US" sz="18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90%</a:t>
            </a:r>
            <a:r>
              <a:rPr kumimoji="0" lang="en-US" altLang="en-US"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as measured by </a:t>
            </a:r>
            <a:r>
              <a:rPr kumimoji="0" lang="en-US" altLang="en-US" sz="18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Acceleration Rate</a:t>
            </a:r>
            <a:r>
              <a:rPr kumimoji="0" lang="en-US" altLang="en-US"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kumimoji="0" lang="en-US" altLang="en-US" sz="3200" b="0" i="0" u="none" strike="noStrike" cap="none" normalizeH="0" baseline="0" dirty="0" smtClean="0">
              <a:ln>
                <a:noFill/>
              </a:ln>
              <a:solidFill>
                <a:schemeClr val="tx1"/>
              </a:solidFill>
              <a:effectLst/>
              <a:latin typeface="Arial" panose="020B0604020202020204" pitchFamily="34" charset="0"/>
            </a:endParaRPr>
          </a:p>
        </p:txBody>
      </p:sp>
      <p:sp>
        <p:nvSpPr>
          <p:cNvPr id="7" name="Rectangle 2"/>
          <p:cNvSpPr>
            <a:spLocks noChangeArrowheads="1"/>
          </p:cNvSpPr>
          <p:nvPr/>
        </p:nvSpPr>
        <p:spPr bwMode="auto">
          <a:xfrm>
            <a:off x="4177553" y="4313060"/>
            <a:ext cx="3993228"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381625" algn="l"/>
              </a:tabLst>
              <a:defRPr>
                <a:solidFill>
                  <a:schemeClr val="tx1"/>
                </a:solidFill>
                <a:latin typeface="Arial" panose="020B0604020202020204" pitchFamily="34" charset="0"/>
              </a:defRPr>
            </a:lvl1pPr>
            <a:lvl2pPr eaLnBrk="0" fontAlgn="base" hangingPunct="0">
              <a:spcBef>
                <a:spcPct val="0"/>
              </a:spcBef>
              <a:spcAft>
                <a:spcPct val="0"/>
              </a:spcAft>
              <a:tabLst>
                <a:tab pos="5381625" algn="l"/>
              </a:tabLst>
              <a:defRPr>
                <a:solidFill>
                  <a:schemeClr val="tx1"/>
                </a:solidFill>
                <a:latin typeface="Arial" panose="020B0604020202020204" pitchFamily="34" charset="0"/>
              </a:defRPr>
            </a:lvl2pPr>
            <a:lvl3pPr eaLnBrk="0" fontAlgn="base" hangingPunct="0">
              <a:spcBef>
                <a:spcPct val="0"/>
              </a:spcBef>
              <a:spcAft>
                <a:spcPct val="0"/>
              </a:spcAft>
              <a:tabLst>
                <a:tab pos="5381625" algn="l"/>
              </a:tabLst>
              <a:defRPr>
                <a:solidFill>
                  <a:schemeClr val="tx1"/>
                </a:solidFill>
                <a:latin typeface="Arial" panose="020B0604020202020204" pitchFamily="34" charset="0"/>
              </a:defRPr>
            </a:lvl3pPr>
            <a:lvl4pPr eaLnBrk="0" fontAlgn="base" hangingPunct="0">
              <a:spcBef>
                <a:spcPct val="0"/>
              </a:spcBef>
              <a:spcAft>
                <a:spcPct val="0"/>
              </a:spcAft>
              <a:tabLst>
                <a:tab pos="5381625" algn="l"/>
              </a:tabLst>
              <a:defRPr>
                <a:solidFill>
                  <a:schemeClr val="tx1"/>
                </a:solidFill>
                <a:latin typeface="Arial" panose="020B0604020202020204" pitchFamily="34" charset="0"/>
              </a:defRPr>
            </a:lvl4pPr>
            <a:lvl5pPr eaLnBrk="0" fontAlgn="base" hangingPunct="0">
              <a:spcBef>
                <a:spcPct val="0"/>
              </a:spcBef>
              <a:spcAft>
                <a:spcPct val="0"/>
              </a:spcAft>
              <a:tabLst>
                <a:tab pos="5381625" algn="l"/>
              </a:tabLst>
              <a:defRPr>
                <a:solidFill>
                  <a:schemeClr val="tx1"/>
                </a:solidFill>
                <a:latin typeface="Arial" panose="020B0604020202020204" pitchFamily="34" charset="0"/>
              </a:defRPr>
            </a:lvl5pPr>
            <a:lvl6pPr eaLnBrk="0" fontAlgn="base" hangingPunct="0">
              <a:spcBef>
                <a:spcPct val="0"/>
              </a:spcBef>
              <a:spcAft>
                <a:spcPct val="0"/>
              </a:spcAft>
              <a:tabLst>
                <a:tab pos="5381625" algn="l"/>
              </a:tabLst>
              <a:defRPr>
                <a:solidFill>
                  <a:schemeClr val="tx1"/>
                </a:solidFill>
                <a:latin typeface="Arial" panose="020B0604020202020204" pitchFamily="34" charset="0"/>
              </a:defRPr>
            </a:lvl6pPr>
            <a:lvl7pPr eaLnBrk="0" fontAlgn="base" hangingPunct="0">
              <a:spcBef>
                <a:spcPct val="0"/>
              </a:spcBef>
              <a:spcAft>
                <a:spcPct val="0"/>
              </a:spcAft>
              <a:tabLst>
                <a:tab pos="5381625" algn="l"/>
              </a:tabLst>
              <a:defRPr>
                <a:solidFill>
                  <a:schemeClr val="tx1"/>
                </a:solidFill>
                <a:latin typeface="Arial" panose="020B0604020202020204" pitchFamily="34" charset="0"/>
              </a:defRPr>
            </a:lvl7pPr>
            <a:lvl8pPr eaLnBrk="0" fontAlgn="base" hangingPunct="0">
              <a:spcBef>
                <a:spcPct val="0"/>
              </a:spcBef>
              <a:spcAft>
                <a:spcPct val="0"/>
              </a:spcAft>
              <a:tabLst>
                <a:tab pos="5381625" algn="l"/>
              </a:tabLst>
              <a:defRPr>
                <a:solidFill>
                  <a:schemeClr val="tx1"/>
                </a:solidFill>
                <a:latin typeface="Arial" panose="020B0604020202020204" pitchFamily="34" charset="0"/>
              </a:defRPr>
            </a:lvl8pPr>
            <a:lvl9pPr eaLnBrk="0" fontAlgn="base" hangingPunct="0">
              <a:spcBef>
                <a:spcPct val="0"/>
              </a:spcBef>
              <a:spcAft>
                <a:spcPct val="0"/>
              </a:spcAft>
              <a:tabLst>
                <a:tab pos="538162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381625" algn="l"/>
              </a:tabLst>
            </a:pPr>
            <a:r>
              <a:rPr kumimoji="0" lang="en-US" altLang="en-US" sz="10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a:t>
            </a:r>
            <a:r>
              <a:rPr kumimoji="0" lang="en-US" altLang="en-US"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percent</a:t>
            </a:r>
            <a:r>
              <a:rPr kumimoji="0" lang="en-US" altLang="en-US" sz="10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of</a:t>
            </a:r>
            <a:r>
              <a:rPr kumimoji="0" lang="en-US" altLang="en-US" sz="1050" b="0" i="0" u="sng"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sz="1200" b="0" i="0" u="sng"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8th grade</a:t>
            </a:r>
            <a:r>
              <a:rPr kumimoji="0" lang="en-US" altLang="en-US" sz="10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students </a:t>
            </a:r>
            <a:r>
              <a:rPr kumimoji="0" lang="en-US" altLang="en-US"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who pass the Engineering Design EOC  with a 90% or </a:t>
            </a:r>
            <a:r>
              <a:rPr lang="en-US" altLang="en-US" sz="1200" dirty="0" smtClean="0">
                <a:latin typeface="Calibri" panose="020F0502020204030204" pitchFamily="34" charset="0"/>
                <a:ea typeface="Calibri" panose="020F0502020204030204" pitchFamily="34" charset="0"/>
                <a:cs typeface="Times New Roman" panose="02020603050405020304" pitchFamily="18" charset="0"/>
              </a:rPr>
              <a:t>greater.  The percent of 7</a:t>
            </a:r>
            <a:r>
              <a:rPr lang="en-US" altLang="en-US" sz="1200" baseline="30000" dirty="0" smtClean="0">
                <a:latin typeface="Calibri" panose="020F0502020204030204" pitchFamily="34" charset="0"/>
                <a:ea typeface="Calibri" panose="020F0502020204030204" pitchFamily="34" charset="0"/>
                <a:cs typeface="Times New Roman" panose="02020603050405020304" pitchFamily="18" charset="0"/>
              </a:rPr>
              <a:t>th</a:t>
            </a:r>
            <a:r>
              <a:rPr lang="en-US" altLang="en-US" sz="1200" dirty="0" smtClean="0">
                <a:latin typeface="Calibri" panose="020F0502020204030204" pitchFamily="34" charset="0"/>
                <a:ea typeface="Calibri" panose="020F0502020204030204" pitchFamily="34" charset="0"/>
                <a:cs typeface="Times New Roman" panose="02020603050405020304" pitchFamily="18" charset="0"/>
              </a:rPr>
              <a:t> grade students who pass  the </a:t>
            </a:r>
            <a:r>
              <a:rPr kumimoji="0" lang="en-US" altLang="en-US"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Design Process Certification Test</a:t>
            </a:r>
            <a:r>
              <a:rPr kumimoji="0" lang="en-US" altLang="en-US" sz="10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will </a:t>
            </a:r>
            <a:r>
              <a:rPr kumimoji="0" lang="en-US" altLang="en-US"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increase</a:t>
            </a:r>
            <a:r>
              <a:rPr kumimoji="0" lang="en-US" altLang="en-US" sz="10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from </a:t>
            </a:r>
            <a:r>
              <a:rPr lang="en-US" altLang="en-US" sz="1050" dirty="0" smtClean="0">
                <a:latin typeface="Calibri" panose="020F0502020204030204" pitchFamily="34" charset="0"/>
                <a:ea typeface="Calibri" panose="020F0502020204030204" pitchFamily="34" charset="0"/>
                <a:cs typeface="Times New Roman" panose="02020603050405020304" pitchFamily="18" charset="0"/>
              </a:rPr>
              <a:t>93% to 100%, as measured by the Design Process Certification Test.</a:t>
            </a:r>
            <a:r>
              <a:rPr kumimoji="0" lang="en-US" altLang="en-US" sz="10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The </a:t>
            </a:r>
            <a:r>
              <a:rPr kumimoji="0" lang="en-US" altLang="en-US"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percent</a:t>
            </a:r>
            <a:r>
              <a:rPr kumimoji="0" lang="en-US" altLang="en-US" sz="10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of</a:t>
            </a:r>
            <a:r>
              <a:rPr kumimoji="0" lang="en-US" altLang="en-US" sz="1050" b="0" i="0" u="sng"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sz="1200" b="0" i="0" u="sng"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6th grade</a:t>
            </a:r>
            <a:r>
              <a:rPr kumimoji="0" lang="en-US" altLang="en-US" sz="10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students </a:t>
            </a:r>
            <a:r>
              <a:rPr kumimoji="0" lang="en-US" altLang="en-US"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who pass the Design Process Certification Test</a:t>
            </a:r>
            <a:r>
              <a:rPr kumimoji="0" lang="en-US" altLang="en-US" sz="10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will remain above 80%, as measured by </a:t>
            </a:r>
            <a:r>
              <a:rPr kumimoji="0" lang="en-US" altLang="en-US"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Design Process Certification Test</a:t>
            </a:r>
            <a:r>
              <a:rPr kumimoji="0" lang="en-US" altLang="en-US" sz="10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kumimoji="0" lang="en-US" altLang="en-US" sz="20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54754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a:t>Reading and Writing</a:t>
            </a:r>
          </a:p>
        </p:txBody>
      </p:sp>
      <p:sp>
        <p:nvSpPr>
          <p:cNvPr id="13" name="Content Placeholder 12"/>
          <p:cNvSpPr>
            <a:spLocks noGrp="1"/>
          </p:cNvSpPr>
          <p:nvPr>
            <p:ph sz="half" idx="1"/>
          </p:nvPr>
        </p:nvSpPr>
        <p:spPr>
          <a:xfrm>
            <a:off x="486986" y="1611373"/>
            <a:ext cx="4878389" cy="4790941"/>
          </a:xfrm>
        </p:spPr>
        <p:txBody>
          <a:bodyPr>
            <a:normAutofit/>
          </a:bodyPr>
          <a:lstStyle/>
          <a:p>
            <a:r>
              <a:rPr lang="en-US" dirty="0"/>
              <a:t>Cycle </a:t>
            </a:r>
            <a:r>
              <a:rPr lang="en-US" dirty="0" smtClean="0"/>
              <a:t>2 </a:t>
            </a:r>
            <a:r>
              <a:rPr lang="en-US" dirty="0"/>
              <a:t>of our </a:t>
            </a:r>
            <a:r>
              <a:rPr lang="en-US" dirty="0" err="1"/>
              <a:t>WriteScore</a:t>
            </a:r>
            <a:r>
              <a:rPr lang="en-US" dirty="0"/>
              <a:t> pinpointed weaknesses in the areas of </a:t>
            </a:r>
          </a:p>
          <a:p>
            <a:pPr lvl="1"/>
            <a:r>
              <a:rPr lang="en-US" dirty="0" smtClean="0"/>
              <a:t>Development of Support (6,7,&amp; 8)</a:t>
            </a:r>
          </a:p>
          <a:p>
            <a:pPr lvl="1"/>
            <a:r>
              <a:rPr lang="en-US" dirty="0" smtClean="0"/>
              <a:t>Introduction Paragraph (6</a:t>
            </a:r>
            <a:r>
              <a:rPr lang="en-US" baseline="30000" dirty="0" smtClean="0"/>
              <a:t>th</a:t>
            </a:r>
            <a:r>
              <a:rPr lang="en-US" dirty="0" smtClean="0"/>
              <a:t>)</a:t>
            </a:r>
          </a:p>
          <a:p>
            <a:pPr lvl="1"/>
            <a:r>
              <a:rPr lang="en-US" dirty="0" smtClean="0"/>
              <a:t>Conclusion Paragraph (6, 7, 8)</a:t>
            </a:r>
          </a:p>
          <a:p>
            <a:pPr lvl="1"/>
            <a:r>
              <a:rPr lang="en-US" dirty="0" smtClean="0"/>
              <a:t>Focus (7, 8)</a:t>
            </a:r>
            <a:endParaRPr lang="en-US" dirty="0"/>
          </a:p>
        </p:txBody>
      </p:sp>
      <p:sp>
        <p:nvSpPr>
          <p:cNvPr id="14" name="Content Placeholder 13"/>
          <p:cNvSpPr>
            <a:spLocks noGrp="1"/>
          </p:cNvSpPr>
          <p:nvPr>
            <p:ph sz="half" idx="2"/>
          </p:nvPr>
        </p:nvSpPr>
        <p:spPr>
          <a:xfrm>
            <a:off x="4975668" y="1611373"/>
            <a:ext cx="4875211" cy="4507606"/>
          </a:xfrm>
        </p:spPr>
        <p:txBody>
          <a:bodyPr>
            <a:normAutofit/>
          </a:bodyPr>
          <a:lstStyle/>
          <a:p>
            <a:r>
              <a:rPr lang="en-US" dirty="0"/>
              <a:t>Reading – LA teachers also monitor reading levels of all students.  All students took an SRI Lexile test at the beginning of the year.  Students are taking their cycle 2 tests </a:t>
            </a:r>
            <a:r>
              <a:rPr lang="en-US" dirty="0" smtClean="0"/>
              <a:t>at the end of January</a:t>
            </a:r>
            <a:r>
              <a:rPr lang="en-US" dirty="0" smtClean="0"/>
              <a:t> </a:t>
            </a:r>
            <a:r>
              <a:rPr lang="en-US" dirty="0"/>
              <a:t>for SRI.  </a:t>
            </a:r>
            <a:endParaRPr lang="en-US" dirty="0" smtClean="0"/>
          </a:p>
          <a:p>
            <a:r>
              <a:rPr lang="en-US" dirty="0" smtClean="0"/>
              <a:t>Write Score Reading data was received for cycle 2.  We did show a slight decrease in Reading.  We are adding </a:t>
            </a:r>
            <a:r>
              <a:rPr lang="en-US" dirty="0" err="1" smtClean="0"/>
              <a:t>WriteScore</a:t>
            </a:r>
            <a:r>
              <a:rPr lang="en-US" dirty="0" smtClean="0"/>
              <a:t> reading activities school wide to all content areas.  These are just specific readings and questioning techniques that are closer to what they see on the FSA.</a:t>
            </a:r>
            <a:endParaRPr lang="en-US" dirty="0"/>
          </a:p>
        </p:txBody>
      </p:sp>
    </p:spTree>
    <p:extLst>
      <p:ext uri="{BB962C8B-B14F-4D97-AF65-F5344CB8AC3E}">
        <p14:creationId xmlns:p14="http://schemas.microsoft.com/office/powerpoint/2010/main" val="30031335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0"/>
            <a:ext cx="9905998" cy="888274"/>
          </a:xfrm>
        </p:spPr>
        <p:txBody>
          <a:bodyPr/>
          <a:lstStyle/>
          <a:p>
            <a:r>
              <a:rPr lang="en-US" dirty="0" smtClean="0"/>
              <a:t>OVERALL </a:t>
            </a:r>
            <a:r>
              <a:rPr lang="en-US" dirty="0" smtClean="0"/>
              <a:t>DATA  - Area 1 </a:t>
            </a:r>
            <a:endParaRPr lang="en-US" dirty="0"/>
          </a:p>
        </p:txBody>
      </p:sp>
      <p:sp>
        <p:nvSpPr>
          <p:cNvPr id="7" name="Content Placeholder 6"/>
          <p:cNvSpPr>
            <a:spLocks noGrp="1"/>
          </p:cNvSpPr>
          <p:nvPr>
            <p:ph sz="half" idx="2"/>
          </p:nvPr>
        </p:nvSpPr>
        <p:spPr>
          <a:xfrm flipH="1">
            <a:off x="12531633" y="3770812"/>
            <a:ext cx="269966" cy="2020388"/>
          </a:xfrm>
        </p:spPr>
        <p:txBody>
          <a:bodyPr/>
          <a:lstStyle/>
          <a:p>
            <a:endParaRPr lang="en-US" dirty="0"/>
          </a:p>
        </p:txBody>
      </p:sp>
      <p:pic>
        <p:nvPicPr>
          <p:cNvPr id="4" name="Picture 3"/>
          <p:cNvPicPr>
            <a:picLocks noChangeAspect="1"/>
          </p:cNvPicPr>
          <p:nvPr/>
        </p:nvPicPr>
        <p:blipFill>
          <a:blip r:embed="rId2"/>
          <a:stretch>
            <a:fillRect/>
          </a:stretch>
        </p:blipFill>
        <p:spPr>
          <a:xfrm>
            <a:off x="97299" y="888274"/>
            <a:ext cx="11203421" cy="3675530"/>
          </a:xfrm>
          <a:prstGeom prst="rect">
            <a:avLst/>
          </a:prstGeom>
        </p:spPr>
      </p:pic>
    </p:spTree>
    <p:extLst>
      <p:ext uri="{BB962C8B-B14F-4D97-AF65-F5344CB8AC3E}">
        <p14:creationId xmlns:p14="http://schemas.microsoft.com/office/powerpoint/2010/main" val="2630136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Education </a:t>
            </a:r>
            <a:endParaRPr lang="en-US"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2780832176"/>
              </p:ext>
            </p:extLst>
          </p:nvPr>
        </p:nvGraphicFramePr>
        <p:xfrm>
          <a:off x="1002133" y="2295534"/>
          <a:ext cx="2628900" cy="1097280"/>
        </p:xfrm>
        <a:graphic>
          <a:graphicData uri="http://schemas.openxmlformats.org/drawingml/2006/table">
            <a:tbl>
              <a:tblPr/>
              <a:tblGrid>
                <a:gridCol w="2628900">
                  <a:extLst>
                    <a:ext uri="{9D8B030D-6E8A-4147-A177-3AD203B41FA5}">
                      <a16:colId xmlns:a16="http://schemas.microsoft.com/office/drawing/2014/main" val="2524468913"/>
                    </a:ext>
                  </a:extLst>
                </a:gridCol>
              </a:tblGrid>
              <a:tr h="190500">
                <a:tc>
                  <a:txBody>
                    <a:bodyPr/>
                    <a:lstStyle/>
                    <a:p>
                      <a:r>
                        <a:rPr lang="en-US" b="1" dirty="0">
                          <a:solidFill>
                            <a:srgbClr val="FFFFFF"/>
                          </a:solidFill>
                          <a:effectLst/>
                        </a:rPr>
                        <a:t>ML Keyboarding</a:t>
                      </a:r>
                      <a:endParaRPr lang="en-US" dirty="0">
                        <a:effectLst/>
                      </a:endParaRPr>
                    </a:p>
                  </a:txBody>
                  <a:tcPr marL="68580" marR="68580" marT="0" marB="0" anchor="b">
                    <a:lnL w="12700" cap="flat" cmpd="sng" algn="ctr">
                      <a:solidFill>
                        <a:srgbClr val="8EA9DB"/>
                      </a:solidFill>
                      <a:prstDash val="solid"/>
                      <a:round/>
                      <a:headEnd type="none" w="med" len="med"/>
                      <a:tailEnd type="none" w="med" len="med"/>
                    </a:lnL>
                    <a:lnR>
                      <a:noFill/>
                    </a:lnR>
                    <a:lnT w="12700" cap="flat" cmpd="sng" algn="ctr">
                      <a:solidFill>
                        <a:srgbClr val="8EA9DB"/>
                      </a:solidFill>
                      <a:prstDash val="solid"/>
                      <a:round/>
                      <a:headEnd type="none" w="med" len="med"/>
                      <a:tailEnd type="none" w="med" len="med"/>
                    </a:lnT>
                    <a:lnB w="12700" cap="flat" cmpd="sng" algn="ctr">
                      <a:solidFill>
                        <a:srgbClr val="8EA9DB"/>
                      </a:solidFill>
                      <a:prstDash val="solid"/>
                      <a:round/>
                      <a:headEnd type="none" w="med" len="med"/>
                      <a:tailEnd type="none" w="med" len="med"/>
                    </a:lnB>
                    <a:solidFill>
                      <a:srgbClr val="4472C4"/>
                    </a:solidFill>
                  </a:tcPr>
                </a:tc>
                <a:extLst>
                  <a:ext uri="{0D108BD9-81ED-4DB2-BD59-A6C34878D82A}">
                    <a16:rowId xmlns:a16="http://schemas.microsoft.com/office/drawing/2014/main" val="689002272"/>
                  </a:ext>
                </a:extLst>
              </a:tr>
              <a:tr h="190500">
                <a:tc>
                  <a:txBody>
                    <a:bodyPr/>
                    <a:lstStyle/>
                    <a:p>
                      <a:r>
                        <a:rPr lang="en-US">
                          <a:effectLst/>
                        </a:rPr>
                        <a:t>ELMS </a:t>
                      </a:r>
                      <a:r>
                        <a:rPr lang="en-US">
                          <a:solidFill>
                            <a:srgbClr val="1F497D"/>
                          </a:solidFill>
                          <a:effectLst/>
                        </a:rPr>
                        <a:t>Jackson </a:t>
                      </a:r>
                      <a:r>
                        <a:rPr lang="en-US">
                          <a:effectLst/>
                        </a:rPr>
                        <a:t>Yambor</a:t>
                      </a:r>
                    </a:p>
                  </a:txBody>
                  <a:tcPr marL="68580" marR="68580" marT="0" marB="0" anchor="b">
                    <a:lnL w="12700" cap="flat" cmpd="sng" algn="ctr">
                      <a:solidFill>
                        <a:srgbClr val="8EA9DB"/>
                      </a:solidFill>
                      <a:prstDash val="solid"/>
                      <a:round/>
                      <a:headEnd type="none" w="med" len="med"/>
                      <a:tailEnd type="none" w="med" len="med"/>
                    </a:lnL>
                    <a:lnR>
                      <a:noFill/>
                    </a:lnR>
                    <a:lnT w="12700" cap="flat" cmpd="sng" algn="ctr">
                      <a:solidFill>
                        <a:srgbClr val="8EA9DB"/>
                      </a:solidFill>
                      <a:prstDash val="solid"/>
                      <a:round/>
                      <a:headEnd type="none" w="med" len="med"/>
                      <a:tailEnd type="none" w="med" len="med"/>
                    </a:lnT>
                    <a:lnB w="12700" cap="flat" cmpd="sng" algn="ctr">
                      <a:solidFill>
                        <a:srgbClr val="8EA9DB"/>
                      </a:solidFill>
                      <a:prstDash val="solid"/>
                      <a:round/>
                      <a:headEnd type="none" w="med" len="med"/>
                      <a:tailEnd type="none" w="med" len="med"/>
                    </a:lnB>
                    <a:solidFill>
                      <a:srgbClr val="C6E0B4"/>
                    </a:solidFill>
                  </a:tcPr>
                </a:tc>
                <a:extLst>
                  <a:ext uri="{0D108BD9-81ED-4DB2-BD59-A6C34878D82A}">
                    <a16:rowId xmlns:a16="http://schemas.microsoft.com/office/drawing/2014/main" val="2381933227"/>
                  </a:ext>
                </a:extLst>
              </a:tr>
              <a:tr h="190500">
                <a:tc>
                  <a:txBody>
                    <a:bodyPr/>
                    <a:lstStyle/>
                    <a:p>
                      <a:r>
                        <a:rPr lang="en-US">
                          <a:effectLst/>
                        </a:rPr>
                        <a:t>ELMS </a:t>
                      </a:r>
                      <a:r>
                        <a:rPr lang="en-US">
                          <a:solidFill>
                            <a:srgbClr val="1F497D"/>
                          </a:solidFill>
                          <a:effectLst/>
                        </a:rPr>
                        <a:t>Addison </a:t>
                      </a:r>
                      <a:r>
                        <a:rPr lang="en-US">
                          <a:effectLst/>
                        </a:rPr>
                        <a:t>Weaver</a:t>
                      </a:r>
                    </a:p>
                  </a:txBody>
                  <a:tcPr marL="68580" marR="68580" marT="0" marB="0" anchor="b">
                    <a:lnL w="12700" cap="flat" cmpd="sng" algn="ctr">
                      <a:solidFill>
                        <a:srgbClr val="8EA9DB"/>
                      </a:solidFill>
                      <a:prstDash val="solid"/>
                      <a:round/>
                      <a:headEnd type="none" w="med" len="med"/>
                      <a:tailEnd type="none" w="med" len="med"/>
                    </a:lnL>
                    <a:lnR>
                      <a:noFill/>
                    </a:lnR>
                    <a:lnT w="12700" cap="flat" cmpd="sng" algn="ctr">
                      <a:solidFill>
                        <a:srgbClr val="8EA9DB"/>
                      </a:solidFill>
                      <a:prstDash val="solid"/>
                      <a:round/>
                      <a:headEnd type="none" w="med" len="med"/>
                      <a:tailEnd type="none" w="med" len="med"/>
                    </a:lnT>
                    <a:lnB w="12700" cap="flat" cmpd="sng" algn="ctr">
                      <a:solidFill>
                        <a:srgbClr val="8EA9DB"/>
                      </a:solidFill>
                      <a:prstDash val="solid"/>
                      <a:round/>
                      <a:headEnd type="none" w="med" len="med"/>
                      <a:tailEnd type="none" w="med" len="med"/>
                    </a:lnB>
                    <a:solidFill>
                      <a:srgbClr val="C6E0B4"/>
                    </a:solidFill>
                  </a:tcPr>
                </a:tc>
                <a:extLst>
                  <a:ext uri="{0D108BD9-81ED-4DB2-BD59-A6C34878D82A}">
                    <a16:rowId xmlns:a16="http://schemas.microsoft.com/office/drawing/2014/main" val="1620996896"/>
                  </a:ext>
                </a:extLst>
              </a:tr>
              <a:tr h="190500">
                <a:tc>
                  <a:txBody>
                    <a:bodyPr/>
                    <a:lstStyle/>
                    <a:p>
                      <a:r>
                        <a:rPr lang="en-US" dirty="0">
                          <a:effectLst/>
                        </a:rPr>
                        <a:t>ELMS </a:t>
                      </a:r>
                      <a:r>
                        <a:rPr lang="en-US" dirty="0">
                          <a:solidFill>
                            <a:srgbClr val="1F497D"/>
                          </a:solidFill>
                          <a:effectLst/>
                        </a:rPr>
                        <a:t>Cole </a:t>
                      </a:r>
                      <a:r>
                        <a:rPr lang="en-US" dirty="0" err="1">
                          <a:effectLst/>
                        </a:rPr>
                        <a:t>Schuesler</a:t>
                      </a:r>
                      <a:endParaRPr lang="en-US" dirty="0">
                        <a:effectLst/>
                      </a:endParaRPr>
                    </a:p>
                  </a:txBody>
                  <a:tcPr marL="68580" marR="68580" marT="0" marB="0" anchor="b">
                    <a:lnL w="12700" cap="flat" cmpd="sng" algn="ctr">
                      <a:solidFill>
                        <a:srgbClr val="8EA9DB"/>
                      </a:solidFill>
                      <a:prstDash val="solid"/>
                      <a:round/>
                      <a:headEnd type="none" w="med" len="med"/>
                      <a:tailEnd type="none" w="med" len="med"/>
                    </a:lnL>
                    <a:lnR>
                      <a:noFill/>
                    </a:lnR>
                    <a:lnT w="12700" cap="flat" cmpd="sng" algn="ctr">
                      <a:solidFill>
                        <a:srgbClr val="8EA9DB"/>
                      </a:solidFill>
                      <a:prstDash val="solid"/>
                      <a:round/>
                      <a:headEnd type="none" w="med" len="med"/>
                      <a:tailEnd type="none" w="med" len="med"/>
                    </a:lnT>
                    <a:lnB w="12700" cap="flat" cmpd="sng" algn="ctr">
                      <a:solidFill>
                        <a:srgbClr val="8EA9DB"/>
                      </a:solidFill>
                      <a:prstDash val="solid"/>
                      <a:round/>
                      <a:headEnd type="none" w="med" len="med"/>
                      <a:tailEnd type="none" w="med" len="med"/>
                    </a:lnB>
                    <a:solidFill>
                      <a:srgbClr val="C6E0B4"/>
                    </a:solidFill>
                  </a:tcPr>
                </a:tc>
                <a:extLst>
                  <a:ext uri="{0D108BD9-81ED-4DB2-BD59-A6C34878D82A}">
                    <a16:rowId xmlns:a16="http://schemas.microsoft.com/office/drawing/2014/main" val="3179297045"/>
                  </a:ext>
                </a:extLst>
              </a:tr>
            </a:tbl>
          </a:graphicData>
        </a:graphic>
      </p:graphicFrame>
      <p:graphicFrame>
        <p:nvGraphicFramePr>
          <p:cNvPr id="6" name="Content Placeholder 5"/>
          <p:cNvGraphicFramePr>
            <a:graphicFrameLocks noGrp="1"/>
          </p:cNvGraphicFramePr>
          <p:nvPr>
            <p:ph sz="half" idx="2"/>
            <p:extLst>
              <p:ext uri="{D42A27DB-BD31-4B8C-83A1-F6EECF244321}">
                <p14:modId xmlns:p14="http://schemas.microsoft.com/office/powerpoint/2010/main" val="3569629213"/>
              </p:ext>
            </p:extLst>
          </p:nvPr>
        </p:nvGraphicFramePr>
        <p:xfrm>
          <a:off x="1002133" y="5004260"/>
          <a:ext cx="2628900" cy="1097280"/>
        </p:xfrm>
        <a:graphic>
          <a:graphicData uri="http://schemas.openxmlformats.org/drawingml/2006/table">
            <a:tbl>
              <a:tblPr/>
              <a:tblGrid>
                <a:gridCol w="2628900">
                  <a:extLst>
                    <a:ext uri="{9D8B030D-6E8A-4147-A177-3AD203B41FA5}">
                      <a16:colId xmlns:a16="http://schemas.microsoft.com/office/drawing/2014/main" val="2111171625"/>
                    </a:ext>
                  </a:extLst>
                </a:gridCol>
              </a:tblGrid>
              <a:tr h="190500">
                <a:tc>
                  <a:txBody>
                    <a:bodyPr/>
                    <a:lstStyle/>
                    <a:p>
                      <a:r>
                        <a:rPr lang="en-US" b="1" dirty="0">
                          <a:solidFill>
                            <a:srgbClr val="FFFFFF"/>
                          </a:solidFill>
                          <a:effectLst/>
                        </a:rPr>
                        <a:t>ML Spreadsheet</a:t>
                      </a:r>
                      <a:endParaRPr lang="en-US" dirty="0">
                        <a:effectLst/>
                      </a:endParaRPr>
                    </a:p>
                  </a:txBody>
                  <a:tcPr marL="68580" marR="68580" marT="0" marB="0" anchor="b">
                    <a:lnL w="12700" cap="flat" cmpd="sng" algn="ctr">
                      <a:solidFill>
                        <a:srgbClr val="8EA9DB"/>
                      </a:solidFill>
                      <a:prstDash val="solid"/>
                      <a:round/>
                      <a:headEnd type="none" w="med" len="med"/>
                      <a:tailEnd type="none" w="med" len="med"/>
                    </a:lnL>
                    <a:lnR>
                      <a:noFill/>
                    </a:lnR>
                    <a:lnT w="12700" cap="flat" cmpd="sng" algn="ctr">
                      <a:solidFill>
                        <a:srgbClr val="8EA9DB"/>
                      </a:solidFill>
                      <a:prstDash val="solid"/>
                      <a:round/>
                      <a:headEnd type="none" w="med" len="med"/>
                      <a:tailEnd type="none" w="med" len="med"/>
                    </a:lnT>
                    <a:lnB w="12700" cap="flat" cmpd="sng" algn="ctr">
                      <a:solidFill>
                        <a:srgbClr val="8EA9DB"/>
                      </a:solidFill>
                      <a:prstDash val="solid"/>
                      <a:round/>
                      <a:headEnd type="none" w="med" len="med"/>
                      <a:tailEnd type="none" w="med" len="med"/>
                    </a:lnB>
                    <a:solidFill>
                      <a:srgbClr val="4472C4"/>
                    </a:solidFill>
                  </a:tcPr>
                </a:tc>
                <a:extLst>
                  <a:ext uri="{0D108BD9-81ED-4DB2-BD59-A6C34878D82A}">
                    <a16:rowId xmlns:a16="http://schemas.microsoft.com/office/drawing/2014/main" val="3235335039"/>
                  </a:ext>
                </a:extLst>
              </a:tr>
              <a:tr h="190500">
                <a:tc>
                  <a:txBody>
                    <a:bodyPr/>
                    <a:lstStyle/>
                    <a:p>
                      <a:r>
                        <a:rPr lang="en-US" dirty="0">
                          <a:solidFill>
                            <a:srgbClr val="000000"/>
                          </a:solidFill>
                          <a:effectLst/>
                        </a:rPr>
                        <a:t>ELMS </a:t>
                      </a:r>
                      <a:r>
                        <a:rPr lang="en-US" dirty="0">
                          <a:solidFill>
                            <a:srgbClr val="1F497D"/>
                          </a:solidFill>
                          <a:effectLst/>
                        </a:rPr>
                        <a:t>Nathan </a:t>
                      </a:r>
                      <a:r>
                        <a:rPr lang="en-US" dirty="0" err="1">
                          <a:solidFill>
                            <a:srgbClr val="000000"/>
                          </a:solidFill>
                          <a:effectLst/>
                        </a:rPr>
                        <a:t>Lwin</a:t>
                      </a:r>
                      <a:endParaRPr lang="en-US" dirty="0">
                        <a:effectLst/>
                      </a:endParaRPr>
                    </a:p>
                  </a:txBody>
                  <a:tcPr marL="68580" marR="68580" marT="0" marB="0" anchor="b">
                    <a:lnL w="12700" cap="flat" cmpd="sng" algn="ctr">
                      <a:solidFill>
                        <a:srgbClr val="8EA9DB"/>
                      </a:solidFill>
                      <a:prstDash val="solid"/>
                      <a:round/>
                      <a:headEnd type="none" w="med" len="med"/>
                      <a:tailEnd type="none" w="med" len="med"/>
                    </a:lnL>
                    <a:lnR>
                      <a:noFill/>
                    </a:lnR>
                    <a:lnT w="12700" cap="flat" cmpd="sng" algn="ctr">
                      <a:solidFill>
                        <a:srgbClr val="8EA9DB"/>
                      </a:solidFill>
                      <a:prstDash val="solid"/>
                      <a:round/>
                      <a:headEnd type="none" w="med" len="med"/>
                      <a:tailEnd type="none" w="med" len="med"/>
                    </a:lnT>
                    <a:lnB w="12700" cap="flat" cmpd="sng" algn="ctr">
                      <a:solidFill>
                        <a:srgbClr val="8EA9DB"/>
                      </a:solidFill>
                      <a:prstDash val="solid"/>
                      <a:round/>
                      <a:headEnd type="none" w="med" len="med"/>
                      <a:tailEnd type="none" w="med" len="med"/>
                    </a:lnB>
                    <a:solidFill>
                      <a:srgbClr val="C6E0B4"/>
                    </a:solidFill>
                  </a:tcPr>
                </a:tc>
                <a:extLst>
                  <a:ext uri="{0D108BD9-81ED-4DB2-BD59-A6C34878D82A}">
                    <a16:rowId xmlns:a16="http://schemas.microsoft.com/office/drawing/2014/main" val="252775544"/>
                  </a:ext>
                </a:extLst>
              </a:tr>
              <a:tr h="190500">
                <a:tc>
                  <a:txBody>
                    <a:bodyPr/>
                    <a:lstStyle/>
                    <a:p>
                      <a:r>
                        <a:rPr lang="en-US">
                          <a:solidFill>
                            <a:srgbClr val="000000"/>
                          </a:solidFill>
                          <a:effectLst/>
                        </a:rPr>
                        <a:t>ELMS </a:t>
                      </a:r>
                      <a:r>
                        <a:rPr lang="en-US">
                          <a:solidFill>
                            <a:srgbClr val="1F497D"/>
                          </a:solidFill>
                          <a:effectLst/>
                        </a:rPr>
                        <a:t>Mark </a:t>
                      </a:r>
                      <a:r>
                        <a:rPr lang="en-US">
                          <a:solidFill>
                            <a:srgbClr val="000000"/>
                          </a:solidFill>
                          <a:effectLst/>
                        </a:rPr>
                        <a:t>Bober</a:t>
                      </a:r>
                      <a:endParaRPr lang="en-US">
                        <a:effectLst/>
                      </a:endParaRPr>
                    </a:p>
                  </a:txBody>
                  <a:tcPr marL="68580" marR="68580" marT="0" marB="0" anchor="b">
                    <a:lnL w="12700" cap="flat" cmpd="sng" algn="ctr">
                      <a:solidFill>
                        <a:srgbClr val="8EA9DB"/>
                      </a:solidFill>
                      <a:prstDash val="solid"/>
                      <a:round/>
                      <a:headEnd type="none" w="med" len="med"/>
                      <a:tailEnd type="none" w="med" len="med"/>
                    </a:lnL>
                    <a:lnR>
                      <a:noFill/>
                    </a:lnR>
                    <a:lnT w="12700" cap="flat" cmpd="sng" algn="ctr">
                      <a:solidFill>
                        <a:srgbClr val="8EA9DB"/>
                      </a:solidFill>
                      <a:prstDash val="solid"/>
                      <a:round/>
                      <a:headEnd type="none" w="med" len="med"/>
                      <a:tailEnd type="none" w="med" len="med"/>
                    </a:lnT>
                    <a:lnB w="12700" cap="flat" cmpd="sng" algn="ctr">
                      <a:solidFill>
                        <a:srgbClr val="8EA9DB"/>
                      </a:solidFill>
                      <a:prstDash val="solid"/>
                      <a:round/>
                      <a:headEnd type="none" w="med" len="med"/>
                      <a:tailEnd type="none" w="med" len="med"/>
                    </a:lnB>
                    <a:solidFill>
                      <a:srgbClr val="C6E0B4"/>
                    </a:solidFill>
                  </a:tcPr>
                </a:tc>
                <a:extLst>
                  <a:ext uri="{0D108BD9-81ED-4DB2-BD59-A6C34878D82A}">
                    <a16:rowId xmlns:a16="http://schemas.microsoft.com/office/drawing/2014/main" val="1805434502"/>
                  </a:ext>
                </a:extLst>
              </a:tr>
              <a:tr h="190500">
                <a:tc>
                  <a:txBody>
                    <a:bodyPr/>
                    <a:lstStyle/>
                    <a:p>
                      <a:r>
                        <a:rPr lang="en-US" dirty="0">
                          <a:solidFill>
                            <a:srgbClr val="000000"/>
                          </a:solidFill>
                          <a:effectLst/>
                        </a:rPr>
                        <a:t>ELMS </a:t>
                      </a:r>
                      <a:r>
                        <a:rPr lang="en-US" dirty="0">
                          <a:solidFill>
                            <a:srgbClr val="1F497D"/>
                          </a:solidFill>
                          <a:effectLst/>
                        </a:rPr>
                        <a:t>Aiden </a:t>
                      </a:r>
                      <a:r>
                        <a:rPr lang="en-US" dirty="0">
                          <a:solidFill>
                            <a:srgbClr val="000000"/>
                          </a:solidFill>
                          <a:effectLst/>
                        </a:rPr>
                        <a:t>Short</a:t>
                      </a:r>
                      <a:endParaRPr lang="en-US" dirty="0">
                        <a:effectLst/>
                      </a:endParaRPr>
                    </a:p>
                  </a:txBody>
                  <a:tcPr marL="68580" marR="68580" marT="0" marB="0" anchor="b">
                    <a:lnL w="12700" cap="flat" cmpd="sng" algn="ctr">
                      <a:solidFill>
                        <a:srgbClr val="8EA9DB"/>
                      </a:solidFill>
                      <a:prstDash val="solid"/>
                      <a:round/>
                      <a:headEnd type="none" w="med" len="med"/>
                      <a:tailEnd type="none" w="med" len="med"/>
                    </a:lnL>
                    <a:lnR>
                      <a:noFill/>
                    </a:lnR>
                    <a:lnT w="12700" cap="flat" cmpd="sng" algn="ctr">
                      <a:solidFill>
                        <a:srgbClr val="8EA9DB"/>
                      </a:solidFill>
                      <a:prstDash val="solid"/>
                      <a:round/>
                      <a:headEnd type="none" w="med" len="med"/>
                      <a:tailEnd type="none" w="med" len="med"/>
                    </a:lnT>
                    <a:lnB w="12700" cap="flat" cmpd="sng" algn="ctr">
                      <a:solidFill>
                        <a:srgbClr val="8EA9DB"/>
                      </a:solidFill>
                      <a:prstDash val="solid"/>
                      <a:round/>
                      <a:headEnd type="none" w="med" len="med"/>
                      <a:tailEnd type="none" w="med" len="med"/>
                    </a:lnB>
                    <a:solidFill>
                      <a:srgbClr val="C6E0B4"/>
                    </a:solidFill>
                  </a:tcPr>
                </a:tc>
                <a:extLst>
                  <a:ext uri="{0D108BD9-81ED-4DB2-BD59-A6C34878D82A}">
                    <a16:rowId xmlns:a16="http://schemas.microsoft.com/office/drawing/2014/main" val="4026775172"/>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202166346"/>
              </p:ext>
            </p:extLst>
          </p:nvPr>
        </p:nvGraphicFramePr>
        <p:xfrm>
          <a:off x="747946" y="3471704"/>
          <a:ext cx="3137274" cy="1496780"/>
        </p:xfrm>
        <a:graphic>
          <a:graphicData uri="http://schemas.openxmlformats.org/drawingml/2006/table">
            <a:tbl>
              <a:tblPr/>
              <a:tblGrid>
                <a:gridCol w="3137274">
                  <a:extLst>
                    <a:ext uri="{9D8B030D-6E8A-4147-A177-3AD203B41FA5}">
                      <a16:colId xmlns:a16="http://schemas.microsoft.com/office/drawing/2014/main" val="3585601484"/>
                    </a:ext>
                  </a:extLst>
                </a:gridCol>
              </a:tblGrid>
              <a:tr h="299356">
                <a:tc>
                  <a:txBody>
                    <a:bodyPr/>
                    <a:lstStyle/>
                    <a:p>
                      <a:r>
                        <a:rPr lang="en-US" b="1" dirty="0">
                          <a:solidFill>
                            <a:srgbClr val="FFFFFF"/>
                          </a:solidFill>
                          <a:effectLst/>
                        </a:rPr>
                        <a:t>ML Desktop</a:t>
                      </a:r>
                      <a:endParaRPr lang="en-US" dirty="0">
                        <a:effectLst/>
                      </a:endParaRPr>
                    </a:p>
                  </a:txBody>
                  <a:tcPr marL="68580" marR="68580" marT="0" marB="0" anchor="b">
                    <a:lnL w="12700" cap="flat" cmpd="sng" algn="ctr">
                      <a:solidFill>
                        <a:srgbClr val="8EA9DB"/>
                      </a:solidFill>
                      <a:prstDash val="solid"/>
                      <a:round/>
                      <a:headEnd type="none" w="med" len="med"/>
                      <a:tailEnd type="none" w="med" len="med"/>
                    </a:lnL>
                    <a:lnR>
                      <a:noFill/>
                    </a:lnR>
                    <a:lnT w="12700" cap="flat" cmpd="sng" algn="ctr">
                      <a:solidFill>
                        <a:srgbClr val="8EA9DB"/>
                      </a:solidFill>
                      <a:prstDash val="solid"/>
                      <a:round/>
                      <a:headEnd type="none" w="med" len="med"/>
                      <a:tailEnd type="none" w="med" len="med"/>
                    </a:lnT>
                    <a:lnB w="12700" cap="flat" cmpd="sng" algn="ctr">
                      <a:solidFill>
                        <a:srgbClr val="8EA9DB"/>
                      </a:solidFill>
                      <a:prstDash val="solid"/>
                      <a:round/>
                      <a:headEnd type="none" w="med" len="med"/>
                      <a:tailEnd type="none" w="med" len="med"/>
                    </a:lnB>
                    <a:solidFill>
                      <a:srgbClr val="4472C4"/>
                    </a:solidFill>
                  </a:tcPr>
                </a:tc>
                <a:extLst>
                  <a:ext uri="{0D108BD9-81ED-4DB2-BD59-A6C34878D82A}">
                    <a16:rowId xmlns:a16="http://schemas.microsoft.com/office/drawing/2014/main" val="552332325"/>
                  </a:ext>
                </a:extLst>
              </a:tr>
              <a:tr h="598712">
                <a:tc>
                  <a:txBody>
                    <a:bodyPr/>
                    <a:lstStyle/>
                    <a:p>
                      <a:r>
                        <a:rPr lang="en-US" dirty="0">
                          <a:solidFill>
                            <a:srgbClr val="000000"/>
                          </a:solidFill>
                          <a:effectLst/>
                        </a:rPr>
                        <a:t>ELMS </a:t>
                      </a:r>
                      <a:r>
                        <a:rPr lang="en-US" dirty="0" err="1">
                          <a:solidFill>
                            <a:srgbClr val="1F497D"/>
                          </a:solidFill>
                          <a:effectLst/>
                        </a:rPr>
                        <a:t>Rus</a:t>
                      </a:r>
                      <a:r>
                        <a:rPr lang="en-US" dirty="0">
                          <a:solidFill>
                            <a:srgbClr val="1F497D"/>
                          </a:solidFill>
                          <a:effectLst/>
                        </a:rPr>
                        <a:t> </a:t>
                      </a:r>
                      <a:r>
                        <a:rPr lang="en-US" dirty="0" err="1">
                          <a:solidFill>
                            <a:srgbClr val="000000"/>
                          </a:solidFill>
                          <a:effectLst/>
                        </a:rPr>
                        <a:t>Agakhanou</a:t>
                      </a:r>
                      <a:r>
                        <a:rPr lang="en-US" dirty="0">
                          <a:solidFill>
                            <a:srgbClr val="000000"/>
                          </a:solidFill>
                          <a:effectLst/>
                        </a:rPr>
                        <a:t> </a:t>
                      </a:r>
                      <a:r>
                        <a:rPr lang="en-US" dirty="0">
                          <a:solidFill>
                            <a:srgbClr val="1F497D"/>
                          </a:solidFill>
                          <a:effectLst/>
                        </a:rPr>
                        <a:t>&amp; Ty </a:t>
                      </a:r>
                      <a:r>
                        <a:rPr lang="en-US" dirty="0">
                          <a:solidFill>
                            <a:srgbClr val="000000"/>
                          </a:solidFill>
                          <a:effectLst/>
                        </a:rPr>
                        <a:t>Abbas </a:t>
                      </a:r>
                      <a:endParaRPr lang="en-US" dirty="0">
                        <a:effectLst/>
                      </a:endParaRPr>
                    </a:p>
                  </a:txBody>
                  <a:tcPr marL="68580" marR="68580" marT="0" marB="0" anchor="b">
                    <a:lnL w="12700" cap="flat" cmpd="sng" algn="ctr">
                      <a:solidFill>
                        <a:srgbClr val="8EA9DB"/>
                      </a:solidFill>
                      <a:prstDash val="solid"/>
                      <a:round/>
                      <a:headEnd type="none" w="med" len="med"/>
                      <a:tailEnd type="none" w="med" len="med"/>
                    </a:lnL>
                    <a:lnR>
                      <a:noFill/>
                    </a:lnR>
                    <a:lnT w="12700" cap="flat" cmpd="sng" algn="ctr">
                      <a:solidFill>
                        <a:srgbClr val="8EA9DB"/>
                      </a:solidFill>
                      <a:prstDash val="solid"/>
                      <a:round/>
                      <a:headEnd type="none" w="med" len="med"/>
                      <a:tailEnd type="none" w="med" len="med"/>
                    </a:lnT>
                    <a:lnB w="12700" cap="flat" cmpd="sng" algn="ctr">
                      <a:solidFill>
                        <a:srgbClr val="8EA9DB"/>
                      </a:solidFill>
                      <a:prstDash val="solid"/>
                      <a:round/>
                      <a:headEnd type="none" w="med" len="med"/>
                      <a:tailEnd type="none" w="med" len="med"/>
                    </a:lnB>
                    <a:solidFill>
                      <a:srgbClr val="C6E0B4"/>
                    </a:solidFill>
                  </a:tcPr>
                </a:tc>
                <a:extLst>
                  <a:ext uri="{0D108BD9-81ED-4DB2-BD59-A6C34878D82A}">
                    <a16:rowId xmlns:a16="http://schemas.microsoft.com/office/drawing/2014/main" val="2886636481"/>
                  </a:ext>
                </a:extLst>
              </a:tr>
              <a:tr h="598712">
                <a:tc>
                  <a:txBody>
                    <a:bodyPr/>
                    <a:lstStyle/>
                    <a:p>
                      <a:r>
                        <a:rPr lang="en-US" dirty="0">
                          <a:solidFill>
                            <a:srgbClr val="000000"/>
                          </a:solidFill>
                          <a:effectLst/>
                        </a:rPr>
                        <a:t>ELMS </a:t>
                      </a:r>
                      <a:r>
                        <a:rPr lang="en-US" dirty="0">
                          <a:solidFill>
                            <a:srgbClr val="1F497D"/>
                          </a:solidFill>
                          <a:effectLst/>
                        </a:rPr>
                        <a:t>Evan </a:t>
                      </a:r>
                      <a:r>
                        <a:rPr lang="en-US" dirty="0">
                          <a:solidFill>
                            <a:srgbClr val="000000"/>
                          </a:solidFill>
                          <a:effectLst/>
                        </a:rPr>
                        <a:t>Dumont</a:t>
                      </a:r>
                      <a:r>
                        <a:rPr lang="en-US" dirty="0">
                          <a:solidFill>
                            <a:srgbClr val="1F497D"/>
                          </a:solidFill>
                          <a:effectLst/>
                        </a:rPr>
                        <a:t>, Joey</a:t>
                      </a:r>
                      <a:r>
                        <a:rPr lang="en-US" dirty="0">
                          <a:solidFill>
                            <a:srgbClr val="000000"/>
                          </a:solidFill>
                          <a:effectLst/>
                        </a:rPr>
                        <a:t> Weidner </a:t>
                      </a:r>
                      <a:r>
                        <a:rPr lang="en-US" dirty="0">
                          <a:solidFill>
                            <a:srgbClr val="1F497D"/>
                          </a:solidFill>
                          <a:effectLst/>
                        </a:rPr>
                        <a:t>&amp;</a:t>
                      </a:r>
                      <a:r>
                        <a:rPr lang="en-US" dirty="0" err="1">
                          <a:solidFill>
                            <a:srgbClr val="1F497D"/>
                          </a:solidFill>
                          <a:effectLst/>
                        </a:rPr>
                        <a:t>Amogh</a:t>
                      </a:r>
                      <a:r>
                        <a:rPr lang="en-US" dirty="0">
                          <a:solidFill>
                            <a:srgbClr val="1F497D"/>
                          </a:solidFill>
                          <a:effectLst/>
                        </a:rPr>
                        <a:t> </a:t>
                      </a:r>
                      <a:r>
                        <a:rPr lang="en-US" dirty="0" err="1">
                          <a:solidFill>
                            <a:srgbClr val="000000"/>
                          </a:solidFill>
                          <a:effectLst/>
                        </a:rPr>
                        <a:t>Kanchiraju</a:t>
                      </a:r>
                      <a:endParaRPr lang="en-US" dirty="0">
                        <a:effectLst/>
                      </a:endParaRPr>
                    </a:p>
                  </a:txBody>
                  <a:tcPr marL="68580" marR="68580" marT="0" marB="0" anchor="b">
                    <a:lnL w="12700" cap="flat" cmpd="sng" algn="ctr">
                      <a:solidFill>
                        <a:srgbClr val="8EA9DB"/>
                      </a:solidFill>
                      <a:prstDash val="solid"/>
                      <a:round/>
                      <a:headEnd type="none" w="med" len="med"/>
                      <a:tailEnd type="none" w="med" len="med"/>
                    </a:lnL>
                    <a:lnR>
                      <a:noFill/>
                    </a:lnR>
                    <a:lnT w="12700" cap="flat" cmpd="sng" algn="ctr">
                      <a:solidFill>
                        <a:srgbClr val="8EA9DB"/>
                      </a:solidFill>
                      <a:prstDash val="solid"/>
                      <a:round/>
                      <a:headEnd type="none" w="med" len="med"/>
                      <a:tailEnd type="none" w="med" len="med"/>
                    </a:lnT>
                    <a:lnB w="12700" cap="flat" cmpd="sng" algn="ctr">
                      <a:solidFill>
                        <a:srgbClr val="8EA9DB"/>
                      </a:solidFill>
                      <a:prstDash val="solid"/>
                      <a:round/>
                      <a:headEnd type="none" w="med" len="med"/>
                      <a:tailEnd type="none" w="med" len="med"/>
                    </a:lnB>
                    <a:solidFill>
                      <a:srgbClr val="C6E0B4"/>
                    </a:solidFill>
                  </a:tcPr>
                </a:tc>
                <a:extLst>
                  <a:ext uri="{0D108BD9-81ED-4DB2-BD59-A6C34878D82A}">
                    <a16:rowId xmlns:a16="http://schemas.microsoft.com/office/drawing/2014/main" val="1960384885"/>
                  </a:ext>
                </a:extLst>
              </a:tr>
            </a:tbl>
          </a:graphicData>
        </a:graphic>
      </p:graphicFrame>
      <p:sp>
        <p:nvSpPr>
          <p:cNvPr id="9" name="TextBox 8"/>
          <p:cNvSpPr txBox="1"/>
          <p:nvPr/>
        </p:nvSpPr>
        <p:spPr>
          <a:xfrm>
            <a:off x="4204448" y="2501153"/>
            <a:ext cx="6956612" cy="2308324"/>
          </a:xfrm>
          <a:prstGeom prst="rect">
            <a:avLst/>
          </a:prstGeom>
          <a:noFill/>
        </p:spPr>
        <p:txBody>
          <a:bodyPr wrap="square" rtlCol="0">
            <a:spAutoFit/>
          </a:bodyPr>
          <a:lstStyle/>
          <a:p>
            <a:pPr lvl="0" defTabSz="914400" eaLnBrk="0" fontAlgn="base" hangingPunct="0">
              <a:spcBef>
                <a:spcPct val="0"/>
              </a:spcBef>
              <a:spcAft>
                <a:spcPct val="0"/>
              </a:spcAft>
            </a:pPr>
            <a:r>
              <a:rPr lang="en-US" altLang="en-US" dirty="0">
                <a:latin typeface="Arial" panose="020B0604020202020204" pitchFamily="34" charset="0"/>
              </a:rPr>
              <a:t>All FBLA students at East Lake Middle participated in the FBLA district competition. The top seven in each category from all middle schools in Pinellas County are invited to the Awards of Excellence!</a:t>
            </a:r>
          </a:p>
          <a:p>
            <a:pPr lvl="0" defTabSz="914400" eaLnBrk="0" fontAlgn="base" hangingPunct="0">
              <a:spcBef>
                <a:spcPct val="0"/>
              </a:spcBef>
              <a:spcAft>
                <a:spcPct val="0"/>
              </a:spcAft>
            </a:pPr>
            <a:r>
              <a:rPr lang="en-US" altLang="en-US" dirty="0">
                <a:latin typeface="Arial" panose="020B0604020202020204" pitchFamily="34" charset="0"/>
              </a:rPr>
              <a:t> </a:t>
            </a:r>
          </a:p>
          <a:p>
            <a:pPr lvl="0" defTabSz="914400" eaLnBrk="0" fontAlgn="base" hangingPunct="0">
              <a:spcBef>
                <a:spcPct val="0"/>
              </a:spcBef>
              <a:spcAft>
                <a:spcPct val="0"/>
              </a:spcAft>
            </a:pPr>
            <a:r>
              <a:rPr lang="en-US" altLang="en-US" dirty="0">
                <a:latin typeface="Arial" panose="020B0604020202020204" pitchFamily="34" charset="0"/>
              </a:rPr>
              <a:t>January 13, 2020 at 6:00 PM at Pinellas Park High School!</a:t>
            </a:r>
          </a:p>
          <a:p>
            <a:pPr lvl="0" defTabSz="914400" eaLnBrk="0" fontAlgn="base" hangingPunct="0">
              <a:spcBef>
                <a:spcPct val="0"/>
              </a:spcBef>
              <a:spcAft>
                <a:spcPct val="0"/>
              </a:spcAft>
            </a:pPr>
            <a:r>
              <a:rPr lang="en-US" altLang="en-US" dirty="0">
                <a:latin typeface="Arial" panose="020B0604020202020204" pitchFamily="34" charset="0"/>
              </a:rPr>
              <a:t> </a:t>
            </a:r>
          </a:p>
          <a:p>
            <a:pPr lvl="0" defTabSz="914400" eaLnBrk="0" fontAlgn="base" hangingPunct="0">
              <a:spcBef>
                <a:spcPct val="0"/>
              </a:spcBef>
              <a:spcAft>
                <a:spcPct val="0"/>
              </a:spcAft>
            </a:pPr>
            <a:r>
              <a:rPr lang="en-US" altLang="en-US" dirty="0">
                <a:latin typeface="Arial" panose="020B0604020202020204" pitchFamily="34" charset="0"/>
              </a:rPr>
              <a:t>Students that place 1</a:t>
            </a:r>
            <a:r>
              <a:rPr lang="en-US" altLang="en-US" baseline="30000" dirty="0">
                <a:latin typeface="Arial" panose="020B0604020202020204" pitchFamily="34" charset="0"/>
              </a:rPr>
              <a:t>st</a:t>
            </a:r>
            <a:r>
              <a:rPr lang="en-US" altLang="en-US" dirty="0">
                <a:latin typeface="Arial" panose="020B0604020202020204" pitchFamily="34" charset="0"/>
              </a:rPr>
              <a:t>, 2</a:t>
            </a:r>
            <a:r>
              <a:rPr lang="en-US" altLang="en-US" baseline="30000" dirty="0">
                <a:latin typeface="Arial" panose="020B0604020202020204" pitchFamily="34" charset="0"/>
              </a:rPr>
              <a:t>nd</a:t>
            </a:r>
            <a:r>
              <a:rPr lang="en-US" altLang="en-US" dirty="0">
                <a:latin typeface="Arial" panose="020B0604020202020204" pitchFamily="34" charset="0"/>
              </a:rPr>
              <a:t>, or 3</a:t>
            </a:r>
            <a:r>
              <a:rPr lang="en-US" altLang="en-US" baseline="30000" dirty="0">
                <a:latin typeface="Arial" panose="020B0604020202020204" pitchFamily="34" charset="0"/>
              </a:rPr>
              <a:t>rd</a:t>
            </a:r>
            <a:r>
              <a:rPr lang="en-US" altLang="en-US" dirty="0">
                <a:latin typeface="Arial" panose="020B0604020202020204" pitchFamily="34" charset="0"/>
              </a:rPr>
              <a:t> in this even will be invited to attend the State Competition in Orlando in March!</a:t>
            </a:r>
          </a:p>
        </p:txBody>
      </p:sp>
    </p:spTree>
    <p:extLst>
      <p:ext uri="{BB962C8B-B14F-4D97-AF65-F5344CB8AC3E}">
        <p14:creationId xmlns:p14="http://schemas.microsoft.com/office/powerpoint/2010/main" val="507878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261258"/>
            <a:ext cx="9905998" cy="766354"/>
          </a:xfrm>
        </p:spPr>
        <p:txBody>
          <a:bodyPr>
            <a:normAutofit/>
          </a:bodyPr>
          <a:lstStyle/>
          <a:p>
            <a:r>
              <a:rPr lang="en-US" dirty="0" smtClean="0"/>
              <a:t>Visual Arts </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970662" y="850826"/>
            <a:ext cx="2072641" cy="2061306"/>
          </a:xfrm>
        </p:spPr>
      </p:pic>
      <p:sp>
        <p:nvSpPr>
          <p:cNvPr id="4" name="TextBox 3"/>
          <p:cNvSpPr txBox="1"/>
          <p:nvPr/>
        </p:nvSpPr>
        <p:spPr>
          <a:xfrm>
            <a:off x="6500894" y="152401"/>
            <a:ext cx="4310542" cy="6463308"/>
          </a:xfrm>
          <a:prstGeom prst="rect">
            <a:avLst/>
          </a:prstGeom>
          <a:noFill/>
        </p:spPr>
        <p:txBody>
          <a:bodyPr wrap="square" rtlCol="0">
            <a:spAutoFit/>
          </a:bodyPr>
          <a:lstStyle/>
          <a:p>
            <a:r>
              <a:rPr lang="en-US" dirty="0"/>
              <a:t>In November 2019 five of our students had art work accepted into the </a:t>
            </a:r>
            <a:r>
              <a:rPr lang="en-US" dirty="0" err="1"/>
              <a:t>Morean</a:t>
            </a:r>
            <a:r>
              <a:rPr lang="en-US" dirty="0"/>
              <a:t> Art Center's "Word and Image "show. This show highlights the written work by students and accompanying art work. This year's theme was "I wonder".</a:t>
            </a:r>
          </a:p>
          <a:p>
            <a:r>
              <a:rPr lang="en-US" dirty="0"/>
              <a:t>This is the only show available to enter so far this year. There are five more shows coming up from Feb. through May that I will send work into. </a:t>
            </a:r>
            <a:br>
              <a:rPr lang="en-US" dirty="0"/>
            </a:br>
            <a:endParaRPr lang="en-US" dirty="0"/>
          </a:p>
          <a:p>
            <a:r>
              <a:rPr lang="en-US" dirty="0" smtClean="0"/>
              <a:t>Last </a:t>
            </a:r>
            <a:r>
              <a:rPr lang="en-US" dirty="0"/>
              <a:t>year 2018 fall -2019 spring we had student art work accepted into every Pinellas County show. These included the March is Youth Art month at the Clearwater library, The "Taking Shape " exhibit at the Dunedin Fine Arts center, the FAEA Virtual Art exhibit, The Mainsail exhibit in St Petersburg, the </a:t>
            </a:r>
            <a:r>
              <a:rPr lang="en-US" dirty="0" err="1"/>
              <a:t>Morean</a:t>
            </a:r>
            <a:r>
              <a:rPr lang="en-US" dirty="0"/>
              <a:t> Art center Word and Image show and the Administration building show which features 10 pieces of art work  on display until May 2020.</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5694" y="261258"/>
            <a:ext cx="2010936" cy="265087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4091" y="3219995"/>
            <a:ext cx="1755104" cy="3195637"/>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2152" y="3975609"/>
            <a:ext cx="1775025" cy="2304292"/>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3695" y="1479442"/>
            <a:ext cx="1464576" cy="2044337"/>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77780" y="3219995"/>
            <a:ext cx="2544613" cy="3382248"/>
          </a:xfrm>
          <a:prstGeom prst="rect">
            <a:avLst/>
          </a:prstGeom>
        </p:spPr>
      </p:pic>
    </p:spTree>
    <p:extLst>
      <p:ext uri="{BB962C8B-B14F-4D97-AF65-F5344CB8AC3E}">
        <p14:creationId xmlns:p14="http://schemas.microsoft.com/office/powerpoint/2010/main" val="455518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3860" y="-143482"/>
            <a:ext cx="9905998" cy="842729"/>
          </a:xfrm>
        </p:spPr>
        <p:txBody>
          <a:bodyPr/>
          <a:lstStyle/>
          <a:p>
            <a:r>
              <a:rPr lang="en-US" dirty="0" smtClean="0"/>
              <a:t>Performing arts</a:t>
            </a:r>
            <a:endParaRPr lang="en-US" dirty="0"/>
          </a:p>
        </p:txBody>
      </p:sp>
      <p:sp>
        <p:nvSpPr>
          <p:cNvPr id="3" name="Content Placeholder 2"/>
          <p:cNvSpPr>
            <a:spLocks noGrp="1"/>
          </p:cNvSpPr>
          <p:nvPr>
            <p:ph idx="1"/>
          </p:nvPr>
        </p:nvSpPr>
        <p:spPr>
          <a:xfrm>
            <a:off x="107576" y="448234"/>
            <a:ext cx="11752730" cy="6409765"/>
          </a:xfrm>
        </p:spPr>
        <p:txBody>
          <a:bodyPr>
            <a:normAutofit fontScale="85000" lnSpcReduction="10000"/>
          </a:bodyPr>
          <a:lstStyle/>
          <a:p>
            <a:r>
              <a:rPr lang="en-US" dirty="0" smtClean="0"/>
              <a:t>Keanu </a:t>
            </a:r>
            <a:r>
              <a:rPr lang="en-US" dirty="0"/>
              <a:t>Lim was selected and performed with the Florida All State Middle School Honors Orchestra this past weekend in Tampa. He also was awarded the Assistant Principal Cello chair (students from all over Florida played in this group). </a:t>
            </a:r>
          </a:p>
          <a:p>
            <a:r>
              <a:rPr lang="en-US" dirty="0" smtClean="0"/>
              <a:t> </a:t>
            </a:r>
            <a:r>
              <a:rPr lang="en-US" dirty="0"/>
              <a:t>At the end of the month – we have 3 students who auditioned and were chosen for the Pinellas All County Middle School Orchestra. Evan Dumont on bass, Matthew Nagy on cello, and Keanu Lim on cello. Not only was Keanu chosen for the orchestra, but is Principal Cello (first chair) for the county. Their performance will be January 27th at the Mahaffey Theatre. </a:t>
            </a:r>
          </a:p>
          <a:p>
            <a:r>
              <a:rPr lang="en-US" dirty="0" smtClean="0"/>
              <a:t>We </a:t>
            </a:r>
            <a:r>
              <a:rPr lang="en-US" dirty="0"/>
              <a:t>had a </a:t>
            </a:r>
            <a:r>
              <a:rPr lang="en-US" b="1" dirty="0"/>
              <a:t>record number of students (10) </a:t>
            </a:r>
            <a:r>
              <a:rPr lang="en-US" dirty="0"/>
              <a:t>selected for the Pinellas All County Middle School Bands. We had two students – Skyler Bryan and Alex Smith, chosen for the audition band. John Lankford, Kathrine Palmer, Savanah Gipson, Billy Huzar, Finnian Murphy. Mark </a:t>
            </a:r>
            <a:r>
              <a:rPr lang="en-US" dirty="0" err="1"/>
              <a:t>Bober</a:t>
            </a:r>
            <a:r>
              <a:rPr lang="en-US" dirty="0"/>
              <a:t>, Rona </a:t>
            </a:r>
            <a:r>
              <a:rPr lang="en-US" dirty="0" err="1"/>
              <a:t>Marzban</a:t>
            </a:r>
            <a:r>
              <a:rPr lang="en-US" dirty="0"/>
              <a:t> and </a:t>
            </a:r>
            <a:r>
              <a:rPr lang="en-US" dirty="0" err="1"/>
              <a:t>Xander</a:t>
            </a:r>
            <a:r>
              <a:rPr lang="en-US" dirty="0"/>
              <a:t> Harmon were chosen to play with the Honor Band. This represents a third of our top band students who will be participating. Their concert will be held February 3rd at the Mahaffey Theatre. </a:t>
            </a:r>
          </a:p>
          <a:p>
            <a:r>
              <a:rPr lang="en-US" dirty="0" smtClean="0"/>
              <a:t>Many </a:t>
            </a:r>
            <a:r>
              <a:rPr lang="en-US" dirty="0"/>
              <a:t>of our orchestra students are preparing solos and ensembles to perform at the Florida Orchestra Association’s Solo and Ensemble Assessment at Gibbs High School on February 15th. </a:t>
            </a:r>
          </a:p>
          <a:p>
            <a:r>
              <a:rPr lang="en-US" dirty="0" smtClean="0"/>
              <a:t>Our </a:t>
            </a:r>
            <a:r>
              <a:rPr lang="en-US" dirty="0"/>
              <a:t>Dance students are working on events to present at the Florida Bandmasters Association’s Auxiliary Assessment on February 15th. </a:t>
            </a:r>
          </a:p>
          <a:p>
            <a:r>
              <a:rPr lang="en-US" dirty="0" smtClean="0"/>
              <a:t>Our </a:t>
            </a:r>
            <a:r>
              <a:rPr lang="en-US" dirty="0"/>
              <a:t>Silver Strings Orchestra will be performing at the Florida Orchestra Association’s Music Performance Assessment on March 10th at Largo High School. </a:t>
            </a:r>
          </a:p>
          <a:p>
            <a:r>
              <a:rPr lang="en-US" dirty="0" smtClean="0"/>
              <a:t>Our </a:t>
            </a:r>
            <a:r>
              <a:rPr lang="en-US" dirty="0"/>
              <a:t>Silver Beat Band will be performing at the Florida Bandmasters Association’s Music Performance Assessment on March 31-April 2nd at Pinellas Park High School. </a:t>
            </a:r>
          </a:p>
          <a:p>
            <a:r>
              <a:rPr lang="en-US" dirty="0" smtClean="0"/>
              <a:t>Our </a:t>
            </a:r>
            <a:r>
              <a:rPr lang="en-US" dirty="0"/>
              <a:t>Band students will be preparing solos and ensembles to perform at the Florida Bandmasters Association’s Solo and Ensemble Assessment being held at Gibbs High School on April 17th. </a:t>
            </a:r>
          </a:p>
          <a:p>
            <a:r>
              <a:rPr lang="en-US" dirty="0" smtClean="0"/>
              <a:t>Our </a:t>
            </a:r>
            <a:r>
              <a:rPr lang="en-US" dirty="0"/>
              <a:t>dance groups will be holding their annual “Dancing with the Eagles” Dance Recital on April 22nd in the ELHS Theatre. </a:t>
            </a:r>
          </a:p>
          <a:p>
            <a:r>
              <a:rPr lang="en-US" dirty="0" smtClean="0"/>
              <a:t>Our </a:t>
            </a:r>
            <a:r>
              <a:rPr lang="en-US" dirty="0"/>
              <a:t>Band and Orchestra students will be holding their Spring Awards Concert on April 29th in the ELHS Theatre. </a:t>
            </a:r>
          </a:p>
          <a:p>
            <a:r>
              <a:rPr lang="en-US" dirty="0" smtClean="0"/>
              <a:t>Mrs</a:t>
            </a:r>
            <a:r>
              <a:rPr lang="en-US" dirty="0"/>
              <a:t>. Benoit – our Performing Arts teacher, is currently serving as the District Chair for the Florida Orchestra Association and will be serving as an adjudicator for solo and ensemble assessments throughout the state of Florida. She is also a mentor for PCSB Performing Arts, mentoring new teachers throughout our district. </a:t>
            </a:r>
          </a:p>
          <a:p>
            <a:endParaRPr lang="en-US" dirty="0"/>
          </a:p>
        </p:txBody>
      </p:sp>
    </p:spTree>
    <p:extLst>
      <p:ext uri="{BB962C8B-B14F-4D97-AF65-F5344CB8AC3E}">
        <p14:creationId xmlns:p14="http://schemas.microsoft.com/office/powerpoint/2010/main" val="32844830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Involvement –Parents and Students</a:t>
            </a:r>
            <a:endParaRPr lang="en-US" dirty="0"/>
          </a:p>
        </p:txBody>
      </p:sp>
      <p:sp>
        <p:nvSpPr>
          <p:cNvPr id="5" name="Rectangle 1"/>
          <p:cNvSpPr>
            <a:spLocks noGrp="1" noChangeArrowheads="1"/>
          </p:cNvSpPr>
          <p:nvPr>
            <p:ph sz="half" idx="1"/>
          </p:nvPr>
        </p:nvSpPr>
        <p:spPr bwMode="auto">
          <a:xfrm>
            <a:off x="714693" y="1746317"/>
            <a:ext cx="10589033"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Volunteer hours so far for the year are 1404 hours.  We can expect to double that by the end of this school year.</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SAC hours so far for this school year are 66 hours.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EAB hours so far for this school year are 10 hours.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GATI speakers total was 48 speakers totaling 100 hours, in one day. </a:t>
            </a:r>
          </a:p>
        </p:txBody>
      </p:sp>
      <p:sp>
        <p:nvSpPr>
          <p:cNvPr id="7" name="TextBox 6"/>
          <p:cNvSpPr txBox="1"/>
          <p:nvPr/>
        </p:nvSpPr>
        <p:spPr>
          <a:xfrm>
            <a:off x="975950" y="3805645"/>
            <a:ext cx="9796553" cy="2585323"/>
          </a:xfrm>
          <a:prstGeom prst="rect">
            <a:avLst/>
          </a:prstGeom>
          <a:noFill/>
        </p:spPr>
        <p:txBody>
          <a:bodyPr wrap="square" rtlCol="0">
            <a:spAutoFit/>
          </a:bodyPr>
          <a:lstStyle/>
          <a:p>
            <a:r>
              <a:rPr lang="en-US" dirty="0" smtClean="0"/>
              <a:t>ELMS STUDENTS AROUND TOWN </a:t>
            </a:r>
          </a:p>
          <a:p>
            <a:r>
              <a:rPr lang="en-US" dirty="0" smtClean="0"/>
              <a:t>ELMS Students have also been busy volunteering for a variety of organizations:</a:t>
            </a:r>
          </a:p>
          <a:p>
            <a:pPr marL="285750" indent="-285750">
              <a:buFont typeface="Arial" panose="020B0604020202020204" pitchFamily="34" charset="0"/>
              <a:buChar char="•"/>
            </a:pPr>
            <a:r>
              <a:rPr lang="en-US" dirty="0" smtClean="0"/>
              <a:t>Collected Books for Bay County</a:t>
            </a:r>
          </a:p>
          <a:p>
            <a:pPr marL="285750" indent="-285750">
              <a:buFont typeface="Arial" panose="020B0604020202020204" pitchFamily="34" charset="0"/>
              <a:buChar char="•"/>
            </a:pPr>
            <a:r>
              <a:rPr lang="en-US" dirty="0" smtClean="0"/>
              <a:t>Food Drive with Walk to School for November and December</a:t>
            </a:r>
          </a:p>
          <a:p>
            <a:pPr marL="285750" indent="-285750">
              <a:buFont typeface="Arial" panose="020B0604020202020204" pitchFamily="34" charset="0"/>
              <a:buChar char="•"/>
            </a:pPr>
            <a:r>
              <a:rPr lang="en-US" dirty="0" smtClean="0"/>
              <a:t>EL Firehouse Run</a:t>
            </a:r>
          </a:p>
          <a:p>
            <a:pPr marL="285750" indent="-285750">
              <a:buFont typeface="Arial" panose="020B0604020202020204" pitchFamily="34" charset="0"/>
              <a:buChar char="•"/>
            </a:pPr>
            <a:r>
              <a:rPr lang="en-US" dirty="0" smtClean="0"/>
              <a:t>Collection of New Bike Helmets and Bikes for EL Toymakers – Angel Tree</a:t>
            </a:r>
          </a:p>
          <a:p>
            <a:pPr marL="742950" lvl="1" indent="-285750">
              <a:buFont typeface="Arial" panose="020B0604020202020204" pitchFamily="34" charset="0"/>
              <a:buChar char="•"/>
            </a:pPr>
            <a:r>
              <a:rPr lang="en-US" dirty="0" smtClean="0"/>
              <a:t>PTA also gave 20% of the proceeds to EL Toymakers from the Tie Dye limited sweatshirts sale</a:t>
            </a:r>
          </a:p>
          <a:p>
            <a:pPr marL="742950" lvl="1" indent="-285750">
              <a:buFont typeface="Arial" panose="020B0604020202020204" pitchFamily="34" charset="0"/>
              <a:buChar char="•"/>
            </a:pPr>
            <a:r>
              <a:rPr lang="en-US" dirty="0" smtClean="0"/>
              <a:t>New and used Bikes were delivered to EL Toymakers</a:t>
            </a:r>
          </a:p>
          <a:p>
            <a:pPr lvl="1"/>
            <a:r>
              <a:rPr lang="en-US" dirty="0" smtClean="0"/>
              <a:t>MS students continue to work on wooden toys for EL Toymakers</a:t>
            </a:r>
          </a:p>
        </p:txBody>
      </p:sp>
    </p:spTree>
    <p:extLst>
      <p:ext uri="{BB962C8B-B14F-4D97-AF65-F5344CB8AC3E}">
        <p14:creationId xmlns:p14="http://schemas.microsoft.com/office/powerpoint/2010/main" val="28451326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ultureName xmlns="470e3eb8-2c6e-4173-8601-803ae60d320b" xsi:nil="true"/>
    <IsNotebookLocked xmlns="470e3eb8-2c6e-4173-8601-803ae60d320b" xsi:nil="true"/>
    <Is_Collaboration_Space_Locked xmlns="470e3eb8-2c6e-4173-8601-803ae60d320b" xsi:nil="true"/>
    <Members xmlns="470e3eb8-2c6e-4173-8601-803ae60d320b">
      <UserInfo>
        <DisplayName/>
        <AccountId xsi:nil="true"/>
        <AccountType/>
      </UserInfo>
    </Members>
    <Member_Groups xmlns="470e3eb8-2c6e-4173-8601-803ae60d320b">
      <UserInfo>
        <DisplayName/>
        <AccountId xsi:nil="true"/>
        <AccountType/>
      </UserInfo>
    </Member_Groups>
    <Owner xmlns="470e3eb8-2c6e-4173-8601-803ae60d320b">
      <UserInfo>
        <DisplayName/>
        <AccountId xsi:nil="true"/>
        <AccountType/>
      </UserInfo>
    </Owner>
    <Invited_Leaders xmlns="470e3eb8-2c6e-4173-8601-803ae60d320b" xsi:nil="true"/>
    <TeamsChannelId xmlns="470e3eb8-2c6e-4173-8601-803ae60d320b" xsi:nil="true"/>
    <DefaultSectionNames xmlns="470e3eb8-2c6e-4173-8601-803ae60d320b" xsi:nil="true"/>
    <Templates xmlns="470e3eb8-2c6e-4173-8601-803ae60d320b" xsi:nil="true"/>
    <Has_Leaders_Only_SectionGroup xmlns="470e3eb8-2c6e-4173-8601-803ae60d320b" xsi:nil="true"/>
    <NotebookType xmlns="470e3eb8-2c6e-4173-8601-803ae60d320b" xsi:nil="true"/>
    <AppVersion xmlns="470e3eb8-2c6e-4173-8601-803ae60d320b" xsi:nil="true"/>
    <Self_Registration_Enabled xmlns="470e3eb8-2c6e-4173-8601-803ae60d320b" xsi:nil="true"/>
    <Invited_Members xmlns="470e3eb8-2c6e-4173-8601-803ae60d320b" xsi:nil="true"/>
    <FolderType xmlns="470e3eb8-2c6e-4173-8601-803ae60d320b" xsi:nil="true"/>
    <Leaders xmlns="470e3eb8-2c6e-4173-8601-803ae60d320b">
      <UserInfo>
        <DisplayName/>
        <AccountId xsi:nil="true"/>
        <AccountType/>
      </UserInfo>
    </Lead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62801C5F63A8043822B92FA3B16A45A" ma:contentTypeVersion="31" ma:contentTypeDescription="Create a new document." ma:contentTypeScope="" ma:versionID="dc61ffcecbacd3ec264f8abdeafd2136">
  <xsd:schema xmlns:xsd="http://www.w3.org/2001/XMLSchema" xmlns:xs="http://www.w3.org/2001/XMLSchema" xmlns:p="http://schemas.microsoft.com/office/2006/metadata/properties" xmlns:ns3="bfa61328-a57b-4abf-9956-9c179249eabe" xmlns:ns4="470e3eb8-2c6e-4173-8601-803ae60d320b" targetNamespace="http://schemas.microsoft.com/office/2006/metadata/properties" ma:root="true" ma:fieldsID="0678636ef800dc903d09dca18a04a8f8" ns3:_="" ns4:_="">
    <xsd:import namespace="bfa61328-a57b-4abf-9956-9c179249eabe"/>
    <xsd:import namespace="470e3eb8-2c6e-4173-8601-803ae60d320b"/>
    <xsd:element name="properties">
      <xsd:complexType>
        <xsd:sequence>
          <xsd:element name="documentManagement">
            <xsd:complexType>
              <xsd:all>
                <xsd:element ref="ns3:SharedWithUsers" minOccurs="0"/>
                <xsd:element ref="ns3:SharedWithDetails" minOccurs="0"/>
                <xsd:element ref="ns3:SharingHintHash" minOccurs="0"/>
                <xsd:element ref="ns3:LastSharedByUser" minOccurs="0"/>
                <xsd:element ref="ns3:LastSharedByTime" minOccurs="0"/>
                <xsd:element ref="ns4:NotebookType" minOccurs="0"/>
                <xsd:element ref="ns4:FolderType" minOccurs="0"/>
                <xsd:element ref="ns4:Owner" minOccurs="0"/>
                <xsd:element ref="ns4:DefaultSectionNames" minOccurs="0"/>
                <xsd:element ref="ns4:Templates" minOccurs="0"/>
                <xsd:element ref="ns4:CultureName" minOccurs="0"/>
                <xsd:element ref="ns4:AppVersion" minOccurs="0"/>
                <xsd:element ref="ns4:Leaders" minOccurs="0"/>
                <xsd:element ref="ns4:Members" minOccurs="0"/>
                <xsd:element ref="ns4:Member_Groups" minOccurs="0"/>
                <xsd:element ref="ns4:Invited_Leaders" minOccurs="0"/>
                <xsd:element ref="ns4:Invited_Members" minOccurs="0"/>
                <xsd:element ref="ns4:Self_Registration_Enabled" minOccurs="0"/>
                <xsd:element ref="ns4:Has_Leaders_Only_SectionGroup" minOccurs="0"/>
                <xsd:element ref="ns4:Is_Collaboration_Space_Locked" minOccurs="0"/>
                <xsd:element ref="ns4:MediaServiceMetadata" minOccurs="0"/>
                <xsd:element ref="ns4:MediaServiceFastMetadata" minOccurs="0"/>
                <xsd:element ref="ns4:MediaServiceDateTaken" minOccurs="0"/>
                <xsd:element ref="ns4:MediaServiceAutoTags" minOccurs="0"/>
                <xsd:element ref="ns4:MediaServiceOCR" minOccurs="0"/>
                <xsd:element ref="ns4:TeamsChannelId" minOccurs="0"/>
                <xsd:element ref="ns4:IsNotebookLocked"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a61328-a57b-4abf-9956-9c179249eabe"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470e3eb8-2c6e-4173-8601-803ae60d320b" elementFormDefault="qualified">
    <xsd:import namespace="http://schemas.microsoft.com/office/2006/documentManagement/types"/>
    <xsd:import namespace="http://schemas.microsoft.com/office/infopath/2007/PartnerControls"/>
    <xsd:element name="NotebookType" ma:index="13" nillable="true" ma:displayName="Notebook Type" ma:internalName="NotebookType">
      <xsd:simpleType>
        <xsd:restriction base="dms:Text"/>
      </xsd:simpleType>
    </xsd:element>
    <xsd:element name="FolderType" ma:index="14" nillable="true" ma:displayName="Folder Type" ma:internalName="FolderType">
      <xsd:simpleType>
        <xsd:restriction base="dms:Text"/>
      </xsd:simpleType>
    </xsd:element>
    <xsd:element name="Owner" ma:index="15"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6" nillable="true" ma:displayName="Default Section Names" ma:internalName="DefaultSectionNames">
      <xsd:simpleType>
        <xsd:restriction base="dms:Note">
          <xsd:maxLength value="255"/>
        </xsd:restriction>
      </xsd:simpleType>
    </xsd:element>
    <xsd:element name="Templates" ma:index="17" nillable="true" ma:displayName="Templates" ma:internalName="Templates">
      <xsd:simpleType>
        <xsd:restriction base="dms:Note">
          <xsd:maxLength value="255"/>
        </xsd:restriction>
      </xsd:simpleType>
    </xsd:element>
    <xsd:element name="CultureName" ma:index="18" nillable="true" ma:displayName="Culture Name" ma:internalName="CultureName">
      <xsd:simpleType>
        <xsd:restriction base="dms:Text"/>
      </xsd:simpleType>
    </xsd:element>
    <xsd:element name="AppVersion" ma:index="19" nillable="true" ma:displayName="App Version" ma:internalName="AppVersion">
      <xsd:simpleType>
        <xsd:restriction base="dms:Text"/>
      </xsd:simpleType>
    </xsd:element>
    <xsd:element name="Leaders" ma:index="20" nillable="true" ma:displayName="Leaders" ma:internalName="Lead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s" ma:index="21" nillable="true" ma:displayName="Members" ma:internalName="Memb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_Groups" ma:index="22" nillable="true" ma:displayName="Member Groups" ma:internalName="Member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Leaders" ma:index="23" nillable="true" ma:displayName="Invited Leaders" ma:internalName="Invited_Leaders">
      <xsd:simpleType>
        <xsd:restriction base="dms:Note">
          <xsd:maxLength value="255"/>
        </xsd:restriction>
      </xsd:simpleType>
    </xsd:element>
    <xsd:element name="Invited_Members" ma:index="24" nillable="true" ma:displayName="Invited Members" ma:internalName="Invited_Members">
      <xsd:simpleType>
        <xsd:restriction base="dms:Note">
          <xsd:maxLength value="255"/>
        </xsd:restriction>
      </xsd:simpleType>
    </xsd:element>
    <xsd:element name="Self_Registration_Enabled" ma:index="25" nillable="true" ma:displayName="Self Registration Enabled" ma:internalName="Self_Registration_Enabled">
      <xsd:simpleType>
        <xsd:restriction base="dms:Boolean"/>
      </xsd:simpleType>
    </xsd:element>
    <xsd:element name="Has_Leaders_Only_SectionGroup" ma:index="26" nillable="true" ma:displayName="Has Leaders Only SectionGroup" ma:internalName="Has_Leaders_Only_SectionGroup">
      <xsd:simpleType>
        <xsd:restriction base="dms:Boolean"/>
      </xsd:simpleType>
    </xsd:element>
    <xsd:element name="Is_Collaboration_Space_Locked" ma:index="27" nillable="true" ma:displayName="Is Collaboration Space Locked" ma:internalName="Is_Collaboration_Space_Locked">
      <xsd:simpleType>
        <xsd:restriction base="dms:Boolean"/>
      </xsd:simpleType>
    </xsd:element>
    <xsd:element name="MediaServiceMetadata" ma:index="28" nillable="true" ma:displayName="MediaServiceMetadata" ma:description="" ma:hidden="true" ma:internalName="MediaServiceMetadata" ma:readOnly="true">
      <xsd:simpleType>
        <xsd:restriction base="dms:Note"/>
      </xsd:simpleType>
    </xsd:element>
    <xsd:element name="MediaServiceFastMetadata" ma:index="29" nillable="true" ma:displayName="MediaServiceFastMetadata" ma:description="" ma:hidden="true" ma:internalName="MediaServiceFastMetadata" ma:readOnly="true">
      <xsd:simpleType>
        <xsd:restriction base="dms:Note"/>
      </xsd:simpleType>
    </xsd:element>
    <xsd:element name="MediaServiceDateTaken" ma:index="30" nillable="true" ma:displayName="MediaServiceDateTaken" ma:hidden="true" ma:internalName="MediaServiceDateTaken" ma:readOnly="true">
      <xsd:simpleType>
        <xsd:restriction base="dms:Text"/>
      </xsd:simpleType>
    </xsd:element>
    <xsd:element name="MediaServiceAutoTags" ma:index="31" nillable="true" ma:displayName="MediaServiceAutoTags" ma:internalName="MediaServiceAutoTags" ma:readOnly="true">
      <xsd:simpleType>
        <xsd:restriction base="dms:Text"/>
      </xsd:simpleType>
    </xsd:element>
    <xsd:element name="MediaServiceOCR" ma:index="32" nillable="true" ma:displayName="MediaServiceOCR" ma:internalName="MediaServiceOCR" ma:readOnly="true">
      <xsd:simpleType>
        <xsd:restriction base="dms:Note">
          <xsd:maxLength value="255"/>
        </xsd:restriction>
      </xsd:simpleType>
    </xsd:element>
    <xsd:element name="TeamsChannelId" ma:index="33" nillable="true" ma:displayName="Teams Channel Id" ma:internalName="TeamsChannelId">
      <xsd:simpleType>
        <xsd:restriction base="dms:Text"/>
      </xsd:simpleType>
    </xsd:element>
    <xsd:element name="IsNotebookLocked" ma:index="34" nillable="true" ma:displayName="Is Notebook Locked" ma:internalName="IsNotebookLocked">
      <xsd:simpleType>
        <xsd:restriction base="dms:Boolean"/>
      </xsd:simpleType>
    </xsd:element>
    <xsd:element name="MediaServiceEventHashCode" ma:index="35" nillable="true" ma:displayName="MediaServiceEventHashCode" ma:hidden="true" ma:internalName="MediaServiceEventHashCode" ma:readOnly="true">
      <xsd:simpleType>
        <xsd:restriction base="dms:Text"/>
      </xsd:simpleType>
    </xsd:element>
    <xsd:element name="MediaServiceGenerationTime" ma:index="36" nillable="true" ma:displayName="MediaServiceGenerationTime" ma:hidden="true" ma:internalName="MediaServiceGenerationTime" ma:readOnly="true">
      <xsd:simpleType>
        <xsd:restriction base="dms:Text"/>
      </xsd:simpleType>
    </xsd:element>
    <xsd:element name="MediaServiceAutoKeyPoints" ma:index="37" nillable="true" ma:displayName="MediaServiceAutoKeyPoints" ma:hidden="true" ma:internalName="MediaServiceAutoKeyPoints" ma:readOnly="true">
      <xsd:simpleType>
        <xsd:restriction base="dms:Note"/>
      </xsd:simpleType>
    </xsd:element>
    <xsd:element name="MediaServiceKeyPoints" ma:index="38"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960EFE2-6A18-4D0D-B668-F8A38CC5B228}">
  <ds:schemaRefs>
    <ds:schemaRef ds:uri="bfa61328-a57b-4abf-9956-9c179249eabe"/>
    <ds:schemaRef ds:uri="http://purl.org/dc/elements/1.1/"/>
    <ds:schemaRef ds:uri="http://schemas.openxmlformats.org/package/2006/metadata/core-properties"/>
    <ds:schemaRef ds:uri="http://www.w3.org/XML/1998/namespace"/>
    <ds:schemaRef ds:uri="http://schemas.microsoft.com/office/infopath/2007/PartnerControls"/>
    <ds:schemaRef ds:uri="http://purl.org/dc/terms/"/>
    <ds:schemaRef ds:uri="http://schemas.microsoft.com/office/2006/documentManagement/types"/>
    <ds:schemaRef ds:uri="470e3eb8-2c6e-4173-8601-803ae60d320b"/>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95BC6CDC-ECE7-49CD-BF1F-0CAF5811F25D}">
  <ds:schemaRefs>
    <ds:schemaRef ds:uri="http://schemas.microsoft.com/sharepoint/v3/contenttype/forms"/>
  </ds:schemaRefs>
</ds:datastoreItem>
</file>

<file path=customXml/itemProps3.xml><?xml version="1.0" encoding="utf-8"?>
<ds:datastoreItem xmlns:ds="http://schemas.openxmlformats.org/officeDocument/2006/customXml" ds:itemID="{1E2C5304-7B7E-46E0-A637-046E5D2097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a61328-a57b-4abf-9956-9c179249eabe"/>
    <ds:schemaRef ds:uri="470e3eb8-2c6e-4173-8601-803ae60d320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Facet</Template>
  <TotalTime>2371</TotalTime>
  <Words>1059</Words>
  <Application>Microsoft Office PowerPoint</Application>
  <PresentationFormat>Widescreen</PresentationFormat>
  <Paragraphs>73</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Times New Roman</vt:lpstr>
      <vt:lpstr>Trebuchet MS</vt:lpstr>
      <vt:lpstr>Wingdings 3</vt:lpstr>
      <vt:lpstr>Facet</vt:lpstr>
      <vt:lpstr>East Lake Middle School Academy of Engineering Mid-Year Update   2020</vt:lpstr>
      <vt:lpstr>Review of SIP Goals</vt:lpstr>
      <vt:lpstr>SIP Goals Continued…</vt:lpstr>
      <vt:lpstr>Reading and Writing</vt:lpstr>
      <vt:lpstr>OVERALL DATA  - Area 1 </vt:lpstr>
      <vt:lpstr>Business Education </vt:lpstr>
      <vt:lpstr>Visual Arts </vt:lpstr>
      <vt:lpstr>Performing arts</vt:lpstr>
      <vt:lpstr>Community Involvement –Parents and Students</vt:lpstr>
    </vt:vector>
  </TitlesOfParts>
  <Company>PCSB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East Lake Middle School Academy of Engineering Mid-Year Update</dc:title>
  <dc:creator>Huzar Karen</dc:creator>
  <cp:lastModifiedBy>Huzar Karen</cp:lastModifiedBy>
  <cp:revision>68</cp:revision>
  <dcterms:created xsi:type="dcterms:W3CDTF">2017-01-04T20:09:15Z</dcterms:created>
  <dcterms:modified xsi:type="dcterms:W3CDTF">2020-01-13T18:35:52Z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0x010100262801C5F63A8043822B92FA3B16A45A</vt:lpwstr>
  </property>
</Properties>
</file>