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9" r:id="rId5"/>
    <p:sldId id="258" r:id="rId6"/>
    <p:sldId id="261" r:id="rId7"/>
    <p:sldId id="262" r:id="rId8"/>
    <p:sldId id="267"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283" r:id="rId22"/>
  </p:sldIdLst>
  <p:sldSz cx="18288000" cy="10287000"/>
  <p:notesSz cx="6858000" cy="9144000"/>
  <p:embeddedFontLst>
    <p:embeddedFont>
      <p:font typeface="Marykate" panose="020B0604020202020204" charset="0"/>
      <p:regular r:id="rId24"/>
    </p:embeddedFont>
    <p:embeddedFont>
      <p:font typeface="Nunito 1" panose="020B0604020202020204" charset="0"/>
      <p:regular r:id="rId25"/>
    </p:embeddedFont>
    <p:embeddedFont>
      <p:font typeface="Nunito 1 Bold" panose="020B0604020202020204" charset="0"/>
      <p:regular r:id="rId26"/>
    </p:embeddedFont>
    <p:embeddedFont>
      <p:font typeface="Nunito 1 Bold Italics" panose="020B0604020202020204" charset="0"/>
      <p:regular r:id="rId27"/>
    </p:embeddedFont>
    <p:embeddedFont>
      <p:font typeface="Nunito 2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FA71D-F5D7-4071-A597-77E7181E8B4A}" v="8" dt="2025-08-21T11:54:22.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66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yder Shannon" userId="d5db1ed1-7c18-4132-b16b-b3203e937fb6" providerId="ADAL" clId="{DA7FA71D-F5D7-4071-A597-77E7181E8B4A}"/>
    <pc:docChg chg="custSel delSld modSld sldOrd">
      <pc:chgData name="Gryder Shannon" userId="d5db1ed1-7c18-4132-b16b-b3203e937fb6" providerId="ADAL" clId="{DA7FA71D-F5D7-4071-A597-77E7181E8B4A}" dt="2025-08-21T11:55:37.101" v="920" actId="20577"/>
      <pc:docMkLst>
        <pc:docMk/>
      </pc:docMkLst>
      <pc:sldChg chg="del">
        <pc:chgData name="Gryder Shannon" userId="d5db1ed1-7c18-4132-b16b-b3203e937fb6" providerId="ADAL" clId="{DA7FA71D-F5D7-4071-A597-77E7181E8B4A}" dt="2025-08-04T15:16:59.834" v="508" actId="2696"/>
        <pc:sldMkLst>
          <pc:docMk/>
          <pc:sldMk cId="0" sldId="256"/>
        </pc:sldMkLst>
      </pc:sldChg>
      <pc:sldChg chg="del">
        <pc:chgData name="Gryder Shannon" userId="d5db1ed1-7c18-4132-b16b-b3203e937fb6" providerId="ADAL" clId="{DA7FA71D-F5D7-4071-A597-77E7181E8B4A}" dt="2025-08-04T15:17:04.692" v="509" actId="2696"/>
        <pc:sldMkLst>
          <pc:docMk/>
          <pc:sldMk cId="0" sldId="257"/>
        </pc:sldMkLst>
      </pc:sldChg>
      <pc:sldChg chg="modSp mod ord">
        <pc:chgData name="Gryder Shannon" userId="d5db1ed1-7c18-4132-b16b-b3203e937fb6" providerId="ADAL" clId="{DA7FA71D-F5D7-4071-A597-77E7181E8B4A}" dt="2025-08-21T11:33:10.776" v="582" actId="20577"/>
        <pc:sldMkLst>
          <pc:docMk/>
          <pc:sldMk cId="0" sldId="259"/>
        </pc:sldMkLst>
        <pc:spChg chg="mod">
          <ac:chgData name="Gryder Shannon" userId="d5db1ed1-7c18-4132-b16b-b3203e937fb6" providerId="ADAL" clId="{DA7FA71D-F5D7-4071-A597-77E7181E8B4A}" dt="2025-08-21T11:33:10.776" v="582" actId="20577"/>
          <ac:spMkLst>
            <pc:docMk/>
            <pc:sldMk cId="0" sldId="259"/>
            <ac:spMk id="13" creationId="{00000000-0000-0000-0000-000000000000}"/>
          </ac:spMkLst>
        </pc:spChg>
        <pc:spChg chg="mod">
          <ac:chgData name="Gryder Shannon" userId="d5db1ed1-7c18-4132-b16b-b3203e937fb6" providerId="ADAL" clId="{DA7FA71D-F5D7-4071-A597-77E7181E8B4A}" dt="2025-08-21T10:57:33.625" v="516" actId="20577"/>
          <ac:spMkLst>
            <pc:docMk/>
            <pc:sldMk cId="0" sldId="259"/>
            <ac:spMk id="14" creationId="{00000000-0000-0000-0000-000000000000}"/>
          </ac:spMkLst>
        </pc:spChg>
      </pc:sldChg>
      <pc:sldChg chg="del">
        <pc:chgData name="Gryder Shannon" userId="d5db1ed1-7c18-4132-b16b-b3203e937fb6" providerId="ADAL" clId="{DA7FA71D-F5D7-4071-A597-77E7181E8B4A}" dt="2025-08-04T15:27:36.324" v="512" actId="2696"/>
        <pc:sldMkLst>
          <pc:docMk/>
          <pc:sldMk cId="0" sldId="260"/>
        </pc:sldMkLst>
      </pc:sldChg>
      <pc:sldChg chg="modSp mod">
        <pc:chgData name="Gryder Shannon" userId="d5db1ed1-7c18-4132-b16b-b3203e937fb6" providerId="ADAL" clId="{DA7FA71D-F5D7-4071-A597-77E7181E8B4A}" dt="2025-08-04T14:43:13.150" v="47" actId="20577"/>
        <pc:sldMkLst>
          <pc:docMk/>
          <pc:sldMk cId="0" sldId="261"/>
        </pc:sldMkLst>
        <pc:spChg chg="mod">
          <ac:chgData name="Gryder Shannon" userId="d5db1ed1-7c18-4132-b16b-b3203e937fb6" providerId="ADAL" clId="{DA7FA71D-F5D7-4071-A597-77E7181E8B4A}" dt="2025-08-04T14:43:13.150" v="47" actId="20577"/>
          <ac:spMkLst>
            <pc:docMk/>
            <pc:sldMk cId="0" sldId="261"/>
            <ac:spMk id="11" creationId="{00000000-0000-0000-0000-000000000000}"/>
          </ac:spMkLst>
        </pc:spChg>
      </pc:sldChg>
      <pc:sldChg chg="modSp mod">
        <pc:chgData name="Gryder Shannon" userId="d5db1ed1-7c18-4132-b16b-b3203e937fb6" providerId="ADAL" clId="{DA7FA71D-F5D7-4071-A597-77E7181E8B4A}" dt="2025-08-04T14:44:06.103" v="114" actId="20577"/>
        <pc:sldMkLst>
          <pc:docMk/>
          <pc:sldMk cId="0" sldId="262"/>
        </pc:sldMkLst>
        <pc:spChg chg="mod">
          <ac:chgData name="Gryder Shannon" userId="d5db1ed1-7c18-4132-b16b-b3203e937fb6" providerId="ADAL" clId="{DA7FA71D-F5D7-4071-A597-77E7181E8B4A}" dt="2025-08-04T14:44:06.103" v="114" actId="20577"/>
          <ac:spMkLst>
            <pc:docMk/>
            <pc:sldMk cId="0" sldId="262"/>
            <ac:spMk id="5" creationId="{00000000-0000-0000-0000-000000000000}"/>
          </ac:spMkLst>
        </pc:spChg>
      </pc:sldChg>
      <pc:sldChg chg="del">
        <pc:chgData name="Gryder Shannon" userId="d5db1ed1-7c18-4132-b16b-b3203e937fb6" providerId="ADAL" clId="{DA7FA71D-F5D7-4071-A597-77E7181E8B4A}" dt="2025-08-21T11:33:44.682" v="583" actId="2696"/>
        <pc:sldMkLst>
          <pc:docMk/>
          <pc:sldMk cId="0" sldId="263"/>
        </pc:sldMkLst>
      </pc:sldChg>
      <pc:sldChg chg="del">
        <pc:chgData name="Gryder Shannon" userId="d5db1ed1-7c18-4132-b16b-b3203e937fb6" providerId="ADAL" clId="{DA7FA71D-F5D7-4071-A597-77E7181E8B4A}" dt="2025-08-04T14:44:16.954" v="115" actId="2696"/>
        <pc:sldMkLst>
          <pc:docMk/>
          <pc:sldMk cId="0" sldId="264"/>
        </pc:sldMkLst>
      </pc:sldChg>
      <pc:sldChg chg="del">
        <pc:chgData name="Gryder Shannon" userId="d5db1ed1-7c18-4132-b16b-b3203e937fb6" providerId="ADAL" clId="{DA7FA71D-F5D7-4071-A597-77E7181E8B4A}" dt="2025-08-21T11:34:08.543" v="584" actId="2696"/>
        <pc:sldMkLst>
          <pc:docMk/>
          <pc:sldMk cId="0" sldId="265"/>
        </pc:sldMkLst>
      </pc:sldChg>
      <pc:sldChg chg="del">
        <pc:chgData name="Gryder Shannon" userId="d5db1ed1-7c18-4132-b16b-b3203e937fb6" providerId="ADAL" clId="{DA7FA71D-F5D7-4071-A597-77E7181E8B4A}" dt="2025-08-21T11:35:08.125" v="585" actId="2696"/>
        <pc:sldMkLst>
          <pc:docMk/>
          <pc:sldMk cId="0" sldId="266"/>
        </pc:sldMkLst>
      </pc:sldChg>
      <pc:sldChg chg="modSp mod">
        <pc:chgData name="Gryder Shannon" userId="d5db1ed1-7c18-4132-b16b-b3203e937fb6" providerId="ADAL" clId="{DA7FA71D-F5D7-4071-A597-77E7181E8B4A}" dt="2025-08-21T11:39:16.025" v="615" actId="20577"/>
        <pc:sldMkLst>
          <pc:docMk/>
          <pc:sldMk cId="0" sldId="268"/>
        </pc:sldMkLst>
        <pc:spChg chg="mod">
          <ac:chgData name="Gryder Shannon" userId="d5db1ed1-7c18-4132-b16b-b3203e937fb6" providerId="ADAL" clId="{DA7FA71D-F5D7-4071-A597-77E7181E8B4A}" dt="2025-08-21T11:39:16.025" v="615" actId="20577"/>
          <ac:spMkLst>
            <pc:docMk/>
            <pc:sldMk cId="0" sldId="268"/>
            <ac:spMk id="4" creationId="{00000000-0000-0000-0000-000000000000}"/>
          </ac:spMkLst>
        </pc:spChg>
      </pc:sldChg>
      <pc:sldChg chg="delSp modSp mod">
        <pc:chgData name="Gryder Shannon" userId="d5db1ed1-7c18-4132-b16b-b3203e937fb6" providerId="ADAL" clId="{DA7FA71D-F5D7-4071-A597-77E7181E8B4A}" dt="2025-08-21T11:49:12.907" v="887" actId="14100"/>
        <pc:sldMkLst>
          <pc:docMk/>
          <pc:sldMk cId="0" sldId="269"/>
        </pc:sldMkLst>
        <pc:spChg chg="mod">
          <ac:chgData name="Gryder Shannon" userId="d5db1ed1-7c18-4132-b16b-b3203e937fb6" providerId="ADAL" clId="{DA7FA71D-F5D7-4071-A597-77E7181E8B4A}" dt="2025-08-21T11:49:12.907" v="887" actId="14100"/>
          <ac:spMkLst>
            <pc:docMk/>
            <pc:sldMk cId="0" sldId="269"/>
            <ac:spMk id="3" creationId="{00000000-0000-0000-0000-000000000000}"/>
          </ac:spMkLst>
        </pc:spChg>
        <pc:spChg chg="del">
          <ac:chgData name="Gryder Shannon" userId="d5db1ed1-7c18-4132-b16b-b3203e937fb6" providerId="ADAL" clId="{DA7FA71D-F5D7-4071-A597-77E7181E8B4A}" dt="2025-08-21T11:39:54.332" v="616" actId="478"/>
          <ac:spMkLst>
            <pc:docMk/>
            <pc:sldMk cId="0" sldId="269"/>
            <ac:spMk id="5" creationId="{00000000-0000-0000-0000-000000000000}"/>
          </ac:spMkLst>
        </pc:spChg>
        <pc:spChg chg="mod">
          <ac:chgData name="Gryder Shannon" userId="d5db1ed1-7c18-4132-b16b-b3203e937fb6" providerId="ADAL" clId="{DA7FA71D-F5D7-4071-A597-77E7181E8B4A}" dt="2025-08-21T11:49:04.622" v="886" actId="5793"/>
          <ac:spMkLst>
            <pc:docMk/>
            <pc:sldMk cId="0" sldId="269"/>
            <ac:spMk id="6" creationId="{00000000-0000-0000-0000-000000000000}"/>
          </ac:spMkLst>
        </pc:spChg>
        <pc:spChg chg="del mod">
          <ac:chgData name="Gryder Shannon" userId="d5db1ed1-7c18-4132-b16b-b3203e937fb6" providerId="ADAL" clId="{DA7FA71D-F5D7-4071-A597-77E7181E8B4A}" dt="2025-08-21T11:40:08.374" v="624"/>
          <ac:spMkLst>
            <pc:docMk/>
            <pc:sldMk cId="0" sldId="269"/>
            <ac:spMk id="7" creationId="{00000000-0000-0000-0000-000000000000}"/>
          </ac:spMkLst>
        </pc:spChg>
        <pc:picChg chg="del">
          <ac:chgData name="Gryder Shannon" userId="d5db1ed1-7c18-4132-b16b-b3203e937fb6" providerId="ADAL" clId="{DA7FA71D-F5D7-4071-A597-77E7181E8B4A}" dt="2025-08-21T11:48:07.155" v="872" actId="478"/>
          <ac:picMkLst>
            <pc:docMk/>
            <pc:sldMk cId="0" sldId="269"/>
            <ac:picMk id="4" creationId="{00000000-0000-0000-0000-000000000000}"/>
          </ac:picMkLst>
        </pc:picChg>
      </pc:sldChg>
      <pc:sldChg chg="modSp mod">
        <pc:chgData name="Gryder Shannon" userId="d5db1ed1-7c18-4132-b16b-b3203e937fb6" providerId="ADAL" clId="{DA7FA71D-F5D7-4071-A597-77E7181E8B4A}" dt="2025-08-04T14:47:47.053" v="401" actId="113"/>
        <pc:sldMkLst>
          <pc:docMk/>
          <pc:sldMk cId="0" sldId="272"/>
        </pc:sldMkLst>
        <pc:spChg chg="mod">
          <ac:chgData name="Gryder Shannon" userId="d5db1ed1-7c18-4132-b16b-b3203e937fb6" providerId="ADAL" clId="{DA7FA71D-F5D7-4071-A597-77E7181E8B4A}" dt="2025-08-04T14:46:59.600" v="343" actId="20577"/>
          <ac:spMkLst>
            <pc:docMk/>
            <pc:sldMk cId="0" sldId="272"/>
            <ac:spMk id="6" creationId="{00000000-0000-0000-0000-000000000000}"/>
          </ac:spMkLst>
        </pc:spChg>
        <pc:spChg chg="mod">
          <ac:chgData name="Gryder Shannon" userId="d5db1ed1-7c18-4132-b16b-b3203e937fb6" providerId="ADAL" clId="{DA7FA71D-F5D7-4071-A597-77E7181E8B4A}" dt="2025-08-04T14:47:47.053" v="401" actId="113"/>
          <ac:spMkLst>
            <pc:docMk/>
            <pc:sldMk cId="0" sldId="272"/>
            <ac:spMk id="8" creationId="{00000000-0000-0000-0000-000000000000}"/>
          </ac:spMkLst>
        </pc:spChg>
      </pc:sldChg>
      <pc:sldChg chg="addSp delSp modSp mod">
        <pc:chgData name="Gryder Shannon" userId="d5db1ed1-7c18-4132-b16b-b3203e937fb6" providerId="ADAL" clId="{DA7FA71D-F5D7-4071-A597-77E7181E8B4A}" dt="2025-08-21T11:54:30.739" v="903"/>
        <pc:sldMkLst>
          <pc:docMk/>
          <pc:sldMk cId="0" sldId="273"/>
        </pc:sldMkLst>
        <pc:spChg chg="del">
          <ac:chgData name="Gryder Shannon" userId="d5db1ed1-7c18-4132-b16b-b3203e937fb6" providerId="ADAL" clId="{DA7FA71D-F5D7-4071-A597-77E7181E8B4A}" dt="2025-08-21T11:49:42.318" v="889" actId="478"/>
          <ac:spMkLst>
            <pc:docMk/>
            <pc:sldMk cId="0" sldId="273"/>
            <ac:spMk id="3" creationId="{00000000-0000-0000-0000-000000000000}"/>
          </ac:spMkLst>
        </pc:spChg>
        <pc:spChg chg="del">
          <ac:chgData name="Gryder Shannon" userId="d5db1ed1-7c18-4132-b16b-b3203e937fb6" providerId="ADAL" clId="{DA7FA71D-F5D7-4071-A597-77E7181E8B4A}" dt="2025-08-21T11:49:44.229" v="892" actId="478"/>
          <ac:spMkLst>
            <pc:docMk/>
            <pc:sldMk cId="0" sldId="273"/>
            <ac:spMk id="4" creationId="{00000000-0000-0000-0000-000000000000}"/>
          </ac:spMkLst>
        </pc:spChg>
        <pc:spChg chg="del">
          <ac:chgData name="Gryder Shannon" userId="d5db1ed1-7c18-4132-b16b-b3203e937fb6" providerId="ADAL" clId="{DA7FA71D-F5D7-4071-A597-77E7181E8B4A}" dt="2025-08-21T11:49:46.053" v="893" actId="478"/>
          <ac:spMkLst>
            <pc:docMk/>
            <pc:sldMk cId="0" sldId="273"/>
            <ac:spMk id="5" creationId="{00000000-0000-0000-0000-000000000000}"/>
          </ac:spMkLst>
        </pc:spChg>
        <pc:spChg chg="mod">
          <ac:chgData name="Gryder Shannon" userId="d5db1ed1-7c18-4132-b16b-b3203e937fb6" providerId="ADAL" clId="{DA7FA71D-F5D7-4071-A597-77E7181E8B4A}" dt="2025-08-21T11:54:29.461" v="901" actId="14100"/>
          <ac:spMkLst>
            <pc:docMk/>
            <pc:sldMk cId="0" sldId="273"/>
            <ac:spMk id="6" creationId="{00000000-0000-0000-0000-000000000000}"/>
          </ac:spMkLst>
        </pc:spChg>
        <pc:spChg chg="del mod">
          <ac:chgData name="Gryder Shannon" userId="d5db1ed1-7c18-4132-b16b-b3203e937fb6" providerId="ADAL" clId="{DA7FA71D-F5D7-4071-A597-77E7181E8B4A}" dt="2025-08-21T11:49:42.328" v="891"/>
          <ac:spMkLst>
            <pc:docMk/>
            <pc:sldMk cId="0" sldId="273"/>
            <ac:spMk id="7" creationId="{00000000-0000-0000-0000-000000000000}"/>
          </ac:spMkLst>
        </pc:spChg>
        <pc:spChg chg="add del mod">
          <ac:chgData name="Gryder Shannon" userId="d5db1ed1-7c18-4132-b16b-b3203e937fb6" providerId="ADAL" clId="{DA7FA71D-F5D7-4071-A597-77E7181E8B4A}" dt="2025-08-21T11:54:30.739" v="903"/>
          <ac:spMkLst>
            <pc:docMk/>
            <pc:sldMk cId="0" sldId="273"/>
            <ac:spMk id="9" creationId="{0E2EAD07-3C0E-323F-F36B-963EAD2B6583}"/>
          </ac:spMkLst>
        </pc:spChg>
        <pc:graphicFrameChg chg="add mod">
          <ac:chgData name="Gryder Shannon" userId="d5db1ed1-7c18-4132-b16b-b3203e937fb6" providerId="ADAL" clId="{DA7FA71D-F5D7-4071-A597-77E7181E8B4A}" dt="2025-08-21T11:54:22.884" v="900" actId="14100"/>
          <ac:graphicFrameMkLst>
            <pc:docMk/>
            <pc:sldMk cId="0" sldId="273"/>
            <ac:graphicFrameMk id="8" creationId="{E598C1B4-7ED0-2C14-F165-1670BF69925F}"/>
          </ac:graphicFrameMkLst>
        </pc:graphicFrameChg>
      </pc:sldChg>
      <pc:sldChg chg="del">
        <pc:chgData name="Gryder Shannon" userId="d5db1ed1-7c18-4132-b16b-b3203e937fb6" providerId="ADAL" clId="{DA7FA71D-F5D7-4071-A597-77E7181E8B4A}" dt="2025-08-04T14:48:14.675" v="402" actId="2696"/>
        <pc:sldMkLst>
          <pc:docMk/>
          <pc:sldMk cId="0" sldId="275"/>
        </pc:sldMkLst>
      </pc:sldChg>
      <pc:sldChg chg="modSp mod">
        <pc:chgData name="Gryder Shannon" userId="d5db1ed1-7c18-4132-b16b-b3203e937fb6" providerId="ADAL" clId="{DA7FA71D-F5D7-4071-A597-77E7181E8B4A}" dt="2025-08-21T11:54:51.658" v="911" actId="20577"/>
        <pc:sldMkLst>
          <pc:docMk/>
          <pc:sldMk cId="0" sldId="277"/>
        </pc:sldMkLst>
        <pc:spChg chg="mod">
          <ac:chgData name="Gryder Shannon" userId="d5db1ed1-7c18-4132-b16b-b3203e937fb6" providerId="ADAL" clId="{DA7FA71D-F5D7-4071-A597-77E7181E8B4A}" dt="2025-08-21T11:54:51.658" v="911" actId="20577"/>
          <ac:spMkLst>
            <pc:docMk/>
            <pc:sldMk cId="0" sldId="277"/>
            <ac:spMk id="9" creationId="{00000000-0000-0000-0000-000000000000}"/>
          </ac:spMkLst>
        </pc:spChg>
      </pc:sldChg>
      <pc:sldChg chg="modSp mod">
        <pc:chgData name="Gryder Shannon" userId="d5db1ed1-7c18-4132-b16b-b3203e937fb6" providerId="ADAL" clId="{DA7FA71D-F5D7-4071-A597-77E7181E8B4A}" dt="2025-08-04T14:49:21.270" v="461" actId="20577"/>
        <pc:sldMkLst>
          <pc:docMk/>
          <pc:sldMk cId="0" sldId="278"/>
        </pc:sldMkLst>
        <pc:spChg chg="mod">
          <ac:chgData name="Gryder Shannon" userId="d5db1ed1-7c18-4132-b16b-b3203e937fb6" providerId="ADAL" clId="{DA7FA71D-F5D7-4071-A597-77E7181E8B4A}" dt="2025-08-04T14:49:21.270" v="461" actId="20577"/>
          <ac:spMkLst>
            <pc:docMk/>
            <pc:sldMk cId="0" sldId="278"/>
            <ac:spMk id="9" creationId="{00000000-0000-0000-0000-000000000000}"/>
          </ac:spMkLst>
        </pc:spChg>
      </pc:sldChg>
      <pc:sldChg chg="modSp mod">
        <pc:chgData name="Gryder Shannon" userId="d5db1ed1-7c18-4132-b16b-b3203e937fb6" providerId="ADAL" clId="{DA7FA71D-F5D7-4071-A597-77E7181E8B4A}" dt="2025-08-21T11:55:37.101" v="920" actId="20577"/>
        <pc:sldMkLst>
          <pc:docMk/>
          <pc:sldMk cId="0" sldId="280"/>
        </pc:sldMkLst>
        <pc:spChg chg="mod">
          <ac:chgData name="Gryder Shannon" userId="d5db1ed1-7c18-4132-b16b-b3203e937fb6" providerId="ADAL" clId="{DA7FA71D-F5D7-4071-A597-77E7181E8B4A}" dt="2025-08-21T11:55:37.101" v="920" actId="20577"/>
          <ac:spMkLst>
            <pc:docMk/>
            <pc:sldMk cId="0" sldId="280"/>
            <ac:spMk id="8" creationId="{00000000-0000-0000-0000-000000000000}"/>
          </ac:spMkLst>
        </pc:spChg>
      </pc:sldChg>
      <pc:sldChg chg="del">
        <pc:chgData name="Gryder Shannon" userId="d5db1ed1-7c18-4132-b16b-b3203e937fb6" providerId="ADAL" clId="{DA7FA71D-F5D7-4071-A597-77E7181E8B4A}" dt="2025-08-04T14:50:52.810" v="504" actId="2696"/>
        <pc:sldMkLst>
          <pc:docMk/>
          <pc:sldMk cId="0" sldId="281"/>
        </pc:sldMkLst>
      </pc:sldChg>
      <pc:sldChg chg="del">
        <pc:chgData name="Gryder Shannon" userId="d5db1ed1-7c18-4132-b16b-b3203e937fb6" providerId="ADAL" clId="{DA7FA71D-F5D7-4071-A597-77E7181E8B4A}" dt="2025-08-21T11:35:47.904" v="586" actId="2696"/>
        <pc:sldMkLst>
          <pc:docMk/>
          <pc:sldMk cId="0" sldId="282"/>
        </pc:sldMkLst>
      </pc:sldChg>
      <pc:sldChg chg="del">
        <pc:chgData name="Gryder Shannon" userId="d5db1ed1-7c18-4132-b16b-b3203e937fb6" providerId="ADAL" clId="{DA7FA71D-F5D7-4071-A597-77E7181E8B4A}" dt="2025-08-04T14:51:03.482" v="505" actId="2696"/>
        <pc:sldMkLst>
          <pc:docMk/>
          <pc:sldMk cId="0" sldId="284"/>
        </pc:sldMkLst>
      </pc:sldChg>
      <pc:sldChg chg="del">
        <pc:chgData name="Gryder Shannon" userId="d5db1ed1-7c18-4132-b16b-b3203e937fb6" providerId="ADAL" clId="{DA7FA71D-F5D7-4071-A597-77E7181E8B4A}" dt="2025-08-04T14:51:07.742" v="506" actId="2696"/>
        <pc:sldMkLst>
          <pc:docMk/>
          <pc:sldMk cId="0" sldId="285"/>
        </pc:sldMkLst>
      </pc:sldChg>
      <pc:sldChg chg="del">
        <pc:chgData name="Gryder Shannon" userId="d5db1ed1-7c18-4132-b16b-b3203e937fb6" providerId="ADAL" clId="{DA7FA71D-F5D7-4071-A597-77E7181E8B4A}" dt="2025-08-04T14:51:12.304" v="507" actId="2696"/>
        <pc:sldMkLst>
          <pc:docMk/>
          <pc:sldMk cId="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Evidence: Upload completed presentation and recorded feedback as part of the evidence to support the Annual Meeting Materials. Do not forget the sign-in sheets, and survey/feedback that you receive throughout the meeting.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insert the an example of your updated school compact. Highlight any things that unique to your school’s compact.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Provide information on the specific committees that parents can be involved. Include the purpose, date and time of meetings. ​</a:t>
            </a:r>
          </a:p>
          <a:p>
            <a:endParaRPr lang="en-US"/>
          </a:p>
          <a:p>
            <a:r>
              <a:rPr lang="en-US"/>
              <a:t>Explain the PFEP and its purpose. ​</a:t>
            </a:r>
          </a:p>
          <a:p>
            <a:endParaRPr lang="en-US"/>
          </a:p>
          <a:p>
            <a:r>
              <a:rPr lang="en-US"/>
              <a:t>Consider the evidence related Title I Crate, Sample of Evidence,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curriculum, instruction and assessments are based on student-centered expectations.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is optional if this will be discussed with classroom teacher ​</a:t>
            </a:r>
          </a:p>
          <a:p>
            <a:endParaRPr lang="en-US"/>
          </a:p>
          <a:p>
            <a:r>
              <a:rPr lang="en-US"/>
              <a:t>School’s Curriculum​</a:t>
            </a:r>
          </a:p>
          <a:p>
            <a:endParaRPr lang="en-US"/>
          </a:p>
          <a:p>
            <a:r>
              <a:rPr lang="en-US"/>
              <a:t>Describe and explain the curriculum (Specific names of texts)​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slide is only required, if it applies.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add your PAC representative in slide and share with your Title I Specialist. ​</a:t>
            </a:r>
          </a:p>
          <a:p>
            <a:endParaRPr lang="en-US"/>
          </a:p>
          <a:p>
            <a:r>
              <a:rPr lang="en-US"/>
              <a:t>​https://forms.office.com/Pages/ResponsePage.aspx?id=BZM8c9c5GkaGb_3ye_PH_ywWjljlMQdDv9wc58mKxfhUMlBCTlJTQkVCUkNDTjNIUTBaQTZSSDI1My4u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Highlight the Title I Program here in Pinellas County.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Title I is supplemental federal funding that provides e​</a:t>
            </a:r>
          </a:p>
          <a:p>
            <a:endParaRPr lang="en-US"/>
          </a:p>
          <a:p>
            <a:r>
              <a:rPr lang="en-US"/>
              <a:t>​</a:t>
            </a:r>
          </a:p>
          <a:p>
            <a:endParaRPr lang="en-US"/>
          </a:p>
          <a:p>
            <a:r>
              <a:rPr lang="en-US"/>
              <a:t>Definition: provided in addition to what is already present or available to complete or enhance it extra academic support and learning opportunities for economically disadvantaged students.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Evidence for input  – input from school can be a survey or notes, which include quotes related to what was shared as feedback AND how this input will be used to inform the PFEP and future engagement activities. ​</a:t>
            </a:r>
          </a:p>
          <a:p>
            <a:endParaRPr lang="en-US"/>
          </a:p>
          <a:p>
            <a:r>
              <a:rPr lang="en-US"/>
              <a:t>​</a:t>
            </a:r>
          </a:p>
          <a:p>
            <a:endParaRPr lang="en-US"/>
          </a:p>
          <a:p>
            <a:r>
              <a:rPr lang="en-US"/>
              <a:t>Evidence of Attendance – please include attendance of DIVERSE stakeholder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change ALL in red to reflect your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SAMPLE ONLY  - Delete Slide ​</a:t>
            </a:r>
          </a:p>
          <a:p>
            <a:endParaRPr lang="en-US"/>
          </a:p>
          <a:p>
            <a:r>
              <a:rPr lang="en-US"/>
              <a:t>Highlight your budget and resources and how they will be used to support family engagement.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Title I parent you have the right to be involved in the development of the following plans and documents for our school which can be found on our website (insert website) to view as well as in the Parent Station located (insert location here). ​</a:t>
            </a:r>
          </a:p>
          <a:p>
            <a:endParaRPr lang="en-US"/>
          </a:p>
          <a:p>
            <a:r>
              <a:rPr lang="en-US"/>
              <a:t>​</a:t>
            </a:r>
          </a:p>
          <a:p>
            <a:endParaRPr lang="en-US"/>
          </a:p>
          <a:p>
            <a:r>
              <a:rPr lang="en-US"/>
              <a:t>Our school’s Title I Parent Station is located (insert location or photo of Title I Parent Station- front office and on the webpage). Please include photo as part of the evidence monitoring. ​</a:t>
            </a:r>
          </a:p>
          <a:p>
            <a:endParaRPr lang="en-US"/>
          </a:p>
          <a:p>
            <a:r>
              <a:rPr lang="en-US"/>
              <a:t>​</a:t>
            </a:r>
          </a:p>
          <a:p>
            <a:endParaRPr lang="en-US"/>
          </a:p>
          <a:p>
            <a:r>
              <a:rPr lang="en-US"/>
              <a:t>You will find a copy of our School Improvement Plan, Title I Schoolwide Plan, School’s PFEP, the School District’s PFEP, Parent’s Right to Know Memo, Upcoming Events, Compact, (insert other documents at your station)​</a:t>
            </a:r>
          </a:p>
          <a:p>
            <a:endParaRPr lang="en-US"/>
          </a:p>
          <a:p>
            <a:r>
              <a:rPr lang="en-US"/>
              <a:t>​</a:t>
            </a:r>
          </a:p>
          <a:p>
            <a:endParaRPr lang="en-US"/>
          </a:p>
          <a:p>
            <a:r>
              <a:rPr lang="en-US"/>
              <a:t>School Improvement Plan (SIP)​</a:t>
            </a:r>
          </a:p>
          <a:p>
            <a:endParaRPr lang="en-US"/>
          </a:p>
          <a:p>
            <a:r>
              <a:rPr lang="en-US"/>
              <a:t>​</a:t>
            </a:r>
          </a:p>
          <a:p>
            <a:endParaRPr lang="en-US"/>
          </a:p>
          <a:p>
            <a:r>
              <a:rPr lang="en-US"/>
              <a:t>Parent and Family Engagement Plan ​</a:t>
            </a:r>
          </a:p>
          <a:p>
            <a:endParaRPr lang="en-US"/>
          </a:p>
          <a:p>
            <a:r>
              <a:rPr lang="en-US"/>
              <a:t>​</a:t>
            </a:r>
          </a:p>
          <a:p>
            <a:endParaRPr lang="en-US"/>
          </a:p>
          <a:p>
            <a:r>
              <a:rPr lang="en-US"/>
              <a:t>Title I Schoolwide Plan ​</a:t>
            </a:r>
          </a:p>
          <a:p>
            <a:endParaRPr lang="en-US"/>
          </a:p>
          <a:p>
            <a:r>
              <a:rPr lang="en-US"/>
              <a:t>​</a:t>
            </a:r>
          </a:p>
          <a:p>
            <a:endParaRPr lang="en-US"/>
          </a:p>
          <a:p>
            <a:r>
              <a:rPr lang="en-US"/>
              <a:t>School-Parent-Student Compact​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the elementary level, school compacts are used as a progress monitoring tool through the year during parent teacher conferences.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sv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oleObject" Target="../embeddings/oleObject1.bin"/><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5.png"/><Relationship Id="rId3" Type="http://schemas.openxmlformats.org/officeDocument/2006/relationships/image" Target="../media/image18.jpeg"/><Relationship Id="rId7" Type="http://schemas.openxmlformats.org/officeDocument/2006/relationships/image" Target="../media/image48.svg"/><Relationship Id="rId12"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2.png"/><Relationship Id="rId3" Type="http://schemas.openxmlformats.org/officeDocument/2006/relationships/image" Target="../media/image18.jpeg"/><Relationship Id="rId7" Type="http://schemas.openxmlformats.org/officeDocument/2006/relationships/image" Target="../media/image3.svg"/><Relationship Id="rId12" Type="http://schemas.openxmlformats.org/officeDocument/2006/relationships/image" Target="../media/image58.png"/><Relationship Id="rId17" Type="http://schemas.openxmlformats.org/officeDocument/2006/relationships/image" Target="../media/image16.svg"/><Relationship Id="rId2" Type="http://schemas.openxmlformats.org/officeDocument/2006/relationships/notesSlide" Target="../notesSlides/notesSlide12.xml"/><Relationship Id="rId16" Type="http://schemas.openxmlformats.org/officeDocument/2006/relationships/image" Target="../media/image15.png"/><Relationship Id="rId20" Type="http://schemas.openxmlformats.org/officeDocument/2006/relationships/hyperlink" Target="http://www.fldoe.org"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7.svg"/><Relationship Id="rId5" Type="http://schemas.openxmlformats.org/officeDocument/2006/relationships/image" Target="../media/image46.svg"/><Relationship Id="rId15" Type="http://schemas.openxmlformats.org/officeDocument/2006/relationships/image" Target="../media/image61.svg"/><Relationship Id="rId10" Type="http://schemas.openxmlformats.org/officeDocument/2006/relationships/image" Target="../media/image56.png"/><Relationship Id="rId19" Type="http://schemas.openxmlformats.org/officeDocument/2006/relationships/image" Target="../media/image63.png"/><Relationship Id="rId4" Type="http://schemas.openxmlformats.org/officeDocument/2006/relationships/image" Target="../media/image45.png"/><Relationship Id="rId9" Type="http://schemas.openxmlformats.org/officeDocument/2006/relationships/image" Target="../media/image55.sv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18.jpeg"/><Relationship Id="rId7" Type="http://schemas.openxmlformats.org/officeDocument/2006/relationships/image" Target="../media/image16.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6.svg"/><Relationship Id="rId3" Type="http://schemas.openxmlformats.org/officeDocument/2006/relationships/image" Target="../media/image18.jpeg"/><Relationship Id="rId7" Type="http://schemas.openxmlformats.org/officeDocument/2006/relationships/image" Target="../media/image48.svg"/><Relationship Id="rId12"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hyperlink" Target="http://fldoe.org/accountability/assessments" TargetMode="External"/><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65.jpeg"/></Relationships>
</file>

<file path=ppt/slides/_rels/slide16.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7.jpeg"/><Relationship Id="rId3" Type="http://schemas.openxmlformats.org/officeDocument/2006/relationships/image" Target="../media/image45.pn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6.jpeg"/><Relationship Id="rId2" Type="http://schemas.openxmlformats.org/officeDocument/2006/relationships/image" Target="../media/image18.jpe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8.png"/><Relationship Id="rId5" Type="http://schemas.openxmlformats.org/officeDocument/2006/relationships/image" Target="../media/image2.png"/><Relationship Id="rId15" Type="http://schemas.openxmlformats.org/officeDocument/2006/relationships/image" Target="../media/image15.png"/><Relationship Id="rId10" Type="http://schemas.openxmlformats.org/officeDocument/2006/relationships/image" Target="../media/image57.svg"/><Relationship Id="rId19" Type="http://schemas.openxmlformats.org/officeDocument/2006/relationships/hyperlink" Target="https://edudata.fldoe.org" TargetMode="External"/><Relationship Id="rId4" Type="http://schemas.openxmlformats.org/officeDocument/2006/relationships/image" Target="../media/image46.svg"/><Relationship Id="rId9" Type="http://schemas.openxmlformats.org/officeDocument/2006/relationships/image" Target="../media/image56.png"/><Relationship Id="rId14"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8.jpeg"/><Relationship Id="rId7" Type="http://schemas.openxmlformats.org/officeDocument/2006/relationships/image" Target="../media/image1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hyperlink" Target="http://www.pcsb.org/titleon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69.png"/><Relationship Id="rId7" Type="http://schemas.openxmlformats.org/officeDocument/2006/relationships/image" Target="../media/image47.png"/><Relationship Id="rId12" Type="http://schemas.openxmlformats.org/officeDocument/2006/relationships/image" Target="../media/image74.sv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73.png"/><Relationship Id="rId5" Type="http://schemas.openxmlformats.org/officeDocument/2006/relationships/image" Target="../media/image2.png"/><Relationship Id="rId10" Type="http://schemas.openxmlformats.org/officeDocument/2006/relationships/image" Target="../media/image72.svg"/><Relationship Id="rId4" Type="http://schemas.openxmlformats.org/officeDocument/2006/relationships/image" Target="../media/image70.sv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6.svg"/><Relationship Id="rId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5.png"/><Relationship Id="rId3" Type="http://schemas.openxmlformats.org/officeDocument/2006/relationships/image" Target="../media/image18.jpe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2.png"/><Relationship Id="rId5" Type="http://schemas.openxmlformats.org/officeDocument/2006/relationships/image" Target="../media/image2.png"/><Relationship Id="rId10" Type="http://schemas.openxmlformats.org/officeDocument/2006/relationships/image" Target="../media/image31.svg"/><Relationship Id="rId4" Type="http://schemas.openxmlformats.org/officeDocument/2006/relationships/image" Target="../media/image27.jpeg"/><Relationship Id="rId9" Type="http://schemas.openxmlformats.org/officeDocument/2006/relationships/image" Target="../media/image30.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dirty="0"/>
          </a:p>
        </p:txBody>
      </p:sp>
      <p:sp>
        <p:nvSpPr>
          <p:cNvPr id="3" name="Freeform 3"/>
          <p:cNvSpPr/>
          <p:nvPr/>
        </p:nvSpPr>
        <p:spPr>
          <a:xfrm flipV="1">
            <a:off x="13452215" y="-147962"/>
            <a:ext cx="5450173" cy="3071916"/>
          </a:xfrm>
          <a:custGeom>
            <a:avLst/>
            <a:gdLst/>
            <a:ahLst/>
            <a:cxnLst/>
            <a:rect l="l" t="t" r="r" b="b"/>
            <a:pathLst>
              <a:path w="5450173" h="3071916">
                <a:moveTo>
                  <a:pt x="0" y="3071916"/>
                </a:moveTo>
                <a:lnTo>
                  <a:pt x="5450174" y="3071916"/>
                </a:lnTo>
                <a:lnTo>
                  <a:pt x="5450174" y="0"/>
                </a:lnTo>
                <a:lnTo>
                  <a:pt x="0" y="0"/>
                </a:lnTo>
                <a:lnTo>
                  <a:pt x="0" y="307191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8617745" flipH="1">
            <a:off x="-1577658" y="2283449"/>
            <a:ext cx="3730701" cy="2245204"/>
          </a:xfrm>
          <a:custGeom>
            <a:avLst/>
            <a:gdLst/>
            <a:ahLst/>
            <a:cxnLst/>
            <a:rect l="l" t="t" r="r" b="b"/>
            <a:pathLst>
              <a:path w="3730701" h="2245204">
                <a:moveTo>
                  <a:pt x="3730702" y="0"/>
                </a:moveTo>
                <a:lnTo>
                  <a:pt x="0" y="0"/>
                </a:lnTo>
                <a:lnTo>
                  <a:pt x="0" y="2245204"/>
                </a:lnTo>
                <a:lnTo>
                  <a:pt x="3730702" y="2245204"/>
                </a:lnTo>
                <a:lnTo>
                  <a:pt x="373070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95250" y="7497158"/>
            <a:ext cx="5315184" cy="2995831"/>
          </a:xfrm>
          <a:custGeom>
            <a:avLst/>
            <a:gdLst/>
            <a:ahLst/>
            <a:cxnLst/>
            <a:rect l="l" t="t" r="r" b="b"/>
            <a:pathLst>
              <a:path w="5315184" h="2995831">
                <a:moveTo>
                  <a:pt x="5315184" y="0"/>
                </a:moveTo>
                <a:lnTo>
                  <a:pt x="0" y="0"/>
                </a:lnTo>
                <a:lnTo>
                  <a:pt x="0" y="2995831"/>
                </a:lnTo>
                <a:lnTo>
                  <a:pt x="5315184" y="2995831"/>
                </a:lnTo>
                <a:lnTo>
                  <a:pt x="53151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9346087" y="-669404"/>
            <a:ext cx="2064909" cy="2057400"/>
          </a:xfrm>
          <a:custGeom>
            <a:avLst/>
            <a:gdLst/>
            <a:ahLst/>
            <a:cxnLst/>
            <a:rect l="l" t="t" r="r" b="b"/>
            <a:pathLst>
              <a:path w="2064909" h="2057400">
                <a:moveTo>
                  <a:pt x="0" y="0"/>
                </a:moveTo>
                <a:lnTo>
                  <a:pt x="2064909" y="0"/>
                </a:lnTo>
                <a:lnTo>
                  <a:pt x="2064909"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8728410">
            <a:off x="13438083" y="9124736"/>
            <a:ext cx="3964064" cy="1182012"/>
          </a:xfrm>
          <a:custGeom>
            <a:avLst/>
            <a:gdLst/>
            <a:ahLst/>
            <a:cxnLst/>
            <a:rect l="l" t="t" r="r" b="b"/>
            <a:pathLst>
              <a:path w="3964064" h="1182012">
                <a:moveTo>
                  <a:pt x="0" y="0"/>
                </a:moveTo>
                <a:lnTo>
                  <a:pt x="3964065" y="0"/>
                </a:lnTo>
                <a:lnTo>
                  <a:pt x="3964065" y="1182011"/>
                </a:lnTo>
                <a:lnTo>
                  <a:pt x="0" y="11820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5770791" y="3406051"/>
            <a:ext cx="3420033" cy="3480949"/>
          </a:xfrm>
          <a:custGeom>
            <a:avLst/>
            <a:gdLst/>
            <a:ahLst/>
            <a:cxnLst/>
            <a:rect l="l" t="t" r="r" b="b"/>
            <a:pathLst>
              <a:path w="3420033" h="3480949">
                <a:moveTo>
                  <a:pt x="0" y="0"/>
                </a:moveTo>
                <a:lnTo>
                  <a:pt x="3420032" y="0"/>
                </a:lnTo>
                <a:lnTo>
                  <a:pt x="3420032" y="3480950"/>
                </a:lnTo>
                <a:lnTo>
                  <a:pt x="0" y="34809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TextBox 9"/>
          <p:cNvSpPr txBox="1"/>
          <p:nvPr/>
        </p:nvSpPr>
        <p:spPr>
          <a:xfrm>
            <a:off x="4848557" y="5768673"/>
            <a:ext cx="8590885" cy="1389103"/>
          </a:xfrm>
          <a:prstGeom prst="rect">
            <a:avLst/>
          </a:prstGeom>
        </p:spPr>
        <p:txBody>
          <a:bodyPr lIns="0" tIns="0" rIns="0" bIns="0" rtlCol="0" anchor="t">
            <a:spAutoFit/>
          </a:bodyPr>
          <a:lstStyle/>
          <a:p>
            <a:pPr algn="ctr">
              <a:lnSpc>
                <a:spcPts val="9725"/>
              </a:lnSpc>
            </a:pPr>
            <a:r>
              <a:rPr lang="en-US" sz="12157" spc="-243">
                <a:solidFill>
                  <a:srgbClr val="FABB17"/>
                </a:solidFill>
                <a:latin typeface="Marykate"/>
                <a:ea typeface="Marykate"/>
                <a:cs typeface="Marykate"/>
                <a:sym typeface="Marykate"/>
              </a:rPr>
              <a:t>Parent Meeting</a:t>
            </a:r>
          </a:p>
        </p:txBody>
      </p:sp>
      <p:sp>
        <p:nvSpPr>
          <p:cNvPr id="10" name="Freeform 10"/>
          <p:cNvSpPr/>
          <p:nvPr/>
        </p:nvSpPr>
        <p:spPr>
          <a:xfrm>
            <a:off x="3198056" y="2290072"/>
            <a:ext cx="3301002" cy="3407486"/>
          </a:xfrm>
          <a:custGeom>
            <a:avLst/>
            <a:gdLst/>
            <a:ahLst/>
            <a:cxnLst/>
            <a:rect l="l" t="t" r="r" b="b"/>
            <a:pathLst>
              <a:path w="3301002" h="3407486">
                <a:moveTo>
                  <a:pt x="0" y="0"/>
                </a:moveTo>
                <a:lnTo>
                  <a:pt x="3301002" y="0"/>
                </a:lnTo>
                <a:lnTo>
                  <a:pt x="3301002" y="3407486"/>
                </a:lnTo>
                <a:lnTo>
                  <a:pt x="0" y="340748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a:off x="14726751" y="8780015"/>
            <a:ext cx="3456840" cy="1506985"/>
          </a:xfrm>
          <a:custGeom>
            <a:avLst/>
            <a:gdLst/>
            <a:ahLst/>
            <a:cxnLst/>
            <a:rect l="l" t="t" r="r" b="b"/>
            <a:pathLst>
              <a:path w="3456840" h="1506985">
                <a:moveTo>
                  <a:pt x="0" y="0"/>
                </a:moveTo>
                <a:lnTo>
                  <a:pt x="3456839" y="0"/>
                </a:lnTo>
                <a:lnTo>
                  <a:pt x="3456839" y="1506985"/>
                </a:lnTo>
                <a:lnTo>
                  <a:pt x="0" y="1506985"/>
                </a:lnTo>
                <a:lnTo>
                  <a:pt x="0" y="0"/>
                </a:lnTo>
                <a:close/>
              </a:path>
            </a:pathLst>
          </a:custGeom>
          <a:blipFill>
            <a:blip r:embed="rId16"/>
            <a:stretch>
              <a:fillRect/>
            </a:stretch>
          </a:blipFill>
        </p:spPr>
        <p:txBody>
          <a:bodyPr/>
          <a:lstStyle/>
          <a:p>
            <a:endParaRPr lang="en-US"/>
          </a:p>
        </p:txBody>
      </p:sp>
      <p:sp>
        <p:nvSpPr>
          <p:cNvPr id="12" name="TextBox 12"/>
          <p:cNvSpPr txBox="1"/>
          <p:nvPr/>
        </p:nvSpPr>
        <p:spPr>
          <a:xfrm>
            <a:off x="4358375" y="3772586"/>
            <a:ext cx="9571250" cy="2075616"/>
          </a:xfrm>
          <a:prstGeom prst="rect">
            <a:avLst/>
          </a:prstGeom>
        </p:spPr>
        <p:txBody>
          <a:bodyPr lIns="0" tIns="0" rIns="0" bIns="0" rtlCol="0" anchor="t">
            <a:spAutoFit/>
          </a:bodyPr>
          <a:lstStyle/>
          <a:p>
            <a:pPr algn="ctr">
              <a:lnSpc>
                <a:spcPts val="14536"/>
              </a:lnSpc>
            </a:pPr>
            <a:r>
              <a:rPr lang="en-US" sz="18171" spc="-363">
                <a:solidFill>
                  <a:srgbClr val="EC635B"/>
                </a:solidFill>
                <a:latin typeface="Marykate"/>
                <a:ea typeface="Marykate"/>
                <a:cs typeface="Marykate"/>
                <a:sym typeface="Marykate"/>
              </a:rPr>
              <a:t>Title I Annual </a:t>
            </a:r>
          </a:p>
        </p:txBody>
      </p:sp>
      <p:sp>
        <p:nvSpPr>
          <p:cNvPr id="13" name="TextBox 13"/>
          <p:cNvSpPr txBox="1"/>
          <p:nvPr/>
        </p:nvSpPr>
        <p:spPr>
          <a:xfrm>
            <a:off x="4358375" y="7253026"/>
            <a:ext cx="9571250" cy="1231106"/>
          </a:xfrm>
          <a:prstGeom prst="rect">
            <a:avLst/>
          </a:prstGeom>
        </p:spPr>
        <p:txBody>
          <a:bodyPr lIns="0" tIns="0" rIns="0" bIns="0" rtlCol="0" anchor="t">
            <a:spAutoFit/>
          </a:bodyPr>
          <a:lstStyle/>
          <a:p>
            <a:pPr marL="0" lvl="0" indent="0" algn="ctr">
              <a:lnSpc>
                <a:spcPts val="4799"/>
              </a:lnSpc>
              <a:spcBef>
                <a:spcPct val="0"/>
              </a:spcBef>
            </a:pPr>
            <a:r>
              <a:rPr lang="en-US" sz="4799" dirty="0">
                <a:solidFill>
                  <a:srgbClr val="FF3131"/>
                </a:solidFill>
                <a:latin typeface="Marykate"/>
                <a:ea typeface="Marykate"/>
                <a:cs typeface="Marykate"/>
                <a:sym typeface="Marykate"/>
              </a:rPr>
              <a:t>August 26, 2025 6:00 pm</a:t>
            </a:r>
          </a:p>
          <a:p>
            <a:pPr marL="0" lvl="0" indent="0" algn="ctr">
              <a:lnSpc>
                <a:spcPts val="4799"/>
              </a:lnSpc>
              <a:spcBef>
                <a:spcPct val="0"/>
              </a:spcBef>
            </a:pPr>
            <a:endParaRPr lang="en-US" sz="4799" dirty="0">
              <a:solidFill>
                <a:srgbClr val="FF3131"/>
              </a:solidFill>
              <a:latin typeface="Marykate"/>
              <a:ea typeface="Marykate"/>
              <a:cs typeface="Marykate"/>
              <a:sym typeface="Marykate"/>
            </a:endParaRPr>
          </a:p>
        </p:txBody>
      </p:sp>
      <p:sp>
        <p:nvSpPr>
          <p:cNvPr id="14" name="TextBox 14"/>
          <p:cNvSpPr txBox="1"/>
          <p:nvPr/>
        </p:nvSpPr>
        <p:spPr>
          <a:xfrm>
            <a:off x="434309" y="607791"/>
            <a:ext cx="9571250" cy="615553"/>
          </a:xfrm>
          <a:prstGeom prst="rect">
            <a:avLst/>
          </a:prstGeom>
        </p:spPr>
        <p:txBody>
          <a:bodyPr lIns="0" tIns="0" rIns="0" bIns="0" rtlCol="0" anchor="t">
            <a:spAutoFit/>
          </a:bodyPr>
          <a:lstStyle/>
          <a:p>
            <a:pPr marL="0" lvl="0" indent="0" algn="ctr">
              <a:lnSpc>
                <a:spcPts val="4799"/>
              </a:lnSpc>
              <a:spcBef>
                <a:spcPct val="0"/>
              </a:spcBef>
            </a:pPr>
            <a:r>
              <a:rPr lang="en-US" sz="4799" dirty="0">
                <a:solidFill>
                  <a:srgbClr val="FF3131"/>
                </a:solidFill>
                <a:latin typeface="Marykate"/>
                <a:ea typeface="Marykate"/>
                <a:cs typeface="Marykate"/>
                <a:sym typeface="Marykate"/>
              </a:rPr>
              <a:t>St. Petersburg HS, Principal Darlene Lebo</a:t>
            </a:r>
          </a:p>
        </p:txBody>
      </p:sp>
      <p:sp>
        <p:nvSpPr>
          <p:cNvPr id="15" name="Freeform 15"/>
          <p:cNvSpPr/>
          <p:nvPr/>
        </p:nvSpPr>
        <p:spPr>
          <a:xfrm>
            <a:off x="17338805" y="0"/>
            <a:ext cx="949195" cy="902598"/>
          </a:xfrm>
          <a:custGeom>
            <a:avLst/>
            <a:gdLst/>
            <a:ahLst/>
            <a:cxnLst/>
            <a:rect l="l" t="t" r="r" b="b"/>
            <a:pathLst>
              <a:path w="949195" h="902598">
                <a:moveTo>
                  <a:pt x="0" y="0"/>
                </a:moveTo>
                <a:lnTo>
                  <a:pt x="949195" y="0"/>
                </a:lnTo>
                <a:lnTo>
                  <a:pt x="949195" y="902598"/>
                </a:lnTo>
                <a:lnTo>
                  <a:pt x="0" y="90259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D7CC"/>
        </a:solidFill>
        <a:effectLst/>
      </p:bgPr>
    </p:bg>
    <p:spTree>
      <p:nvGrpSpPr>
        <p:cNvPr id="1" name=""/>
        <p:cNvGrpSpPr/>
        <p:nvPr/>
      </p:nvGrpSpPr>
      <p:grpSpPr>
        <a:xfrm>
          <a:off x="0" y="0"/>
          <a:ext cx="0" cy="0"/>
          <a:chOff x="0" y="0"/>
          <a:chExt cx="0" cy="0"/>
        </a:xfrm>
      </p:grpSpPr>
      <p:sp>
        <p:nvSpPr>
          <p:cNvPr id="2" name="Freeform 2"/>
          <p:cNvSpPr/>
          <p:nvPr/>
        </p:nvSpPr>
        <p:spPr>
          <a:xfrm>
            <a:off x="286624" y="2482915"/>
            <a:ext cx="1484152" cy="558581"/>
          </a:xfrm>
          <a:custGeom>
            <a:avLst/>
            <a:gdLst/>
            <a:ahLst/>
            <a:cxnLst/>
            <a:rect l="l" t="t" r="r" b="b"/>
            <a:pathLst>
              <a:path w="1484152" h="558581">
                <a:moveTo>
                  <a:pt x="0" y="0"/>
                </a:moveTo>
                <a:lnTo>
                  <a:pt x="1484152" y="0"/>
                </a:lnTo>
                <a:lnTo>
                  <a:pt x="1484152" y="558580"/>
                </a:lnTo>
                <a:lnTo>
                  <a:pt x="0" y="558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8928516" y="2482915"/>
            <a:ext cx="1484152" cy="558581"/>
          </a:xfrm>
          <a:custGeom>
            <a:avLst/>
            <a:gdLst/>
            <a:ahLst/>
            <a:cxnLst/>
            <a:rect l="l" t="t" r="r" b="b"/>
            <a:pathLst>
              <a:path w="1484152" h="558581">
                <a:moveTo>
                  <a:pt x="0" y="0"/>
                </a:moveTo>
                <a:lnTo>
                  <a:pt x="1484151" y="0"/>
                </a:lnTo>
                <a:lnTo>
                  <a:pt x="1484151" y="558580"/>
                </a:lnTo>
                <a:lnTo>
                  <a:pt x="0" y="558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897193" y="7686374"/>
            <a:ext cx="4455236" cy="1926890"/>
          </a:xfrm>
          <a:custGeom>
            <a:avLst/>
            <a:gdLst/>
            <a:ahLst/>
            <a:cxnLst/>
            <a:rect l="l" t="t" r="r" b="b"/>
            <a:pathLst>
              <a:path w="4455236" h="1926890">
                <a:moveTo>
                  <a:pt x="0" y="0"/>
                </a:moveTo>
                <a:lnTo>
                  <a:pt x="4455237" y="0"/>
                </a:lnTo>
                <a:lnTo>
                  <a:pt x="4455237" y="1926890"/>
                </a:lnTo>
                <a:lnTo>
                  <a:pt x="0" y="19268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0" y="656270"/>
            <a:ext cx="11324200" cy="751838"/>
          </a:xfrm>
          <a:prstGeom prst="rect">
            <a:avLst/>
          </a:prstGeom>
        </p:spPr>
        <p:txBody>
          <a:bodyPr lIns="0" tIns="0" rIns="0" bIns="0" rtlCol="0" anchor="t">
            <a:spAutoFit/>
          </a:bodyPr>
          <a:lstStyle/>
          <a:p>
            <a:pPr algn="ctr">
              <a:lnSpc>
                <a:spcPts val="5599"/>
              </a:lnSpc>
              <a:spcBef>
                <a:spcPct val="0"/>
              </a:spcBef>
            </a:pPr>
            <a:r>
              <a:rPr lang="en-US" sz="5599">
                <a:solidFill>
                  <a:srgbClr val="000000"/>
                </a:solidFill>
                <a:latin typeface="Marykate"/>
                <a:ea typeface="Marykate"/>
                <a:cs typeface="Marykate"/>
                <a:sym typeface="Marykate"/>
              </a:rPr>
              <a:t>Parent - School - Student Compact </a:t>
            </a:r>
          </a:p>
        </p:txBody>
      </p:sp>
      <p:sp>
        <p:nvSpPr>
          <p:cNvPr id="6" name="TextBox 6"/>
          <p:cNvSpPr txBox="1"/>
          <p:nvPr/>
        </p:nvSpPr>
        <p:spPr>
          <a:xfrm>
            <a:off x="1978867" y="2455503"/>
            <a:ext cx="5719927" cy="4534511"/>
          </a:xfrm>
          <a:prstGeom prst="rect">
            <a:avLst/>
          </a:prstGeom>
        </p:spPr>
        <p:txBody>
          <a:bodyPr lIns="0" tIns="0" rIns="0" bIns="0" rtlCol="0" anchor="t">
            <a:spAutoFit/>
          </a:bodyPr>
          <a:lstStyle/>
          <a:p>
            <a:pPr algn="ctr">
              <a:lnSpc>
                <a:spcPts val="3199"/>
              </a:lnSpc>
              <a:spcBef>
                <a:spcPct val="0"/>
              </a:spcBef>
            </a:pPr>
            <a:r>
              <a:rPr lang="en-US" sz="3199" dirty="0">
                <a:solidFill>
                  <a:srgbClr val="000000"/>
                </a:solidFill>
                <a:latin typeface="Nunito 1"/>
                <a:ea typeface="Nunito 1"/>
                <a:cs typeface="Nunito 1"/>
                <a:sym typeface="Nunito 1"/>
              </a:rPr>
              <a:t>The purpose of the compact is to foster student achievement. By signing the Parent - School - Student Compact, SPHS, teachers, staff, parents and students agree to work together to share the responsibility of helping students meet or exceed state, district and school academic goals. </a:t>
            </a:r>
          </a:p>
        </p:txBody>
      </p:sp>
      <p:sp>
        <p:nvSpPr>
          <p:cNvPr id="7" name="TextBox 7"/>
          <p:cNvSpPr txBox="1"/>
          <p:nvPr/>
        </p:nvSpPr>
        <p:spPr>
          <a:xfrm>
            <a:off x="10649629" y="2455503"/>
            <a:ext cx="5644398" cy="2814954"/>
          </a:xfrm>
          <a:prstGeom prst="rect">
            <a:avLst/>
          </a:prstGeom>
        </p:spPr>
        <p:txBody>
          <a:bodyPr lIns="0" tIns="0" rIns="0" bIns="0" rtlCol="0" anchor="t">
            <a:spAutoFit/>
          </a:bodyPr>
          <a:lstStyle/>
          <a:p>
            <a:pPr algn="ctr">
              <a:lnSpc>
                <a:spcPts val="3199"/>
              </a:lnSpc>
              <a:spcBef>
                <a:spcPct val="0"/>
              </a:spcBef>
            </a:pPr>
            <a:r>
              <a:rPr lang="en-US" sz="3199">
                <a:solidFill>
                  <a:srgbClr val="000000"/>
                </a:solidFill>
                <a:latin typeface="Nunito 1"/>
                <a:ea typeface="Nunito 1"/>
                <a:cs typeface="Nunito 1"/>
                <a:sym typeface="Nunito 1"/>
              </a:rPr>
              <a:t>The Parent - School - Student Compact is updated every year to include parent, student, teacher and staff input. Parent, Student, Teacher and Staff comments are welcome at any time during the year. </a:t>
            </a:r>
          </a:p>
        </p:txBody>
      </p:sp>
      <p:sp>
        <p:nvSpPr>
          <p:cNvPr id="8" name="TextBox 8"/>
          <p:cNvSpPr txBox="1"/>
          <p:nvPr/>
        </p:nvSpPr>
        <p:spPr>
          <a:xfrm>
            <a:off x="7476083" y="7762574"/>
            <a:ext cx="10239210" cy="2000548"/>
          </a:xfrm>
          <a:prstGeom prst="rect">
            <a:avLst/>
          </a:prstGeom>
        </p:spPr>
        <p:txBody>
          <a:bodyPr lIns="0" tIns="0" rIns="0" bIns="0" rtlCol="0" anchor="t">
            <a:spAutoFit/>
          </a:bodyPr>
          <a:lstStyle/>
          <a:p>
            <a:pPr algn="ctr">
              <a:lnSpc>
                <a:spcPts val="3899"/>
              </a:lnSpc>
            </a:pPr>
            <a:r>
              <a:rPr lang="en-US" sz="3200" b="1" dirty="0">
                <a:solidFill>
                  <a:srgbClr val="E81E25"/>
                </a:solidFill>
                <a:latin typeface="Nunito 1"/>
                <a:ea typeface="Nunito 1"/>
                <a:cs typeface="Nunito 1"/>
                <a:sym typeface="Nunito 1"/>
              </a:rPr>
              <a:t>Please review and sign your child’s Compact, if you did not already do so in their homeroom packet </a:t>
            </a:r>
          </a:p>
          <a:p>
            <a:pPr algn="ctr">
              <a:lnSpc>
                <a:spcPts val="3899"/>
              </a:lnSpc>
            </a:pPr>
            <a:endParaRPr lang="en-US" sz="3200" b="1" dirty="0">
              <a:solidFill>
                <a:srgbClr val="E81E25"/>
              </a:solidFill>
              <a:latin typeface="Nunito 1"/>
              <a:ea typeface="Nunito 1"/>
              <a:cs typeface="Nunito 1"/>
              <a:sym typeface="Nunito 1"/>
            </a:endParaRPr>
          </a:p>
          <a:p>
            <a:pPr algn="ctr">
              <a:lnSpc>
                <a:spcPts val="3899"/>
              </a:lnSpc>
              <a:spcBef>
                <a:spcPct val="0"/>
              </a:spcBef>
            </a:pPr>
            <a:r>
              <a:rPr lang="en-US" sz="3200" b="1" dirty="0">
                <a:solidFill>
                  <a:srgbClr val="E81E25"/>
                </a:solidFill>
                <a:latin typeface="Nunito 1"/>
                <a:ea typeface="Nunito 1"/>
                <a:cs typeface="Nunito 1"/>
                <a:sym typeface="Nunito 1"/>
              </a:rPr>
              <a:t>Our GOAL is to receive 100% signed compacts! </a:t>
            </a:r>
          </a:p>
        </p:txBody>
      </p:sp>
      <p:sp>
        <p:nvSpPr>
          <p:cNvPr id="9" name="Freeform 9"/>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8280"/>
        </a:solidFill>
        <a:effectLst/>
      </p:bgPr>
    </p:bg>
    <p:spTree>
      <p:nvGrpSpPr>
        <p:cNvPr id="1" name=""/>
        <p:cNvGrpSpPr/>
        <p:nvPr/>
      </p:nvGrpSpPr>
      <p:grpSpPr>
        <a:xfrm>
          <a:off x="0" y="0"/>
          <a:ext cx="0" cy="0"/>
          <a:chOff x="0" y="0"/>
          <a:chExt cx="0" cy="0"/>
        </a:xfrm>
      </p:grpSpPr>
      <p:sp>
        <p:nvSpPr>
          <p:cNvPr id="2" name="Freeform 2"/>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135969" y="741324"/>
            <a:ext cx="3637745" cy="2308324"/>
          </a:xfrm>
          <a:prstGeom prst="rect">
            <a:avLst/>
          </a:prstGeom>
        </p:spPr>
        <p:txBody>
          <a:bodyPr wrap="square" lIns="0" tIns="0" rIns="0" bIns="0" rtlCol="0" anchor="t">
            <a:spAutoFit/>
          </a:bodyPr>
          <a:lstStyle/>
          <a:p>
            <a:pPr algn="ctr">
              <a:lnSpc>
                <a:spcPts val="5999"/>
              </a:lnSpc>
              <a:spcBef>
                <a:spcPct val="0"/>
              </a:spcBef>
            </a:pPr>
            <a:r>
              <a:rPr lang="en-US" sz="5999" dirty="0">
                <a:solidFill>
                  <a:srgbClr val="000000"/>
                </a:solidFill>
                <a:latin typeface="Marykate"/>
                <a:ea typeface="Marykate"/>
                <a:cs typeface="Marykate"/>
                <a:sym typeface="Marykate"/>
              </a:rPr>
              <a:t>SAMPLE SCHOOL COMPACT</a:t>
            </a:r>
          </a:p>
        </p:txBody>
      </p:sp>
      <p:graphicFrame>
        <p:nvGraphicFramePr>
          <p:cNvPr id="8" name="Object 7">
            <a:extLst>
              <a:ext uri="{FF2B5EF4-FFF2-40B4-BE49-F238E27FC236}">
                <a16:creationId xmlns:a16="http://schemas.microsoft.com/office/drawing/2014/main" id="{E598C1B4-7ED0-2C14-F165-1670BF69925F}"/>
              </a:ext>
            </a:extLst>
          </p:cNvPr>
          <p:cNvGraphicFramePr>
            <a:graphicFrameLocks noChangeAspect="1"/>
          </p:cNvGraphicFramePr>
          <p:nvPr>
            <p:extLst>
              <p:ext uri="{D42A27DB-BD31-4B8C-83A1-F6EECF244321}">
                <p14:modId xmlns:p14="http://schemas.microsoft.com/office/powerpoint/2010/main" val="2292573919"/>
              </p:ext>
            </p:extLst>
          </p:nvPr>
        </p:nvGraphicFramePr>
        <p:xfrm>
          <a:off x="4978401" y="741324"/>
          <a:ext cx="7881256" cy="8804352"/>
        </p:xfrm>
        <a:graphic>
          <a:graphicData uri="http://schemas.openxmlformats.org/presentationml/2006/ole">
            <mc:AlternateContent xmlns:mc="http://schemas.openxmlformats.org/markup-compatibility/2006">
              <mc:Choice xmlns:v="urn:schemas-microsoft-com:vml" Requires="v">
                <p:oleObj name="Acrobat Document" r:id="rId5" imgW="3886096" imgH="5029200" progId="AcroExch.Document.DC">
                  <p:embed/>
                </p:oleObj>
              </mc:Choice>
              <mc:Fallback>
                <p:oleObj name="Acrobat Document" r:id="rId5" imgW="3886096" imgH="5029200" progId="AcroExch.Document.DC">
                  <p:embed/>
                  <p:pic>
                    <p:nvPicPr>
                      <p:cNvPr id="8" name="Object 7">
                        <a:extLst>
                          <a:ext uri="{FF2B5EF4-FFF2-40B4-BE49-F238E27FC236}">
                            <a16:creationId xmlns:a16="http://schemas.microsoft.com/office/drawing/2014/main" id="{E598C1B4-7ED0-2C14-F165-1670BF69925F}"/>
                          </a:ext>
                        </a:extLst>
                      </p:cNvPr>
                      <p:cNvPicPr/>
                      <p:nvPr/>
                    </p:nvPicPr>
                    <p:blipFill>
                      <a:blip r:embed="rId6"/>
                      <a:stretch>
                        <a:fillRect/>
                      </a:stretch>
                    </p:blipFill>
                    <p:spPr>
                      <a:xfrm>
                        <a:off x="4978401" y="741324"/>
                        <a:ext cx="7881256" cy="8804352"/>
                      </a:xfrm>
                      <a:prstGeom prst="rect">
                        <a:avLst/>
                      </a:prstGeom>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rot="-10607019" flipH="1">
            <a:off x="-759262" y="5626521"/>
            <a:ext cx="20812419" cy="8320433"/>
          </a:xfrm>
          <a:custGeom>
            <a:avLst/>
            <a:gdLst/>
            <a:ahLst/>
            <a:cxnLst/>
            <a:rect l="l" t="t" r="r" b="b"/>
            <a:pathLst>
              <a:path w="20812419" h="8320433">
                <a:moveTo>
                  <a:pt x="20812418" y="0"/>
                </a:moveTo>
                <a:lnTo>
                  <a:pt x="0" y="0"/>
                </a:lnTo>
                <a:lnTo>
                  <a:pt x="0" y="8320433"/>
                </a:lnTo>
                <a:lnTo>
                  <a:pt x="20812418" y="8320433"/>
                </a:lnTo>
                <a:lnTo>
                  <a:pt x="2081241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7360122" flipH="1">
            <a:off x="-206483" y="-180594"/>
            <a:ext cx="3662051" cy="2203889"/>
          </a:xfrm>
          <a:custGeom>
            <a:avLst/>
            <a:gdLst/>
            <a:ahLst/>
            <a:cxnLst/>
            <a:rect l="l" t="t" r="r" b="b"/>
            <a:pathLst>
              <a:path w="3662051" h="2203889">
                <a:moveTo>
                  <a:pt x="3662051" y="0"/>
                </a:moveTo>
                <a:lnTo>
                  <a:pt x="0" y="0"/>
                </a:lnTo>
                <a:lnTo>
                  <a:pt x="0" y="2203889"/>
                </a:lnTo>
                <a:lnTo>
                  <a:pt x="3662051" y="2203889"/>
                </a:lnTo>
                <a:lnTo>
                  <a:pt x="366205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8947577" flipH="1">
            <a:off x="15884007" y="2025664"/>
            <a:ext cx="2750586" cy="3476254"/>
          </a:xfrm>
          <a:custGeom>
            <a:avLst/>
            <a:gdLst/>
            <a:ahLst/>
            <a:cxnLst/>
            <a:rect l="l" t="t" r="r" b="b"/>
            <a:pathLst>
              <a:path w="2750586" h="3476254">
                <a:moveTo>
                  <a:pt x="2750586" y="0"/>
                </a:moveTo>
                <a:lnTo>
                  <a:pt x="0" y="0"/>
                </a:lnTo>
                <a:lnTo>
                  <a:pt x="0" y="3476254"/>
                </a:lnTo>
                <a:lnTo>
                  <a:pt x="2750586" y="3476254"/>
                </a:lnTo>
                <a:lnTo>
                  <a:pt x="275058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466222" y="4030415"/>
            <a:ext cx="1343160" cy="1407120"/>
          </a:xfrm>
          <a:custGeom>
            <a:avLst/>
            <a:gdLst/>
            <a:ahLst/>
            <a:cxnLst/>
            <a:rect l="l" t="t" r="r" b="b"/>
            <a:pathLst>
              <a:path w="1343160" h="1407120">
                <a:moveTo>
                  <a:pt x="0" y="0"/>
                </a:moveTo>
                <a:lnTo>
                  <a:pt x="1343160" y="0"/>
                </a:lnTo>
                <a:lnTo>
                  <a:pt x="1343160" y="1407120"/>
                </a:lnTo>
                <a:lnTo>
                  <a:pt x="0" y="14071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2693659" y="4733975"/>
            <a:ext cx="5427464" cy="3616048"/>
          </a:xfrm>
          <a:custGeom>
            <a:avLst/>
            <a:gdLst/>
            <a:ahLst/>
            <a:cxnLst/>
            <a:rect l="l" t="t" r="r" b="b"/>
            <a:pathLst>
              <a:path w="5427464" h="3616048">
                <a:moveTo>
                  <a:pt x="0" y="0"/>
                </a:moveTo>
                <a:lnTo>
                  <a:pt x="5427464" y="0"/>
                </a:lnTo>
                <a:lnTo>
                  <a:pt x="5427464" y="3616048"/>
                </a:lnTo>
                <a:lnTo>
                  <a:pt x="0" y="3616048"/>
                </a:lnTo>
                <a:lnTo>
                  <a:pt x="0" y="0"/>
                </a:lnTo>
                <a:close/>
              </a:path>
            </a:pathLst>
          </a:custGeom>
          <a:blipFill>
            <a:blip r:embed="rId12"/>
            <a:stretch>
              <a:fillRect/>
            </a:stretch>
          </a:blipFill>
        </p:spPr>
        <p:txBody>
          <a:bodyPr/>
          <a:lstStyle/>
          <a:p>
            <a:endParaRPr lang="en-US"/>
          </a:p>
        </p:txBody>
      </p:sp>
      <p:sp>
        <p:nvSpPr>
          <p:cNvPr id="8" name="TextBox 8"/>
          <p:cNvSpPr txBox="1"/>
          <p:nvPr/>
        </p:nvSpPr>
        <p:spPr>
          <a:xfrm>
            <a:off x="4733881" y="2131039"/>
            <a:ext cx="11455653" cy="1420648"/>
          </a:xfrm>
          <a:prstGeom prst="rect">
            <a:avLst/>
          </a:prstGeom>
        </p:spPr>
        <p:txBody>
          <a:bodyPr lIns="0" tIns="0" rIns="0" bIns="0" rtlCol="0" anchor="t">
            <a:spAutoFit/>
          </a:bodyPr>
          <a:lstStyle/>
          <a:p>
            <a:pPr algn="ctr">
              <a:lnSpc>
                <a:spcPts val="9943"/>
              </a:lnSpc>
            </a:pPr>
            <a:r>
              <a:rPr lang="en-US" sz="12429" spc="-248">
                <a:solidFill>
                  <a:srgbClr val="EC635B"/>
                </a:solidFill>
                <a:latin typeface="Marykate"/>
                <a:ea typeface="Marykate"/>
                <a:cs typeface="Marykate"/>
                <a:sym typeface="Marykate"/>
              </a:rPr>
              <a:t>Engagement Plan (PFEP)</a:t>
            </a:r>
          </a:p>
        </p:txBody>
      </p:sp>
      <p:sp>
        <p:nvSpPr>
          <p:cNvPr id="9" name="TextBox 9"/>
          <p:cNvSpPr txBox="1"/>
          <p:nvPr/>
        </p:nvSpPr>
        <p:spPr>
          <a:xfrm>
            <a:off x="2573394" y="584197"/>
            <a:ext cx="7888313" cy="1317631"/>
          </a:xfrm>
          <a:prstGeom prst="rect">
            <a:avLst/>
          </a:prstGeom>
        </p:spPr>
        <p:txBody>
          <a:bodyPr lIns="0" tIns="0" rIns="0" bIns="0" rtlCol="0" anchor="t">
            <a:spAutoFit/>
          </a:bodyPr>
          <a:lstStyle/>
          <a:p>
            <a:pPr marL="0" lvl="0" indent="0" algn="ctr">
              <a:lnSpc>
                <a:spcPts val="9200"/>
              </a:lnSpc>
              <a:spcBef>
                <a:spcPct val="0"/>
              </a:spcBef>
            </a:pPr>
            <a:r>
              <a:rPr lang="en-US" sz="11500" spc="-230">
                <a:solidFill>
                  <a:srgbClr val="F4A82E"/>
                </a:solidFill>
                <a:latin typeface="Marykate"/>
                <a:ea typeface="Marykate"/>
                <a:cs typeface="Marykate"/>
                <a:sym typeface="Marykate"/>
              </a:rPr>
              <a:t>Parent and Family</a:t>
            </a:r>
          </a:p>
        </p:txBody>
      </p:sp>
      <p:sp>
        <p:nvSpPr>
          <p:cNvPr id="10" name="TextBox 10"/>
          <p:cNvSpPr txBox="1"/>
          <p:nvPr/>
        </p:nvSpPr>
        <p:spPr>
          <a:xfrm>
            <a:off x="1344421" y="4149091"/>
            <a:ext cx="9934461" cy="5057774"/>
          </a:xfrm>
          <a:prstGeom prst="rect">
            <a:avLst/>
          </a:prstGeom>
        </p:spPr>
        <p:txBody>
          <a:bodyPr lIns="0" tIns="0" rIns="0" bIns="0" rtlCol="0" anchor="t">
            <a:spAutoFit/>
          </a:bodyPr>
          <a:lstStyle/>
          <a:p>
            <a:pPr algn="ctr">
              <a:lnSpc>
                <a:spcPts val="3899"/>
              </a:lnSpc>
            </a:pPr>
            <a:r>
              <a:rPr lang="en-US" sz="3899">
                <a:solidFill>
                  <a:srgbClr val="000000"/>
                </a:solidFill>
                <a:latin typeface="Nunito 1"/>
                <a:ea typeface="Nunito 1"/>
                <a:cs typeface="Nunito 1"/>
                <a:sym typeface="Nunito 1"/>
              </a:rPr>
              <a:t>The PFEP Sections include information about the following: </a:t>
            </a:r>
          </a:p>
          <a:p>
            <a:pPr algn="ctr">
              <a:lnSpc>
                <a:spcPts val="3899"/>
              </a:lnSpc>
            </a:pPr>
            <a:endParaRPr lang="en-US" sz="3899">
              <a:solidFill>
                <a:srgbClr val="000000"/>
              </a:solidFill>
              <a:latin typeface="Nunito 1"/>
              <a:ea typeface="Nunito 1"/>
              <a:cs typeface="Nunito 1"/>
              <a:sym typeface="Nunito 1"/>
            </a:endParaRPr>
          </a:p>
          <a:p>
            <a:pPr marL="777234" lvl="1" indent="-388617" algn="l">
              <a:lnSpc>
                <a:spcPts val="3599"/>
              </a:lnSpc>
              <a:buFont typeface="Arial"/>
              <a:buChar char="•"/>
            </a:pPr>
            <a:r>
              <a:rPr lang="en-US" sz="3599">
                <a:solidFill>
                  <a:srgbClr val="000000"/>
                </a:solidFill>
                <a:latin typeface="Nunito 1"/>
                <a:ea typeface="Nunito 1"/>
                <a:cs typeface="Nunito 1"/>
                <a:sym typeface="Nunito 1"/>
              </a:rPr>
              <a:t>Parent trainings to increase student achievement</a:t>
            </a:r>
          </a:p>
          <a:p>
            <a:pPr marL="777234" lvl="1" indent="-388617" algn="l">
              <a:lnSpc>
                <a:spcPts val="3599"/>
              </a:lnSpc>
              <a:buFont typeface="Arial"/>
              <a:buChar char="•"/>
            </a:pPr>
            <a:r>
              <a:rPr lang="en-US" sz="3599">
                <a:solidFill>
                  <a:srgbClr val="000000"/>
                </a:solidFill>
                <a:latin typeface="Nunito 1"/>
                <a:ea typeface="Nunito 1"/>
                <a:cs typeface="Nunito 1"/>
                <a:sym typeface="Nunito 1"/>
              </a:rPr>
              <a:t>Staff trainings for engaging parents</a:t>
            </a:r>
          </a:p>
          <a:p>
            <a:pPr marL="777234" lvl="1" indent="-388617" algn="l">
              <a:lnSpc>
                <a:spcPts val="3599"/>
              </a:lnSpc>
              <a:buFont typeface="Arial"/>
              <a:buChar char="•"/>
            </a:pPr>
            <a:r>
              <a:rPr lang="en-US" sz="3599">
                <a:solidFill>
                  <a:srgbClr val="000000"/>
                </a:solidFill>
                <a:latin typeface="Nunito 1"/>
                <a:ea typeface="Nunito 1"/>
                <a:cs typeface="Nunito 1"/>
                <a:sym typeface="Nunito 1"/>
              </a:rPr>
              <a:t>Communication methods between home and school</a:t>
            </a:r>
          </a:p>
          <a:p>
            <a:pPr marL="777234" lvl="1" indent="-388617" algn="l">
              <a:lnSpc>
                <a:spcPts val="3599"/>
              </a:lnSpc>
              <a:buFont typeface="Arial"/>
              <a:buChar char="•"/>
            </a:pPr>
            <a:r>
              <a:rPr lang="en-US" sz="3599">
                <a:solidFill>
                  <a:srgbClr val="000000"/>
                </a:solidFill>
                <a:latin typeface="Nunito 1"/>
                <a:ea typeface="Nunito 1"/>
                <a:cs typeface="Nunito 1"/>
                <a:sym typeface="Nunito 1"/>
              </a:rPr>
              <a:t>Flexible meeting times</a:t>
            </a:r>
          </a:p>
          <a:p>
            <a:pPr marL="777234" lvl="1" indent="-388617" algn="l">
              <a:lnSpc>
                <a:spcPts val="3599"/>
              </a:lnSpc>
              <a:buFont typeface="Arial"/>
              <a:buChar char="•"/>
            </a:pPr>
            <a:r>
              <a:rPr lang="en-US" sz="3599">
                <a:solidFill>
                  <a:srgbClr val="000000"/>
                </a:solidFill>
                <a:latin typeface="Nunito 1"/>
                <a:ea typeface="Nunito 1"/>
                <a:cs typeface="Nunito 1"/>
                <a:sym typeface="Nunito 1"/>
              </a:rPr>
              <a:t>Accessibility for parents</a:t>
            </a:r>
          </a:p>
          <a:p>
            <a:pPr marL="777234" lvl="1" indent="-388617" algn="l">
              <a:lnSpc>
                <a:spcPts val="3599"/>
              </a:lnSpc>
              <a:spcBef>
                <a:spcPct val="0"/>
              </a:spcBef>
              <a:buFont typeface="Arial"/>
              <a:buChar char="•"/>
            </a:pPr>
            <a:r>
              <a:rPr lang="en-US" sz="3599">
                <a:solidFill>
                  <a:srgbClr val="000000"/>
                </a:solidFill>
                <a:latin typeface="Nunito 1"/>
                <a:ea typeface="Nunito 1"/>
                <a:cs typeface="Nunito 1"/>
                <a:sym typeface="Nunito 1"/>
              </a:rPr>
              <a:t>Coordinating with other Federal Programs</a:t>
            </a:r>
          </a:p>
        </p:txBody>
      </p:sp>
      <p:sp>
        <p:nvSpPr>
          <p:cNvPr id="11" name="Freeform 11"/>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rot="-5400000" flipH="1" flipV="1">
            <a:off x="10060891" y="2079062"/>
            <a:ext cx="12991309" cy="5193693"/>
          </a:xfrm>
          <a:custGeom>
            <a:avLst/>
            <a:gdLst/>
            <a:ahLst/>
            <a:cxnLst/>
            <a:rect l="l" t="t" r="r" b="b"/>
            <a:pathLst>
              <a:path w="12991309" h="5193693">
                <a:moveTo>
                  <a:pt x="12991309" y="5193693"/>
                </a:moveTo>
                <a:lnTo>
                  <a:pt x="0" y="5193693"/>
                </a:lnTo>
                <a:lnTo>
                  <a:pt x="0" y="0"/>
                </a:lnTo>
                <a:lnTo>
                  <a:pt x="12991309" y="0"/>
                </a:lnTo>
                <a:lnTo>
                  <a:pt x="12991309" y="519369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95250" y="7627440"/>
            <a:ext cx="5225550" cy="2945310"/>
          </a:xfrm>
          <a:custGeom>
            <a:avLst/>
            <a:gdLst/>
            <a:ahLst/>
            <a:cxnLst/>
            <a:rect l="l" t="t" r="r" b="b"/>
            <a:pathLst>
              <a:path w="5225550" h="2945310">
                <a:moveTo>
                  <a:pt x="5225550" y="0"/>
                </a:moveTo>
                <a:lnTo>
                  <a:pt x="0" y="0"/>
                </a:lnTo>
                <a:lnTo>
                  <a:pt x="0" y="2945310"/>
                </a:lnTo>
                <a:lnTo>
                  <a:pt x="5225550" y="2945310"/>
                </a:lnTo>
                <a:lnTo>
                  <a:pt x="522555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590070">
            <a:off x="13250438" y="727075"/>
            <a:ext cx="1019038" cy="1279614"/>
          </a:xfrm>
          <a:custGeom>
            <a:avLst/>
            <a:gdLst/>
            <a:ahLst/>
            <a:cxnLst/>
            <a:rect l="l" t="t" r="r" b="b"/>
            <a:pathLst>
              <a:path w="1019038" h="1279614">
                <a:moveTo>
                  <a:pt x="0" y="0"/>
                </a:moveTo>
                <a:lnTo>
                  <a:pt x="1019038" y="0"/>
                </a:lnTo>
                <a:lnTo>
                  <a:pt x="1019038" y="1279615"/>
                </a:lnTo>
                <a:lnTo>
                  <a:pt x="0" y="12796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330720">
            <a:off x="14292708" y="402023"/>
            <a:ext cx="394084" cy="494854"/>
          </a:xfrm>
          <a:custGeom>
            <a:avLst/>
            <a:gdLst/>
            <a:ahLst/>
            <a:cxnLst/>
            <a:rect l="l" t="t" r="r" b="b"/>
            <a:pathLst>
              <a:path w="394084" h="494854">
                <a:moveTo>
                  <a:pt x="0" y="0"/>
                </a:moveTo>
                <a:lnTo>
                  <a:pt x="394083" y="0"/>
                </a:lnTo>
                <a:lnTo>
                  <a:pt x="394083" y="494854"/>
                </a:lnTo>
                <a:lnTo>
                  <a:pt x="0" y="4948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5130300" y="-1176945"/>
            <a:ext cx="2590935" cy="2543827"/>
          </a:xfrm>
          <a:custGeom>
            <a:avLst/>
            <a:gdLst/>
            <a:ahLst/>
            <a:cxnLst/>
            <a:rect l="l" t="t" r="r" b="b"/>
            <a:pathLst>
              <a:path w="2590935" h="2543827">
                <a:moveTo>
                  <a:pt x="0" y="0"/>
                </a:moveTo>
                <a:lnTo>
                  <a:pt x="2590935" y="0"/>
                </a:lnTo>
                <a:lnTo>
                  <a:pt x="2590935" y="2543828"/>
                </a:lnTo>
                <a:lnTo>
                  <a:pt x="0" y="25438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rot="1908286">
            <a:off x="8025523" y="8129753"/>
            <a:ext cx="1723835" cy="3170934"/>
          </a:xfrm>
          <a:custGeom>
            <a:avLst/>
            <a:gdLst/>
            <a:ahLst/>
            <a:cxnLst/>
            <a:rect l="l" t="t" r="r" b="b"/>
            <a:pathLst>
              <a:path w="1723835" h="3170934">
                <a:moveTo>
                  <a:pt x="0" y="0"/>
                </a:moveTo>
                <a:lnTo>
                  <a:pt x="1723835" y="0"/>
                </a:lnTo>
                <a:lnTo>
                  <a:pt x="1723835" y="3170934"/>
                </a:lnTo>
                <a:lnTo>
                  <a:pt x="0" y="31709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0" name="Freeform 10"/>
          <p:cNvSpPr/>
          <p:nvPr/>
        </p:nvSpPr>
        <p:spPr>
          <a:xfrm>
            <a:off x="203279" y="249151"/>
            <a:ext cx="5162311" cy="5589269"/>
          </a:xfrm>
          <a:custGeom>
            <a:avLst/>
            <a:gdLst/>
            <a:ahLst/>
            <a:cxnLst/>
            <a:rect l="l" t="t" r="r" b="b"/>
            <a:pathLst>
              <a:path w="5162311" h="5589269">
                <a:moveTo>
                  <a:pt x="0" y="0"/>
                </a:moveTo>
                <a:lnTo>
                  <a:pt x="5162311" y="0"/>
                </a:lnTo>
                <a:lnTo>
                  <a:pt x="5162311" y="5589269"/>
                </a:lnTo>
                <a:lnTo>
                  <a:pt x="0" y="5589269"/>
                </a:lnTo>
                <a:lnTo>
                  <a:pt x="0" y="0"/>
                </a:lnTo>
                <a:close/>
              </a:path>
            </a:pathLst>
          </a:custGeom>
          <a:blipFill>
            <a:blip r:embed="rId18"/>
            <a:stretch>
              <a:fillRect/>
            </a:stretch>
          </a:blipFill>
        </p:spPr>
        <p:txBody>
          <a:bodyPr/>
          <a:lstStyle/>
          <a:p>
            <a:endParaRPr lang="en-US"/>
          </a:p>
        </p:txBody>
      </p:sp>
      <p:sp>
        <p:nvSpPr>
          <p:cNvPr id="11" name="Freeform 11"/>
          <p:cNvSpPr/>
          <p:nvPr/>
        </p:nvSpPr>
        <p:spPr>
          <a:xfrm>
            <a:off x="203279" y="5974061"/>
            <a:ext cx="5289619" cy="2284738"/>
          </a:xfrm>
          <a:custGeom>
            <a:avLst/>
            <a:gdLst/>
            <a:ahLst/>
            <a:cxnLst/>
            <a:rect l="l" t="t" r="r" b="b"/>
            <a:pathLst>
              <a:path w="5289619" h="2284738">
                <a:moveTo>
                  <a:pt x="0" y="0"/>
                </a:moveTo>
                <a:lnTo>
                  <a:pt x="5289618" y="0"/>
                </a:lnTo>
                <a:lnTo>
                  <a:pt x="5289618" y="2284738"/>
                </a:lnTo>
                <a:lnTo>
                  <a:pt x="0" y="2284738"/>
                </a:lnTo>
                <a:lnTo>
                  <a:pt x="0" y="0"/>
                </a:lnTo>
                <a:close/>
              </a:path>
            </a:pathLst>
          </a:custGeom>
          <a:blipFill>
            <a:blip r:embed="rId19"/>
            <a:stretch>
              <a:fillRect t="-5743" b="-5743"/>
            </a:stretch>
          </a:blipFill>
        </p:spPr>
        <p:txBody>
          <a:bodyPr/>
          <a:lstStyle/>
          <a:p>
            <a:endParaRPr lang="en-US"/>
          </a:p>
        </p:txBody>
      </p:sp>
      <p:sp>
        <p:nvSpPr>
          <p:cNvPr id="12" name="TextBox 12"/>
          <p:cNvSpPr txBox="1"/>
          <p:nvPr/>
        </p:nvSpPr>
        <p:spPr>
          <a:xfrm>
            <a:off x="6609748" y="3324629"/>
            <a:ext cx="7660105" cy="2788284"/>
          </a:xfrm>
          <a:prstGeom prst="rect">
            <a:avLst/>
          </a:prstGeom>
        </p:spPr>
        <p:txBody>
          <a:bodyPr lIns="0" tIns="0" rIns="0" bIns="0" rtlCol="0" anchor="t">
            <a:spAutoFit/>
          </a:bodyPr>
          <a:lstStyle/>
          <a:p>
            <a:pPr algn="ctr">
              <a:lnSpc>
                <a:spcPts val="4399"/>
              </a:lnSpc>
              <a:spcBef>
                <a:spcPct val="0"/>
              </a:spcBef>
            </a:pPr>
            <a:r>
              <a:rPr lang="en-US" sz="4399">
                <a:solidFill>
                  <a:srgbClr val="000000"/>
                </a:solidFill>
                <a:latin typeface="Nunito 1"/>
                <a:ea typeface="Nunito 1"/>
                <a:cs typeface="Nunito 1"/>
                <a:sym typeface="Nunito 1"/>
              </a:rPr>
              <a:t>Florida Benchmark for Excellent Student Thinking Standards (B.E.S.T). You may read more information by visiting, </a:t>
            </a:r>
            <a:r>
              <a:rPr lang="en-US" sz="4399" u="sng">
                <a:solidFill>
                  <a:srgbClr val="000000"/>
                </a:solidFill>
                <a:latin typeface="Nunito 1"/>
                <a:ea typeface="Nunito 1"/>
                <a:cs typeface="Nunito 1"/>
                <a:sym typeface="Nunito 1"/>
                <a:hlinkClick r:id="rId20" tooltip="http://www.fldoe.org"/>
              </a:rPr>
              <a:t>www.fldoe.org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V="1">
            <a:off x="12405949" y="0"/>
            <a:ext cx="5992584" cy="3377638"/>
          </a:xfrm>
          <a:custGeom>
            <a:avLst/>
            <a:gdLst/>
            <a:ahLst/>
            <a:cxnLst/>
            <a:rect l="l" t="t" r="r" b="b"/>
            <a:pathLst>
              <a:path w="5992584" h="3377638">
                <a:moveTo>
                  <a:pt x="0" y="3377638"/>
                </a:moveTo>
                <a:lnTo>
                  <a:pt x="5992584" y="3377638"/>
                </a:lnTo>
                <a:lnTo>
                  <a:pt x="5992584" y="0"/>
                </a:lnTo>
                <a:lnTo>
                  <a:pt x="0" y="0"/>
                </a:lnTo>
                <a:lnTo>
                  <a:pt x="0" y="337763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2541227" y="4564972"/>
            <a:ext cx="5722028" cy="5722028"/>
          </a:xfrm>
          <a:custGeom>
            <a:avLst/>
            <a:gdLst/>
            <a:ahLst/>
            <a:cxnLst/>
            <a:rect l="l" t="t" r="r" b="b"/>
            <a:pathLst>
              <a:path w="5722028" h="5722028">
                <a:moveTo>
                  <a:pt x="0" y="0"/>
                </a:moveTo>
                <a:lnTo>
                  <a:pt x="5722028" y="0"/>
                </a:lnTo>
                <a:lnTo>
                  <a:pt x="5722028" y="5722028"/>
                </a:lnTo>
                <a:lnTo>
                  <a:pt x="0" y="5722028"/>
                </a:lnTo>
                <a:lnTo>
                  <a:pt x="0" y="0"/>
                </a:lnTo>
                <a:close/>
              </a:path>
            </a:pathLst>
          </a:custGeom>
          <a:blipFill>
            <a:blip r:embed="rId8"/>
            <a:stretch>
              <a:fillRect/>
            </a:stretch>
          </a:blipFill>
        </p:spPr>
        <p:txBody>
          <a:bodyPr/>
          <a:lstStyle/>
          <a:p>
            <a:endParaRPr lang="en-US"/>
          </a:p>
        </p:txBody>
      </p:sp>
      <p:sp>
        <p:nvSpPr>
          <p:cNvPr id="6" name="TextBox 6"/>
          <p:cNvSpPr txBox="1"/>
          <p:nvPr/>
        </p:nvSpPr>
        <p:spPr>
          <a:xfrm>
            <a:off x="137454" y="880908"/>
            <a:ext cx="5521396" cy="1033222"/>
          </a:xfrm>
          <a:prstGeom prst="rect">
            <a:avLst/>
          </a:prstGeom>
        </p:spPr>
        <p:txBody>
          <a:bodyPr lIns="0" tIns="0" rIns="0" bIns="0" rtlCol="0" anchor="t">
            <a:spAutoFit/>
          </a:bodyPr>
          <a:lstStyle/>
          <a:p>
            <a:pPr algn="l">
              <a:lnSpc>
                <a:spcPts val="7121"/>
              </a:lnSpc>
            </a:pPr>
            <a:r>
              <a:rPr lang="en-US" sz="8901" spc="-178">
                <a:solidFill>
                  <a:srgbClr val="EC635B"/>
                </a:solidFill>
                <a:latin typeface="Marykate"/>
                <a:ea typeface="Marykate"/>
                <a:cs typeface="Marykate"/>
                <a:sym typeface="Marykate"/>
              </a:rPr>
              <a:t>School’s </a:t>
            </a:r>
          </a:p>
        </p:txBody>
      </p:sp>
      <p:sp>
        <p:nvSpPr>
          <p:cNvPr id="7" name="TextBox 7"/>
          <p:cNvSpPr txBox="1"/>
          <p:nvPr/>
        </p:nvSpPr>
        <p:spPr>
          <a:xfrm>
            <a:off x="1294975" y="1919689"/>
            <a:ext cx="6979726" cy="1155764"/>
          </a:xfrm>
          <a:prstGeom prst="rect">
            <a:avLst/>
          </a:prstGeom>
        </p:spPr>
        <p:txBody>
          <a:bodyPr lIns="0" tIns="0" rIns="0" bIns="0" rtlCol="0" anchor="t">
            <a:spAutoFit/>
          </a:bodyPr>
          <a:lstStyle/>
          <a:p>
            <a:pPr algn="l">
              <a:lnSpc>
                <a:spcPts val="8000"/>
              </a:lnSpc>
            </a:pPr>
            <a:r>
              <a:rPr lang="en-US" sz="10001" spc="-200">
                <a:solidFill>
                  <a:srgbClr val="EC635B"/>
                </a:solidFill>
                <a:latin typeface="Marykate"/>
                <a:ea typeface="Marykate"/>
                <a:cs typeface="Marykate"/>
                <a:sym typeface="Marykate"/>
              </a:rPr>
              <a:t>Curriculum</a:t>
            </a:r>
          </a:p>
        </p:txBody>
      </p:sp>
      <p:sp>
        <p:nvSpPr>
          <p:cNvPr id="8" name="TextBox 8"/>
          <p:cNvSpPr txBox="1"/>
          <p:nvPr/>
        </p:nvSpPr>
        <p:spPr>
          <a:xfrm>
            <a:off x="407858" y="3628179"/>
            <a:ext cx="11454957" cy="1327149"/>
          </a:xfrm>
          <a:prstGeom prst="rect">
            <a:avLst/>
          </a:prstGeom>
        </p:spPr>
        <p:txBody>
          <a:bodyPr lIns="0" tIns="0" rIns="0" bIns="0" rtlCol="0" anchor="t">
            <a:spAutoFit/>
          </a:bodyPr>
          <a:lstStyle/>
          <a:p>
            <a:pPr algn="ctr">
              <a:lnSpc>
                <a:spcPts val="3499"/>
              </a:lnSpc>
              <a:spcBef>
                <a:spcPct val="0"/>
              </a:spcBef>
            </a:pPr>
            <a:r>
              <a:rPr lang="en-US" sz="3499" dirty="0">
                <a:solidFill>
                  <a:srgbClr val="1800AD"/>
                </a:solidFill>
                <a:latin typeface="Nunito 1"/>
                <a:ea typeface="Nunito 1"/>
                <a:cs typeface="Nunito 1"/>
                <a:sym typeface="Nunito 1"/>
              </a:rPr>
              <a:t>Florida Benchmark for Excellent Student Thinking Standards (B.E.S.T) form the framework of everything taught at school. </a:t>
            </a:r>
          </a:p>
        </p:txBody>
      </p:sp>
      <p:sp>
        <p:nvSpPr>
          <p:cNvPr id="9" name="TextBox 9"/>
          <p:cNvSpPr txBox="1"/>
          <p:nvPr/>
        </p:nvSpPr>
        <p:spPr>
          <a:xfrm>
            <a:off x="1873126" y="5933936"/>
            <a:ext cx="8116563" cy="1402243"/>
          </a:xfrm>
          <a:prstGeom prst="rect">
            <a:avLst/>
          </a:prstGeom>
        </p:spPr>
        <p:txBody>
          <a:bodyPr lIns="0" tIns="0" rIns="0" bIns="0" rtlCol="0" anchor="t">
            <a:spAutoFit/>
          </a:bodyPr>
          <a:lstStyle/>
          <a:p>
            <a:pPr algn="l">
              <a:lnSpc>
                <a:spcPts val="2699"/>
              </a:lnSpc>
            </a:pPr>
            <a:r>
              <a:rPr lang="en-US" sz="2699" dirty="0">
                <a:solidFill>
                  <a:srgbClr val="1800AD"/>
                </a:solidFill>
                <a:latin typeface="Nunito 1"/>
                <a:ea typeface="Nunito 1"/>
                <a:cs typeface="Nunito 1"/>
                <a:sym typeface="Nunito 1"/>
              </a:rPr>
              <a:t>Core Curriculum: </a:t>
            </a:r>
            <a:endParaRPr lang="en-US" sz="2699" dirty="0">
              <a:solidFill>
                <a:srgbClr val="FF3131"/>
              </a:solidFill>
              <a:latin typeface="Nunito 1"/>
              <a:ea typeface="Nunito 1"/>
              <a:cs typeface="Nunito 1"/>
              <a:sym typeface="Nunito 1"/>
            </a:endParaRPr>
          </a:p>
          <a:p>
            <a:pPr marL="582928" lvl="1" indent="-291464" algn="l">
              <a:lnSpc>
                <a:spcPts val="2699"/>
              </a:lnSpc>
              <a:buFont typeface="Arial"/>
              <a:buChar char="•"/>
            </a:pPr>
            <a:r>
              <a:rPr lang="en-US" sz="2699" dirty="0">
                <a:solidFill>
                  <a:srgbClr val="1800AD"/>
                </a:solidFill>
                <a:latin typeface="Nunito 1"/>
                <a:ea typeface="Nunito 1"/>
                <a:cs typeface="Nunito 1"/>
                <a:sym typeface="Nunito 1"/>
              </a:rPr>
              <a:t>Reading and Writing</a:t>
            </a:r>
          </a:p>
          <a:p>
            <a:pPr marL="582928" lvl="1" indent="-291464" algn="l">
              <a:lnSpc>
                <a:spcPts val="2699"/>
              </a:lnSpc>
              <a:buFont typeface="Arial"/>
              <a:buChar char="•"/>
            </a:pPr>
            <a:r>
              <a:rPr lang="en-US" sz="2699" dirty="0">
                <a:solidFill>
                  <a:srgbClr val="1800AD"/>
                </a:solidFill>
                <a:latin typeface="Nunito 1"/>
                <a:ea typeface="Nunito 1"/>
                <a:cs typeface="Nunito 1"/>
                <a:sym typeface="Nunito 1"/>
              </a:rPr>
              <a:t>EOC courses </a:t>
            </a:r>
          </a:p>
          <a:p>
            <a:pPr algn="l">
              <a:lnSpc>
                <a:spcPts val="2699"/>
              </a:lnSpc>
              <a:spcBef>
                <a:spcPct val="0"/>
              </a:spcBef>
            </a:pPr>
            <a:endParaRPr lang="en-US" sz="2699" dirty="0">
              <a:solidFill>
                <a:srgbClr val="1800AD"/>
              </a:solidFill>
              <a:latin typeface="Nunito 1"/>
              <a:ea typeface="Nunito 1"/>
              <a:cs typeface="Nunito 1"/>
              <a:sym typeface="Nunito 1"/>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rot="-10607019" flipH="1">
            <a:off x="-759262" y="5626521"/>
            <a:ext cx="20812419" cy="8320433"/>
          </a:xfrm>
          <a:custGeom>
            <a:avLst/>
            <a:gdLst/>
            <a:ahLst/>
            <a:cxnLst/>
            <a:rect l="l" t="t" r="r" b="b"/>
            <a:pathLst>
              <a:path w="20812419" h="8320433">
                <a:moveTo>
                  <a:pt x="20812418" y="0"/>
                </a:moveTo>
                <a:lnTo>
                  <a:pt x="0" y="0"/>
                </a:lnTo>
                <a:lnTo>
                  <a:pt x="0" y="8320433"/>
                </a:lnTo>
                <a:lnTo>
                  <a:pt x="20812418" y="8320433"/>
                </a:lnTo>
                <a:lnTo>
                  <a:pt x="2081241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7360122" flipH="1">
            <a:off x="-206483" y="-180594"/>
            <a:ext cx="3662051" cy="2203889"/>
          </a:xfrm>
          <a:custGeom>
            <a:avLst/>
            <a:gdLst/>
            <a:ahLst/>
            <a:cxnLst/>
            <a:rect l="l" t="t" r="r" b="b"/>
            <a:pathLst>
              <a:path w="3662051" h="2203889">
                <a:moveTo>
                  <a:pt x="3662051" y="0"/>
                </a:moveTo>
                <a:lnTo>
                  <a:pt x="0" y="0"/>
                </a:lnTo>
                <a:lnTo>
                  <a:pt x="0" y="2203889"/>
                </a:lnTo>
                <a:lnTo>
                  <a:pt x="3662051" y="2203889"/>
                </a:lnTo>
                <a:lnTo>
                  <a:pt x="366205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8947577" flipH="1">
            <a:off x="15884007" y="2025664"/>
            <a:ext cx="2750586" cy="3476254"/>
          </a:xfrm>
          <a:custGeom>
            <a:avLst/>
            <a:gdLst/>
            <a:ahLst/>
            <a:cxnLst/>
            <a:rect l="l" t="t" r="r" b="b"/>
            <a:pathLst>
              <a:path w="2750586" h="3476254">
                <a:moveTo>
                  <a:pt x="2750586" y="0"/>
                </a:moveTo>
                <a:lnTo>
                  <a:pt x="0" y="0"/>
                </a:lnTo>
                <a:lnTo>
                  <a:pt x="0" y="3476254"/>
                </a:lnTo>
                <a:lnTo>
                  <a:pt x="2750586" y="3476254"/>
                </a:lnTo>
                <a:lnTo>
                  <a:pt x="275058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466222" y="4030415"/>
            <a:ext cx="1343160" cy="1407120"/>
          </a:xfrm>
          <a:custGeom>
            <a:avLst/>
            <a:gdLst/>
            <a:ahLst/>
            <a:cxnLst/>
            <a:rect l="l" t="t" r="r" b="b"/>
            <a:pathLst>
              <a:path w="1343160" h="1407120">
                <a:moveTo>
                  <a:pt x="0" y="0"/>
                </a:moveTo>
                <a:lnTo>
                  <a:pt x="1343160" y="0"/>
                </a:lnTo>
                <a:lnTo>
                  <a:pt x="1343160" y="1407120"/>
                </a:lnTo>
                <a:lnTo>
                  <a:pt x="0" y="14071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a:off x="570872" y="6254949"/>
            <a:ext cx="4782138" cy="3186099"/>
          </a:xfrm>
          <a:custGeom>
            <a:avLst/>
            <a:gdLst/>
            <a:ahLst/>
            <a:cxnLst/>
            <a:rect l="l" t="t" r="r" b="b"/>
            <a:pathLst>
              <a:path w="4782138" h="3186099">
                <a:moveTo>
                  <a:pt x="0" y="0"/>
                </a:moveTo>
                <a:lnTo>
                  <a:pt x="4782138" y="0"/>
                </a:lnTo>
                <a:lnTo>
                  <a:pt x="4782138" y="3186100"/>
                </a:lnTo>
                <a:lnTo>
                  <a:pt x="0" y="3186100"/>
                </a:lnTo>
                <a:lnTo>
                  <a:pt x="0" y="0"/>
                </a:lnTo>
                <a:close/>
              </a:path>
            </a:pathLst>
          </a:custGeom>
          <a:blipFill>
            <a:blip r:embed="rId14"/>
            <a:stretch>
              <a:fillRect/>
            </a:stretch>
          </a:blipFill>
        </p:spPr>
        <p:txBody>
          <a:bodyPr/>
          <a:lstStyle/>
          <a:p>
            <a:endParaRPr lang="en-US"/>
          </a:p>
        </p:txBody>
      </p:sp>
      <p:sp>
        <p:nvSpPr>
          <p:cNvPr id="9" name="TextBox 9"/>
          <p:cNvSpPr txBox="1"/>
          <p:nvPr/>
        </p:nvSpPr>
        <p:spPr>
          <a:xfrm>
            <a:off x="4733881" y="2411007"/>
            <a:ext cx="11455653" cy="527260"/>
          </a:xfrm>
          <a:prstGeom prst="rect">
            <a:avLst/>
          </a:prstGeom>
        </p:spPr>
        <p:txBody>
          <a:bodyPr lIns="0" tIns="0" rIns="0" bIns="0" rtlCol="0" anchor="t">
            <a:spAutoFit/>
          </a:bodyPr>
          <a:lstStyle/>
          <a:p>
            <a:pPr algn="ctr">
              <a:lnSpc>
                <a:spcPts val="4104"/>
              </a:lnSpc>
            </a:pPr>
            <a:r>
              <a:rPr lang="en-US" sz="5130" spc="-102" dirty="0">
                <a:solidFill>
                  <a:srgbClr val="EC635B"/>
                </a:solidFill>
                <a:latin typeface="Marykate"/>
                <a:ea typeface="Marykate"/>
                <a:cs typeface="Marykate"/>
                <a:sym typeface="Marykate"/>
              </a:rPr>
              <a:t>(Algebra 1, Biology, U.S. History, Geometry)</a:t>
            </a:r>
          </a:p>
        </p:txBody>
      </p:sp>
      <p:sp>
        <p:nvSpPr>
          <p:cNvPr id="10" name="TextBox 10"/>
          <p:cNvSpPr txBox="1"/>
          <p:nvPr/>
        </p:nvSpPr>
        <p:spPr>
          <a:xfrm>
            <a:off x="2573394" y="328268"/>
            <a:ext cx="12117953" cy="1677090"/>
          </a:xfrm>
          <a:prstGeom prst="rect">
            <a:avLst/>
          </a:prstGeom>
        </p:spPr>
        <p:txBody>
          <a:bodyPr lIns="0" tIns="0" rIns="0" bIns="0" rtlCol="0" anchor="t">
            <a:spAutoFit/>
          </a:bodyPr>
          <a:lstStyle/>
          <a:p>
            <a:pPr marL="0" lvl="0" indent="0" algn="ctr">
              <a:lnSpc>
                <a:spcPts val="6160"/>
              </a:lnSpc>
              <a:spcBef>
                <a:spcPct val="0"/>
              </a:spcBef>
            </a:pPr>
            <a:r>
              <a:rPr lang="en-US" sz="7701" spc="-154">
                <a:solidFill>
                  <a:srgbClr val="F4A82E"/>
                </a:solidFill>
                <a:latin typeface="Marykate"/>
                <a:ea typeface="Marykate"/>
                <a:cs typeface="Marykate"/>
                <a:sym typeface="Marykate"/>
              </a:rPr>
              <a:t>Florida End of Course (EOC) Assessments</a:t>
            </a:r>
          </a:p>
        </p:txBody>
      </p:sp>
      <p:sp>
        <p:nvSpPr>
          <p:cNvPr id="11" name="TextBox 11"/>
          <p:cNvSpPr txBox="1"/>
          <p:nvPr/>
        </p:nvSpPr>
        <p:spPr>
          <a:xfrm>
            <a:off x="6062986" y="4243269"/>
            <a:ext cx="11196314" cy="2011680"/>
          </a:xfrm>
          <a:prstGeom prst="rect">
            <a:avLst/>
          </a:prstGeom>
        </p:spPr>
        <p:txBody>
          <a:bodyPr lIns="0" tIns="0" rIns="0" bIns="0" rtlCol="0" anchor="t">
            <a:spAutoFit/>
          </a:bodyPr>
          <a:lstStyle/>
          <a:p>
            <a:pPr algn="l">
              <a:lnSpc>
                <a:spcPts val="2699"/>
              </a:lnSpc>
              <a:spcBef>
                <a:spcPct val="0"/>
              </a:spcBef>
            </a:pPr>
            <a:r>
              <a:rPr lang="en-US" sz="2699">
                <a:solidFill>
                  <a:srgbClr val="FF3131"/>
                </a:solidFill>
                <a:latin typeface="Nunito 1"/>
                <a:ea typeface="Nunito 1"/>
                <a:cs typeface="Nunito 1"/>
                <a:sym typeface="Nunito 1"/>
              </a:rPr>
              <a:t>Add EOC information, if applicable​</a:t>
            </a:r>
          </a:p>
          <a:p>
            <a:pPr algn="l">
              <a:lnSpc>
                <a:spcPts val="2699"/>
              </a:lnSpc>
              <a:spcBef>
                <a:spcPct val="0"/>
              </a:spcBef>
            </a:pPr>
            <a:endParaRPr lang="en-US" sz="2699">
              <a:solidFill>
                <a:srgbClr val="FF3131"/>
              </a:solidFill>
              <a:latin typeface="Nunito 1"/>
              <a:ea typeface="Nunito 1"/>
              <a:cs typeface="Nunito 1"/>
              <a:sym typeface="Nunito 1"/>
            </a:endParaRPr>
          </a:p>
          <a:p>
            <a:pPr algn="l">
              <a:lnSpc>
                <a:spcPts val="2699"/>
              </a:lnSpc>
              <a:spcBef>
                <a:spcPct val="0"/>
              </a:spcBef>
            </a:pPr>
            <a:endParaRPr lang="en-US" sz="2699">
              <a:solidFill>
                <a:srgbClr val="FF3131"/>
              </a:solidFill>
              <a:latin typeface="Nunito 1"/>
              <a:ea typeface="Nunito 1"/>
              <a:cs typeface="Nunito 1"/>
              <a:sym typeface="Nunito 1"/>
            </a:endParaRPr>
          </a:p>
          <a:p>
            <a:pPr algn="l">
              <a:lnSpc>
                <a:spcPts val="2699"/>
              </a:lnSpc>
              <a:spcBef>
                <a:spcPct val="0"/>
              </a:spcBef>
            </a:pPr>
            <a:r>
              <a:rPr lang="en-US" sz="2699">
                <a:solidFill>
                  <a:srgbClr val="000000"/>
                </a:solidFill>
                <a:latin typeface="Nunito 1"/>
                <a:ea typeface="Nunito 1"/>
                <a:cs typeface="Nunito 1"/>
                <a:sym typeface="Nunito 1"/>
              </a:rPr>
              <a:t>To learn more about state assessments visit the Florida Department of Education’s website, </a:t>
            </a:r>
            <a:r>
              <a:rPr lang="en-US" sz="2699" u="sng">
                <a:solidFill>
                  <a:srgbClr val="000000"/>
                </a:solidFill>
                <a:latin typeface="Nunito 1"/>
                <a:ea typeface="Nunito 1"/>
                <a:cs typeface="Nunito 1"/>
                <a:sym typeface="Nunito 1"/>
                <a:hlinkClick r:id="rId15" tooltip="http://fldoe.org/accountability/assessments"/>
              </a:rPr>
              <a:t>fldoe.org/accountability/assessments</a:t>
            </a:r>
            <a:r>
              <a:rPr lang="en-US" sz="2699">
                <a:solidFill>
                  <a:srgbClr val="000000"/>
                </a:solidFill>
                <a:latin typeface="Nunito 1"/>
                <a:ea typeface="Nunito 1"/>
                <a:cs typeface="Nunito 1"/>
                <a:sym typeface="Nunito 1"/>
              </a:rPr>
              <a:t>.</a:t>
            </a:r>
          </a:p>
          <a:p>
            <a:pPr algn="ctr">
              <a:lnSpc>
                <a:spcPts val="2699"/>
              </a:lnSpc>
              <a:spcBef>
                <a:spcPct val="0"/>
              </a:spcBef>
            </a:pPr>
            <a:endParaRPr lang="en-US" sz="2699">
              <a:solidFill>
                <a:srgbClr val="000000"/>
              </a:solidFill>
              <a:latin typeface="Nunito 1"/>
              <a:ea typeface="Nunito 1"/>
              <a:cs typeface="Nunito 1"/>
              <a:sym typeface="Nunito 1"/>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flipH="1" flipV="1">
            <a:off x="10060891" y="2079062"/>
            <a:ext cx="12991309" cy="5193693"/>
          </a:xfrm>
          <a:custGeom>
            <a:avLst/>
            <a:gdLst/>
            <a:ahLst/>
            <a:cxnLst/>
            <a:rect l="l" t="t" r="r" b="b"/>
            <a:pathLst>
              <a:path w="12991309" h="5193693">
                <a:moveTo>
                  <a:pt x="12991309" y="5193693"/>
                </a:moveTo>
                <a:lnTo>
                  <a:pt x="0" y="5193693"/>
                </a:lnTo>
                <a:lnTo>
                  <a:pt x="0" y="0"/>
                </a:lnTo>
                <a:lnTo>
                  <a:pt x="12991309" y="0"/>
                </a:lnTo>
                <a:lnTo>
                  <a:pt x="12991309" y="51936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95250" y="7627440"/>
            <a:ext cx="5225550" cy="2945310"/>
          </a:xfrm>
          <a:custGeom>
            <a:avLst/>
            <a:gdLst/>
            <a:ahLst/>
            <a:cxnLst/>
            <a:rect l="l" t="t" r="r" b="b"/>
            <a:pathLst>
              <a:path w="5225550" h="2945310">
                <a:moveTo>
                  <a:pt x="5225550" y="0"/>
                </a:moveTo>
                <a:lnTo>
                  <a:pt x="0" y="0"/>
                </a:lnTo>
                <a:lnTo>
                  <a:pt x="0" y="2945310"/>
                </a:lnTo>
                <a:lnTo>
                  <a:pt x="5225550" y="2945310"/>
                </a:lnTo>
                <a:lnTo>
                  <a:pt x="522555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590070">
            <a:off x="13054062" y="312855"/>
            <a:ext cx="1019038" cy="1279614"/>
          </a:xfrm>
          <a:custGeom>
            <a:avLst/>
            <a:gdLst/>
            <a:ahLst/>
            <a:cxnLst/>
            <a:rect l="l" t="t" r="r" b="b"/>
            <a:pathLst>
              <a:path w="1019038" h="1279614">
                <a:moveTo>
                  <a:pt x="0" y="0"/>
                </a:moveTo>
                <a:lnTo>
                  <a:pt x="1019038" y="0"/>
                </a:lnTo>
                <a:lnTo>
                  <a:pt x="1019038" y="1279614"/>
                </a:lnTo>
                <a:lnTo>
                  <a:pt x="0" y="12796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330720">
            <a:off x="14174228" y="253012"/>
            <a:ext cx="394084" cy="494854"/>
          </a:xfrm>
          <a:custGeom>
            <a:avLst/>
            <a:gdLst/>
            <a:ahLst/>
            <a:cxnLst/>
            <a:rect l="l" t="t" r="r" b="b"/>
            <a:pathLst>
              <a:path w="394084" h="494854">
                <a:moveTo>
                  <a:pt x="0" y="0"/>
                </a:moveTo>
                <a:lnTo>
                  <a:pt x="394084" y="0"/>
                </a:lnTo>
                <a:lnTo>
                  <a:pt x="394084" y="494854"/>
                </a:lnTo>
                <a:lnTo>
                  <a:pt x="0" y="4948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5130300" y="-1176945"/>
            <a:ext cx="2590935" cy="2543827"/>
          </a:xfrm>
          <a:custGeom>
            <a:avLst/>
            <a:gdLst/>
            <a:ahLst/>
            <a:cxnLst/>
            <a:rect l="l" t="t" r="r" b="b"/>
            <a:pathLst>
              <a:path w="2590935" h="2543827">
                <a:moveTo>
                  <a:pt x="0" y="0"/>
                </a:moveTo>
                <a:lnTo>
                  <a:pt x="2590935" y="0"/>
                </a:lnTo>
                <a:lnTo>
                  <a:pt x="2590935" y="2543828"/>
                </a:lnTo>
                <a:lnTo>
                  <a:pt x="0" y="25438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1908286">
            <a:off x="15195915" y="7404672"/>
            <a:ext cx="1723835" cy="3170934"/>
          </a:xfrm>
          <a:custGeom>
            <a:avLst/>
            <a:gdLst/>
            <a:ahLst/>
            <a:cxnLst/>
            <a:rect l="l" t="t" r="r" b="b"/>
            <a:pathLst>
              <a:path w="1723835" h="3170934">
                <a:moveTo>
                  <a:pt x="0" y="0"/>
                </a:moveTo>
                <a:lnTo>
                  <a:pt x="1723835" y="0"/>
                </a:lnTo>
                <a:lnTo>
                  <a:pt x="1723835" y="3170934"/>
                </a:lnTo>
                <a:lnTo>
                  <a:pt x="0" y="317093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Freeform 10"/>
          <p:cNvSpPr/>
          <p:nvPr/>
        </p:nvSpPr>
        <p:spPr>
          <a:xfrm>
            <a:off x="11988337" y="1366883"/>
            <a:ext cx="4765866" cy="3371850"/>
          </a:xfrm>
          <a:custGeom>
            <a:avLst/>
            <a:gdLst/>
            <a:ahLst/>
            <a:cxnLst/>
            <a:rect l="l" t="t" r="r" b="b"/>
            <a:pathLst>
              <a:path w="4765866" h="3371850">
                <a:moveTo>
                  <a:pt x="0" y="0"/>
                </a:moveTo>
                <a:lnTo>
                  <a:pt x="4765866" y="0"/>
                </a:lnTo>
                <a:lnTo>
                  <a:pt x="4765866" y="3371850"/>
                </a:lnTo>
                <a:lnTo>
                  <a:pt x="0" y="3371850"/>
                </a:lnTo>
                <a:lnTo>
                  <a:pt x="0" y="0"/>
                </a:lnTo>
                <a:close/>
              </a:path>
            </a:pathLst>
          </a:custGeom>
          <a:blipFill>
            <a:blip r:embed="rId17"/>
            <a:stretch>
              <a:fillRect/>
            </a:stretch>
          </a:blipFill>
        </p:spPr>
        <p:txBody>
          <a:bodyPr/>
          <a:lstStyle/>
          <a:p>
            <a:endParaRPr lang="en-US"/>
          </a:p>
        </p:txBody>
      </p:sp>
      <p:sp>
        <p:nvSpPr>
          <p:cNvPr id="11" name="Freeform 11"/>
          <p:cNvSpPr/>
          <p:nvPr/>
        </p:nvSpPr>
        <p:spPr>
          <a:xfrm>
            <a:off x="1683942" y="7330985"/>
            <a:ext cx="4193623" cy="2794001"/>
          </a:xfrm>
          <a:custGeom>
            <a:avLst/>
            <a:gdLst/>
            <a:ahLst/>
            <a:cxnLst/>
            <a:rect l="l" t="t" r="r" b="b"/>
            <a:pathLst>
              <a:path w="4193623" h="2794001">
                <a:moveTo>
                  <a:pt x="0" y="0"/>
                </a:moveTo>
                <a:lnTo>
                  <a:pt x="4193623" y="0"/>
                </a:lnTo>
                <a:lnTo>
                  <a:pt x="4193623" y="2794001"/>
                </a:lnTo>
                <a:lnTo>
                  <a:pt x="0" y="2794001"/>
                </a:lnTo>
                <a:lnTo>
                  <a:pt x="0" y="0"/>
                </a:lnTo>
                <a:close/>
              </a:path>
            </a:pathLst>
          </a:custGeom>
          <a:blipFill>
            <a:blip r:embed="rId18"/>
            <a:stretch>
              <a:fillRect/>
            </a:stretch>
          </a:blipFill>
        </p:spPr>
        <p:txBody>
          <a:bodyPr/>
          <a:lstStyle/>
          <a:p>
            <a:endParaRPr lang="en-US"/>
          </a:p>
        </p:txBody>
      </p:sp>
      <p:sp>
        <p:nvSpPr>
          <p:cNvPr id="12" name="TextBox 12"/>
          <p:cNvSpPr txBox="1"/>
          <p:nvPr/>
        </p:nvSpPr>
        <p:spPr>
          <a:xfrm>
            <a:off x="492712" y="2046215"/>
            <a:ext cx="8101875" cy="3323590"/>
          </a:xfrm>
          <a:prstGeom prst="rect">
            <a:avLst/>
          </a:prstGeom>
        </p:spPr>
        <p:txBody>
          <a:bodyPr lIns="0" tIns="0" rIns="0" bIns="0" rtlCol="0" anchor="t">
            <a:spAutoFit/>
          </a:bodyPr>
          <a:lstStyle/>
          <a:p>
            <a:pPr marL="410213" lvl="1" indent="-205106" algn="l">
              <a:lnSpc>
                <a:spcPts val="2660"/>
              </a:lnSpc>
              <a:buFont typeface="Arial"/>
              <a:buChar char="•"/>
            </a:pPr>
            <a:r>
              <a:rPr lang="en-US" sz="1900">
                <a:solidFill>
                  <a:srgbClr val="3C3C3C"/>
                </a:solidFill>
                <a:latin typeface="Nunito 1"/>
                <a:ea typeface="Nunito 1"/>
                <a:cs typeface="Nunito 1"/>
                <a:sym typeface="Nunito 1"/>
              </a:rPr>
              <a:t>School Grade and Overview</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Population and Enrollment</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Assessments- Academic Achievement, Growth, and Population </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Assessments -English Language Learners</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Graduation and Beyond</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Educator Qualifications and Equity</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Long-Term Goals and Interim Progress</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Accelerated Course Enrollment</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Per-Pupil Expenditures</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National Data</a:t>
            </a:r>
          </a:p>
        </p:txBody>
      </p:sp>
      <p:sp>
        <p:nvSpPr>
          <p:cNvPr id="13" name="TextBox 13"/>
          <p:cNvSpPr txBox="1"/>
          <p:nvPr/>
        </p:nvSpPr>
        <p:spPr>
          <a:xfrm>
            <a:off x="492712" y="1433558"/>
            <a:ext cx="4429497" cy="539749"/>
          </a:xfrm>
          <a:prstGeom prst="rect">
            <a:avLst/>
          </a:prstGeom>
        </p:spPr>
        <p:txBody>
          <a:bodyPr lIns="0" tIns="0" rIns="0" bIns="0" rtlCol="0" anchor="t">
            <a:spAutoFit/>
          </a:bodyPr>
          <a:lstStyle/>
          <a:p>
            <a:pPr marL="0" lvl="0" indent="0" algn="l">
              <a:lnSpc>
                <a:spcPts val="3999"/>
              </a:lnSpc>
            </a:pPr>
            <a:r>
              <a:rPr lang="en-US" sz="3999">
                <a:solidFill>
                  <a:srgbClr val="3C3C3C"/>
                </a:solidFill>
                <a:latin typeface="Marykate"/>
                <a:ea typeface="Marykate"/>
                <a:cs typeface="Marykate"/>
                <a:sym typeface="Marykate"/>
              </a:rPr>
              <a:t>School Report Cards: </a:t>
            </a:r>
          </a:p>
        </p:txBody>
      </p:sp>
      <p:sp>
        <p:nvSpPr>
          <p:cNvPr id="14" name="TextBox 14"/>
          <p:cNvSpPr txBox="1"/>
          <p:nvPr/>
        </p:nvSpPr>
        <p:spPr>
          <a:xfrm>
            <a:off x="7037735" y="5210175"/>
            <a:ext cx="6921963" cy="539749"/>
          </a:xfrm>
          <a:prstGeom prst="rect">
            <a:avLst/>
          </a:prstGeom>
        </p:spPr>
        <p:txBody>
          <a:bodyPr lIns="0" tIns="0" rIns="0" bIns="0" rtlCol="0" anchor="t">
            <a:spAutoFit/>
          </a:bodyPr>
          <a:lstStyle/>
          <a:p>
            <a:pPr marL="0" lvl="0" indent="0" algn="l">
              <a:lnSpc>
                <a:spcPts val="3999"/>
              </a:lnSpc>
            </a:pPr>
            <a:r>
              <a:rPr lang="en-US" sz="3999">
                <a:solidFill>
                  <a:srgbClr val="3C3C3C"/>
                </a:solidFill>
                <a:latin typeface="Marykate"/>
                <a:ea typeface="Marykate"/>
                <a:cs typeface="Marykate"/>
                <a:sym typeface="Marykate"/>
              </a:rPr>
              <a:t>Available online at School Report Cards: </a:t>
            </a:r>
          </a:p>
        </p:txBody>
      </p:sp>
      <p:sp>
        <p:nvSpPr>
          <p:cNvPr id="15" name="TextBox 15"/>
          <p:cNvSpPr txBox="1"/>
          <p:nvPr/>
        </p:nvSpPr>
        <p:spPr>
          <a:xfrm>
            <a:off x="7319357" y="5776505"/>
            <a:ext cx="8101875" cy="3323590"/>
          </a:xfrm>
          <a:prstGeom prst="rect">
            <a:avLst/>
          </a:prstGeom>
        </p:spPr>
        <p:txBody>
          <a:bodyPr lIns="0" tIns="0" rIns="0" bIns="0" rtlCol="0" anchor="t">
            <a:spAutoFit/>
          </a:bodyPr>
          <a:lstStyle/>
          <a:p>
            <a:pPr marL="410213" lvl="1" indent="-205106" algn="l">
              <a:lnSpc>
                <a:spcPts val="2660"/>
              </a:lnSpc>
              <a:buFont typeface="Arial"/>
              <a:buChar char="•"/>
            </a:pPr>
            <a:r>
              <a:rPr lang="en-US" sz="1900">
                <a:solidFill>
                  <a:srgbClr val="3C3C3C"/>
                </a:solidFill>
                <a:latin typeface="Nunito 1"/>
                <a:ea typeface="Nunito 1"/>
                <a:cs typeface="Nunito 1"/>
                <a:sym typeface="Nunito 1"/>
              </a:rPr>
              <a:t>School Grade and Overview</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Population and Enrollment</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Assessments- Academic Achievement, Growth, and Population </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Assessments -English Language Learners</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Graduation and Beyond</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Educator Qualifications and Equity</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Long-Term Goals and Interim Progress</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Accelerated Course Enrollment</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Per-Pupil Expenditures</a:t>
            </a:r>
          </a:p>
          <a:p>
            <a:pPr marL="410213" lvl="1" indent="-205106" algn="l">
              <a:lnSpc>
                <a:spcPts val="2660"/>
              </a:lnSpc>
              <a:buFont typeface="Arial"/>
              <a:buChar char="•"/>
            </a:pPr>
            <a:r>
              <a:rPr lang="en-US" sz="1900">
                <a:solidFill>
                  <a:srgbClr val="3C3C3C"/>
                </a:solidFill>
                <a:latin typeface="Nunito 1"/>
                <a:ea typeface="Nunito 1"/>
                <a:cs typeface="Nunito 1"/>
                <a:sym typeface="Nunito 1"/>
              </a:rPr>
              <a:t>National Data</a:t>
            </a:r>
          </a:p>
        </p:txBody>
      </p:sp>
      <p:sp>
        <p:nvSpPr>
          <p:cNvPr id="16" name="TextBox 16"/>
          <p:cNvSpPr txBox="1"/>
          <p:nvPr/>
        </p:nvSpPr>
        <p:spPr>
          <a:xfrm>
            <a:off x="0" y="5871755"/>
            <a:ext cx="5414921" cy="1011555"/>
          </a:xfrm>
          <a:prstGeom prst="rect">
            <a:avLst/>
          </a:prstGeom>
        </p:spPr>
        <p:txBody>
          <a:bodyPr lIns="0" tIns="0" rIns="0" bIns="0" rtlCol="0" anchor="t">
            <a:spAutoFit/>
          </a:bodyPr>
          <a:lstStyle/>
          <a:p>
            <a:pPr algn="ctr">
              <a:lnSpc>
                <a:spcPts val="2699"/>
              </a:lnSpc>
              <a:spcBef>
                <a:spcPct val="0"/>
              </a:spcBef>
            </a:pPr>
            <a:r>
              <a:rPr lang="en-US" sz="2699">
                <a:solidFill>
                  <a:srgbClr val="3C3C3C"/>
                </a:solidFill>
                <a:latin typeface="Nunito 1"/>
                <a:ea typeface="Nunito 1"/>
                <a:cs typeface="Nunito 1"/>
                <a:sym typeface="Nunito 1"/>
              </a:rPr>
              <a:t>Available online at </a:t>
            </a:r>
            <a:r>
              <a:rPr lang="en-US" sz="2699" u="sng">
                <a:solidFill>
                  <a:srgbClr val="3C3C3C"/>
                </a:solidFill>
                <a:latin typeface="Nunito 1"/>
                <a:ea typeface="Nunito 1"/>
                <a:cs typeface="Nunito 1"/>
                <a:sym typeface="Nunito 1"/>
                <a:hlinkClick r:id="rId19" tooltip="https://edudata.fldoe.org"/>
              </a:rPr>
              <a:t>https://edudata.fldoe.org</a:t>
            </a:r>
            <a:r>
              <a:rPr lang="en-US" sz="2699">
                <a:solidFill>
                  <a:srgbClr val="3C3C3C"/>
                </a:solidFill>
                <a:latin typeface="Nunito 1"/>
                <a:ea typeface="Nunito 1"/>
                <a:cs typeface="Nunito 1"/>
                <a:sym typeface="Nunito 1"/>
              </a:rPr>
              <a:t> OR Front Office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flipV="1">
            <a:off x="12405949" y="0"/>
            <a:ext cx="5992584" cy="3377638"/>
          </a:xfrm>
          <a:custGeom>
            <a:avLst/>
            <a:gdLst/>
            <a:ahLst/>
            <a:cxnLst/>
            <a:rect l="l" t="t" r="r" b="b"/>
            <a:pathLst>
              <a:path w="5992584" h="3377638">
                <a:moveTo>
                  <a:pt x="0" y="3377638"/>
                </a:moveTo>
                <a:lnTo>
                  <a:pt x="5992584" y="3377638"/>
                </a:lnTo>
                <a:lnTo>
                  <a:pt x="5992584" y="0"/>
                </a:lnTo>
                <a:lnTo>
                  <a:pt x="0" y="0"/>
                </a:lnTo>
                <a:lnTo>
                  <a:pt x="0" y="337763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2536569" y="3377638"/>
            <a:ext cx="5280319" cy="5299035"/>
          </a:xfrm>
          <a:custGeom>
            <a:avLst/>
            <a:gdLst/>
            <a:ahLst/>
            <a:cxnLst/>
            <a:rect l="l" t="t" r="r" b="b"/>
            <a:pathLst>
              <a:path w="5280319" h="5299035">
                <a:moveTo>
                  <a:pt x="0" y="0"/>
                </a:moveTo>
                <a:lnTo>
                  <a:pt x="5280318" y="0"/>
                </a:lnTo>
                <a:lnTo>
                  <a:pt x="5280318" y="5299036"/>
                </a:lnTo>
                <a:lnTo>
                  <a:pt x="0" y="5299036"/>
                </a:lnTo>
                <a:lnTo>
                  <a:pt x="0" y="0"/>
                </a:lnTo>
                <a:close/>
              </a:path>
            </a:pathLst>
          </a:custGeom>
          <a:blipFill>
            <a:blip r:embed="rId8"/>
            <a:stretch>
              <a:fillRect r="-354"/>
            </a:stretch>
          </a:blipFill>
        </p:spPr>
        <p:txBody>
          <a:bodyPr/>
          <a:lstStyle/>
          <a:p>
            <a:endParaRPr lang="en-US"/>
          </a:p>
        </p:txBody>
      </p:sp>
      <p:sp>
        <p:nvSpPr>
          <p:cNvPr id="6" name="TextBox 6"/>
          <p:cNvSpPr txBox="1"/>
          <p:nvPr/>
        </p:nvSpPr>
        <p:spPr>
          <a:xfrm>
            <a:off x="137454" y="880908"/>
            <a:ext cx="6548595" cy="1033222"/>
          </a:xfrm>
          <a:prstGeom prst="rect">
            <a:avLst/>
          </a:prstGeom>
        </p:spPr>
        <p:txBody>
          <a:bodyPr lIns="0" tIns="0" rIns="0" bIns="0" rtlCol="0" anchor="t">
            <a:spAutoFit/>
          </a:bodyPr>
          <a:lstStyle/>
          <a:p>
            <a:pPr algn="l">
              <a:lnSpc>
                <a:spcPts val="7121"/>
              </a:lnSpc>
            </a:pPr>
            <a:r>
              <a:rPr lang="en-US" sz="8901" spc="-178">
                <a:solidFill>
                  <a:srgbClr val="EC635B"/>
                </a:solidFill>
                <a:latin typeface="Marykate"/>
                <a:ea typeface="Marykate"/>
                <a:cs typeface="Marykate"/>
                <a:sym typeface="Marykate"/>
              </a:rPr>
              <a:t>Parent Advisory</a:t>
            </a:r>
          </a:p>
        </p:txBody>
      </p:sp>
      <p:sp>
        <p:nvSpPr>
          <p:cNvPr id="7" name="TextBox 7"/>
          <p:cNvSpPr txBox="1"/>
          <p:nvPr/>
        </p:nvSpPr>
        <p:spPr>
          <a:xfrm>
            <a:off x="1294975" y="1919689"/>
            <a:ext cx="6979726" cy="1155764"/>
          </a:xfrm>
          <a:prstGeom prst="rect">
            <a:avLst/>
          </a:prstGeom>
        </p:spPr>
        <p:txBody>
          <a:bodyPr lIns="0" tIns="0" rIns="0" bIns="0" rtlCol="0" anchor="t">
            <a:spAutoFit/>
          </a:bodyPr>
          <a:lstStyle/>
          <a:p>
            <a:pPr algn="l">
              <a:lnSpc>
                <a:spcPts val="8000"/>
              </a:lnSpc>
            </a:pPr>
            <a:r>
              <a:rPr lang="en-US" sz="10001" spc="-200">
                <a:solidFill>
                  <a:srgbClr val="EC635B"/>
                </a:solidFill>
                <a:latin typeface="Marykate"/>
                <a:ea typeface="Marykate"/>
                <a:cs typeface="Marykate"/>
                <a:sym typeface="Marykate"/>
              </a:rPr>
              <a:t>Council (PAC)</a:t>
            </a:r>
          </a:p>
        </p:txBody>
      </p:sp>
      <p:sp>
        <p:nvSpPr>
          <p:cNvPr id="8" name="TextBox 8"/>
          <p:cNvSpPr txBox="1"/>
          <p:nvPr/>
        </p:nvSpPr>
        <p:spPr>
          <a:xfrm>
            <a:off x="523645" y="3775370"/>
            <a:ext cx="10934894" cy="6231321"/>
          </a:xfrm>
          <a:prstGeom prst="rect">
            <a:avLst/>
          </a:prstGeom>
        </p:spPr>
        <p:txBody>
          <a:bodyPr lIns="0" tIns="0" rIns="0" bIns="0" rtlCol="0" anchor="t">
            <a:spAutoFit/>
          </a:bodyPr>
          <a:lstStyle/>
          <a:p>
            <a:pPr marL="785341" lvl="1" indent="-392671" algn="l">
              <a:lnSpc>
                <a:spcPts val="3637"/>
              </a:lnSpc>
              <a:buFont typeface="Arial"/>
              <a:buChar char="•"/>
            </a:pPr>
            <a:r>
              <a:rPr lang="en-US" sz="3637" dirty="0">
                <a:solidFill>
                  <a:srgbClr val="1800AD"/>
                </a:solidFill>
                <a:latin typeface="Nunito 1"/>
                <a:ea typeface="Nunito 1"/>
                <a:cs typeface="Nunito 1"/>
                <a:sym typeface="Nunito 1"/>
              </a:rPr>
              <a:t>The district has a Parent and Family Engagement Plan. The summary of the plan is in the Title I School &amp; Family Partnership Overview. </a:t>
            </a:r>
          </a:p>
          <a:p>
            <a:pPr marL="785341" lvl="1" indent="-392671" algn="l">
              <a:lnSpc>
                <a:spcPts val="4365"/>
              </a:lnSpc>
              <a:buFont typeface="Arial"/>
              <a:buChar char="•"/>
            </a:pPr>
            <a:r>
              <a:rPr lang="en-US" sz="3637" dirty="0">
                <a:solidFill>
                  <a:srgbClr val="1800AD"/>
                </a:solidFill>
                <a:latin typeface="Nunito 1"/>
                <a:ea typeface="Nunito 1"/>
                <a:cs typeface="Nunito 1"/>
                <a:sym typeface="Nunito 1"/>
              </a:rPr>
              <a:t>You may access the full plan at </a:t>
            </a:r>
            <a:r>
              <a:rPr lang="en-US" sz="3637" u="sng" dirty="0">
                <a:solidFill>
                  <a:srgbClr val="1800AD"/>
                </a:solidFill>
                <a:latin typeface="Nunito 1"/>
                <a:ea typeface="Nunito 1"/>
                <a:cs typeface="Nunito 1"/>
                <a:sym typeface="Nunito 1"/>
                <a:hlinkClick r:id="rId9" tooltip="http://www.pcsb.org/titleone"/>
              </a:rPr>
              <a:t>www.pcsb.org/titleone</a:t>
            </a:r>
          </a:p>
          <a:p>
            <a:pPr marL="785341" lvl="1" indent="-392671" algn="l">
              <a:lnSpc>
                <a:spcPts val="3637"/>
              </a:lnSpc>
              <a:buFont typeface="Arial"/>
              <a:buChar char="•"/>
            </a:pPr>
            <a:r>
              <a:rPr lang="en-US" sz="3637" dirty="0">
                <a:solidFill>
                  <a:srgbClr val="1800AD"/>
                </a:solidFill>
                <a:latin typeface="Nunito 1"/>
                <a:ea typeface="Nunito 1"/>
                <a:cs typeface="Nunito 1"/>
                <a:sym typeface="Nunito 1"/>
              </a:rPr>
              <a:t>The Parent Advisory Council (PAC) is responsible for reviewing and revising the District PFEP. </a:t>
            </a:r>
          </a:p>
          <a:p>
            <a:pPr marL="785341" lvl="1" indent="-392671" algn="l">
              <a:lnSpc>
                <a:spcPts val="3637"/>
              </a:lnSpc>
              <a:buFont typeface="Arial"/>
              <a:buChar char="•"/>
            </a:pPr>
            <a:r>
              <a:rPr lang="en-US" sz="3637" dirty="0">
                <a:solidFill>
                  <a:srgbClr val="1800AD"/>
                </a:solidFill>
                <a:latin typeface="Nunito 1"/>
                <a:ea typeface="Nunito 1"/>
                <a:cs typeface="Nunito 1"/>
                <a:sym typeface="Nunito 1"/>
              </a:rPr>
              <a:t>PAC will meet virtually or in-person with the district’s Title I Staff. </a:t>
            </a:r>
          </a:p>
          <a:p>
            <a:pPr marL="785341" lvl="1" indent="-392671" algn="l">
              <a:lnSpc>
                <a:spcPts val="3637"/>
              </a:lnSpc>
              <a:spcBef>
                <a:spcPct val="0"/>
              </a:spcBef>
              <a:buFont typeface="Arial"/>
              <a:buChar char="•"/>
            </a:pPr>
            <a:r>
              <a:rPr lang="en-US" sz="3637" dirty="0">
                <a:solidFill>
                  <a:srgbClr val="1800AD"/>
                </a:solidFill>
                <a:latin typeface="Nunito 1"/>
                <a:ea typeface="Nunito 1"/>
                <a:cs typeface="Nunito 1"/>
                <a:sym typeface="Nunito 1"/>
              </a:rPr>
              <a:t>Each school is committed to having at least one member representing our school please notify, </a:t>
            </a:r>
            <a:r>
              <a:rPr lang="en-US" sz="3637" dirty="0">
                <a:solidFill>
                  <a:srgbClr val="FF3131"/>
                </a:solidFill>
                <a:latin typeface="Nunito 1"/>
                <a:ea typeface="Nunito 1"/>
                <a:cs typeface="Nunito 1"/>
                <a:sym typeface="Nunito 1"/>
              </a:rPr>
              <a:t>Lonnette Frazier</a:t>
            </a:r>
            <a:endParaRPr lang="en-US" sz="3637" dirty="0">
              <a:solidFill>
                <a:srgbClr val="1800AD"/>
              </a:solidFill>
              <a:latin typeface="Nunito 1"/>
              <a:ea typeface="Nunito 1"/>
              <a:cs typeface="Nunito 1"/>
              <a:sym typeface="Nunito 1"/>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313013">
            <a:off x="6473624" y="5988011"/>
            <a:ext cx="5340753" cy="1458609"/>
          </a:xfrm>
          <a:custGeom>
            <a:avLst/>
            <a:gdLst/>
            <a:ahLst/>
            <a:cxnLst/>
            <a:rect l="l" t="t" r="r" b="b"/>
            <a:pathLst>
              <a:path w="5340753" h="1458609">
                <a:moveTo>
                  <a:pt x="0" y="0"/>
                </a:moveTo>
                <a:lnTo>
                  <a:pt x="5340752" y="0"/>
                </a:lnTo>
                <a:lnTo>
                  <a:pt x="5340752" y="1458609"/>
                </a:lnTo>
                <a:lnTo>
                  <a:pt x="0" y="14586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3041764" y="3286820"/>
            <a:ext cx="12204472" cy="2909342"/>
          </a:xfrm>
          <a:prstGeom prst="rect">
            <a:avLst/>
          </a:prstGeom>
        </p:spPr>
        <p:txBody>
          <a:bodyPr lIns="0" tIns="0" rIns="0" bIns="0" rtlCol="0" anchor="t">
            <a:spAutoFit/>
          </a:bodyPr>
          <a:lstStyle/>
          <a:p>
            <a:pPr algn="ctr">
              <a:lnSpc>
                <a:spcPts val="20307"/>
              </a:lnSpc>
            </a:pPr>
            <a:r>
              <a:rPr lang="en-US" sz="25384">
                <a:solidFill>
                  <a:srgbClr val="F4A82E"/>
                </a:solidFill>
                <a:latin typeface="Marykate"/>
                <a:ea typeface="Marykate"/>
                <a:cs typeface="Marykate"/>
                <a:sym typeface="Marykate"/>
              </a:rPr>
              <a:t>Thank You!</a:t>
            </a:r>
          </a:p>
        </p:txBody>
      </p:sp>
      <p:sp>
        <p:nvSpPr>
          <p:cNvPr id="5" name="Freeform 5"/>
          <p:cNvSpPr/>
          <p:nvPr/>
        </p:nvSpPr>
        <p:spPr>
          <a:xfrm flipH="1">
            <a:off x="-175345" y="7610206"/>
            <a:ext cx="4847320" cy="2732126"/>
          </a:xfrm>
          <a:custGeom>
            <a:avLst/>
            <a:gdLst/>
            <a:ahLst/>
            <a:cxnLst/>
            <a:rect l="l" t="t" r="r" b="b"/>
            <a:pathLst>
              <a:path w="4847320" h="2732126">
                <a:moveTo>
                  <a:pt x="4847320" y="0"/>
                </a:moveTo>
                <a:lnTo>
                  <a:pt x="0" y="0"/>
                </a:lnTo>
                <a:lnTo>
                  <a:pt x="0" y="2732126"/>
                </a:lnTo>
                <a:lnTo>
                  <a:pt x="4847320" y="2732126"/>
                </a:lnTo>
                <a:lnTo>
                  <a:pt x="484732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8783979" flipV="1">
            <a:off x="15835590" y="372819"/>
            <a:ext cx="3981837" cy="2396342"/>
          </a:xfrm>
          <a:custGeom>
            <a:avLst/>
            <a:gdLst/>
            <a:ahLst/>
            <a:cxnLst/>
            <a:rect l="l" t="t" r="r" b="b"/>
            <a:pathLst>
              <a:path w="3981837" h="2396342">
                <a:moveTo>
                  <a:pt x="0" y="2396342"/>
                </a:moveTo>
                <a:lnTo>
                  <a:pt x="3981838" y="2396342"/>
                </a:lnTo>
                <a:lnTo>
                  <a:pt x="3981838" y="0"/>
                </a:lnTo>
                <a:lnTo>
                  <a:pt x="0" y="0"/>
                </a:lnTo>
                <a:lnTo>
                  <a:pt x="0" y="2396342"/>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3364189" y="7295362"/>
            <a:ext cx="1423523" cy="1491310"/>
          </a:xfrm>
          <a:custGeom>
            <a:avLst/>
            <a:gdLst/>
            <a:ahLst/>
            <a:cxnLst/>
            <a:rect l="l" t="t" r="r" b="b"/>
            <a:pathLst>
              <a:path w="1423523" h="1491310">
                <a:moveTo>
                  <a:pt x="0" y="0"/>
                </a:moveTo>
                <a:lnTo>
                  <a:pt x="1423523" y="0"/>
                </a:lnTo>
                <a:lnTo>
                  <a:pt x="1423523" y="1491310"/>
                </a:lnTo>
                <a:lnTo>
                  <a:pt x="0" y="14913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2108934" y="2308064"/>
            <a:ext cx="1085182" cy="1362672"/>
          </a:xfrm>
          <a:custGeom>
            <a:avLst/>
            <a:gdLst/>
            <a:ahLst/>
            <a:cxnLst/>
            <a:rect l="l" t="t" r="r" b="b"/>
            <a:pathLst>
              <a:path w="1085182" h="1362672">
                <a:moveTo>
                  <a:pt x="0" y="0"/>
                </a:moveTo>
                <a:lnTo>
                  <a:pt x="1085182" y="0"/>
                </a:lnTo>
                <a:lnTo>
                  <a:pt x="1085182" y="1362671"/>
                </a:lnTo>
                <a:lnTo>
                  <a:pt x="0" y="13626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TextBox 9"/>
          <p:cNvSpPr txBox="1"/>
          <p:nvPr/>
        </p:nvSpPr>
        <p:spPr>
          <a:xfrm>
            <a:off x="6550998" y="6481905"/>
            <a:ext cx="5186003" cy="414654"/>
          </a:xfrm>
          <a:prstGeom prst="rect">
            <a:avLst/>
          </a:prstGeom>
        </p:spPr>
        <p:txBody>
          <a:bodyPr lIns="0" tIns="0" rIns="0" bIns="0" rtlCol="0" anchor="t">
            <a:spAutoFit/>
          </a:bodyPr>
          <a:lstStyle/>
          <a:p>
            <a:pPr marL="0" lvl="0" indent="0" algn="ctr">
              <a:lnSpc>
                <a:spcPts val="3199"/>
              </a:lnSpc>
              <a:spcBef>
                <a:spcPct val="0"/>
              </a:spcBef>
            </a:pPr>
            <a:r>
              <a:rPr lang="en-US" sz="3199" b="1">
                <a:solidFill>
                  <a:srgbClr val="FFFFFF"/>
                </a:solidFill>
                <a:latin typeface="Nunito 2 Bold"/>
                <a:ea typeface="Nunito 2 Bold"/>
                <a:cs typeface="Nunito 2 Bold"/>
                <a:sym typeface="Nunito 2 Bold"/>
              </a:rPr>
              <a:t>For your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031732" y="225904"/>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0314514" y="6811852"/>
            <a:ext cx="6944786" cy="2323344"/>
          </a:xfrm>
          <a:custGeom>
            <a:avLst/>
            <a:gdLst/>
            <a:ahLst/>
            <a:cxnLst/>
            <a:rect l="l" t="t" r="r" b="b"/>
            <a:pathLst>
              <a:path w="6944786" h="2323344">
                <a:moveTo>
                  <a:pt x="0" y="0"/>
                </a:moveTo>
                <a:lnTo>
                  <a:pt x="6944786" y="0"/>
                </a:lnTo>
                <a:lnTo>
                  <a:pt x="6944786" y="2323344"/>
                </a:lnTo>
                <a:lnTo>
                  <a:pt x="0" y="2323344"/>
                </a:lnTo>
                <a:lnTo>
                  <a:pt x="0" y="0"/>
                </a:lnTo>
                <a:close/>
              </a:path>
            </a:pathLst>
          </a:custGeom>
          <a:blipFill>
            <a:blip r:embed="rId5"/>
            <a:stretch>
              <a:fillRect t="-854" b="-854"/>
            </a:stretch>
          </a:blipFill>
        </p:spPr>
        <p:txBody>
          <a:bodyPr/>
          <a:lstStyle/>
          <a:p>
            <a:endParaRPr lang="en-US"/>
          </a:p>
        </p:txBody>
      </p:sp>
      <p:sp>
        <p:nvSpPr>
          <p:cNvPr id="4" name="TextBox 4"/>
          <p:cNvSpPr txBox="1"/>
          <p:nvPr/>
        </p:nvSpPr>
        <p:spPr>
          <a:xfrm>
            <a:off x="278994" y="1014202"/>
            <a:ext cx="10736000" cy="995682"/>
          </a:xfrm>
          <a:prstGeom prst="rect">
            <a:avLst/>
          </a:prstGeom>
        </p:spPr>
        <p:txBody>
          <a:bodyPr lIns="0" tIns="0" rIns="0" bIns="0" rtlCol="0" anchor="t">
            <a:spAutoFit/>
          </a:bodyPr>
          <a:lstStyle/>
          <a:p>
            <a:pPr algn="ctr">
              <a:lnSpc>
                <a:spcPts val="8119"/>
              </a:lnSpc>
              <a:spcBef>
                <a:spcPct val="0"/>
              </a:spcBef>
            </a:pPr>
            <a:r>
              <a:rPr lang="en-US" sz="5799">
                <a:solidFill>
                  <a:srgbClr val="000000"/>
                </a:solidFill>
                <a:latin typeface="Nunito 1"/>
                <a:ea typeface="Nunito 1"/>
                <a:cs typeface="Nunito 1"/>
                <a:sym typeface="Nunito 1"/>
              </a:rPr>
              <a:t>ALL ABOUT TITLE I </a:t>
            </a:r>
          </a:p>
        </p:txBody>
      </p:sp>
      <p:sp>
        <p:nvSpPr>
          <p:cNvPr id="5" name="TextBox 5"/>
          <p:cNvSpPr txBox="1"/>
          <p:nvPr/>
        </p:nvSpPr>
        <p:spPr>
          <a:xfrm>
            <a:off x="1656688" y="3355321"/>
            <a:ext cx="7487312" cy="2163413"/>
          </a:xfrm>
          <a:prstGeom prst="rect">
            <a:avLst/>
          </a:prstGeom>
        </p:spPr>
        <p:txBody>
          <a:bodyPr lIns="0" tIns="0" rIns="0" bIns="0" rtlCol="0" anchor="t">
            <a:spAutoFit/>
          </a:bodyPr>
          <a:lstStyle/>
          <a:p>
            <a:pPr marL="518160" lvl="1" indent="-259080" algn="ctr">
              <a:lnSpc>
                <a:spcPts val="3359"/>
              </a:lnSpc>
              <a:buFont typeface="Arial"/>
              <a:buChar char="•"/>
            </a:pPr>
            <a:r>
              <a:rPr lang="en-US" sz="2400">
                <a:solidFill>
                  <a:srgbClr val="000000"/>
                </a:solidFill>
                <a:latin typeface="Nunito 1"/>
                <a:ea typeface="Nunito 1"/>
                <a:cs typeface="Nunito 1"/>
                <a:sym typeface="Nunito 1"/>
              </a:rPr>
              <a:t>Title I is the </a:t>
            </a:r>
            <a:r>
              <a:rPr lang="en-US" sz="2400" b="1">
                <a:solidFill>
                  <a:srgbClr val="000000"/>
                </a:solidFill>
                <a:latin typeface="Nunito 1 Bold"/>
                <a:ea typeface="Nunito 1 Bold"/>
                <a:cs typeface="Nunito 1 Bold"/>
                <a:sym typeface="Nunito 1 Bold"/>
              </a:rPr>
              <a:t>LARGEST </a:t>
            </a:r>
            <a:r>
              <a:rPr lang="en-US" sz="2400">
                <a:solidFill>
                  <a:srgbClr val="000000"/>
                </a:solidFill>
                <a:latin typeface="Nunito 1"/>
                <a:ea typeface="Nunito 1"/>
                <a:cs typeface="Nunito 1"/>
                <a:sym typeface="Nunito 1"/>
              </a:rPr>
              <a:t>federal assistance program for our nation’s schools</a:t>
            </a:r>
          </a:p>
          <a:p>
            <a:pPr algn="ctr">
              <a:lnSpc>
                <a:spcPts val="3359"/>
              </a:lnSpc>
            </a:pPr>
            <a:endParaRPr lang="en-US" sz="2400">
              <a:solidFill>
                <a:srgbClr val="000000"/>
              </a:solidFill>
              <a:latin typeface="Nunito 1"/>
              <a:ea typeface="Nunito 1"/>
              <a:cs typeface="Nunito 1"/>
              <a:sym typeface="Nunito 1"/>
            </a:endParaRPr>
          </a:p>
          <a:p>
            <a:pPr marL="518160" lvl="1" indent="-259080" algn="ctr">
              <a:lnSpc>
                <a:spcPts val="3359"/>
              </a:lnSpc>
              <a:spcBef>
                <a:spcPct val="0"/>
              </a:spcBef>
              <a:buFont typeface="Arial"/>
              <a:buChar char="•"/>
            </a:pPr>
            <a:r>
              <a:rPr lang="en-US" sz="2400">
                <a:solidFill>
                  <a:srgbClr val="000000"/>
                </a:solidFill>
                <a:latin typeface="Nunito 1"/>
                <a:ea typeface="Nunito 1"/>
                <a:cs typeface="Nunito 1"/>
                <a:sym typeface="Nunito 1"/>
              </a:rPr>
              <a:t>The Program serves 95 schools in Pinellas County including students in 38 non-public schools</a:t>
            </a:r>
            <a:endParaRPr lang="en-US" sz="2400">
              <a:solidFill>
                <a:srgbClr val="000000"/>
              </a:solidFill>
              <a:latin typeface="Nunito 1"/>
              <a:ea typeface="Nunito 1"/>
              <a:cs typeface="Nunito 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rot="-4201094" flipH="1" flipV="1">
            <a:off x="15158770" y="-332526"/>
            <a:ext cx="3936814" cy="2369246"/>
          </a:xfrm>
          <a:custGeom>
            <a:avLst/>
            <a:gdLst/>
            <a:ahLst/>
            <a:cxnLst/>
            <a:rect l="l" t="t" r="r" b="b"/>
            <a:pathLst>
              <a:path w="3936814" h="2369246">
                <a:moveTo>
                  <a:pt x="3936814" y="2369247"/>
                </a:moveTo>
                <a:lnTo>
                  <a:pt x="0" y="2369247"/>
                </a:lnTo>
                <a:lnTo>
                  <a:pt x="0" y="0"/>
                </a:lnTo>
                <a:lnTo>
                  <a:pt x="3936814" y="0"/>
                </a:lnTo>
                <a:lnTo>
                  <a:pt x="3936814" y="2369247"/>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32840" y="7720307"/>
            <a:ext cx="3996907" cy="2413133"/>
          </a:xfrm>
          <a:custGeom>
            <a:avLst/>
            <a:gdLst/>
            <a:ahLst/>
            <a:cxnLst/>
            <a:rect l="l" t="t" r="r" b="b"/>
            <a:pathLst>
              <a:path w="3996907" h="2413133">
                <a:moveTo>
                  <a:pt x="0" y="0"/>
                </a:moveTo>
                <a:lnTo>
                  <a:pt x="3996907" y="0"/>
                </a:lnTo>
                <a:lnTo>
                  <a:pt x="3996907" y="2413133"/>
                </a:lnTo>
                <a:lnTo>
                  <a:pt x="0" y="24131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4722663" y="4123460"/>
            <a:ext cx="9485637" cy="4126252"/>
          </a:xfrm>
          <a:custGeom>
            <a:avLst/>
            <a:gdLst/>
            <a:ahLst/>
            <a:cxnLst/>
            <a:rect l="l" t="t" r="r" b="b"/>
            <a:pathLst>
              <a:path w="9485637" h="4126252">
                <a:moveTo>
                  <a:pt x="0" y="0"/>
                </a:moveTo>
                <a:lnTo>
                  <a:pt x="9485637" y="0"/>
                </a:lnTo>
                <a:lnTo>
                  <a:pt x="9485637" y="4126252"/>
                </a:lnTo>
                <a:lnTo>
                  <a:pt x="0" y="41262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TextBox 6"/>
          <p:cNvSpPr txBox="1"/>
          <p:nvPr/>
        </p:nvSpPr>
        <p:spPr>
          <a:xfrm>
            <a:off x="737322" y="2400936"/>
            <a:ext cx="4675560" cy="1722524"/>
          </a:xfrm>
          <a:prstGeom prst="rect">
            <a:avLst/>
          </a:prstGeom>
        </p:spPr>
        <p:txBody>
          <a:bodyPr lIns="0" tIns="0" rIns="0" bIns="0" rtlCol="0" anchor="t">
            <a:spAutoFit/>
          </a:bodyPr>
          <a:lstStyle/>
          <a:p>
            <a:pPr algn="l">
              <a:lnSpc>
                <a:spcPts val="11976"/>
              </a:lnSpc>
            </a:pPr>
            <a:r>
              <a:rPr lang="en-US" sz="14970" spc="-299">
                <a:solidFill>
                  <a:srgbClr val="EC635B"/>
                </a:solidFill>
                <a:latin typeface="Marykate"/>
                <a:ea typeface="Marykate"/>
                <a:cs typeface="Marykate"/>
                <a:sym typeface="Marykate"/>
              </a:rPr>
              <a:t>Process</a:t>
            </a:r>
          </a:p>
        </p:txBody>
      </p:sp>
      <p:sp>
        <p:nvSpPr>
          <p:cNvPr id="7" name="TextBox 7"/>
          <p:cNvSpPr txBox="1"/>
          <p:nvPr/>
        </p:nvSpPr>
        <p:spPr>
          <a:xfrm>
            <a:off x="332930" y="552450"/>
            <a:ext cx="8251757" cy="1722524"/>
          </a:xfrm>
          <a:prstGeom prst="rect">
            <a:avLst/>
          </a:prstGeom>
        </p:spPr>
        <p:txBody>
          <a:bodyPr lIns="0" tIns="0" rIns="0" bIns="0" rtlCol="0" anchor="t">
            <a:spAutoFit/>
          </a:bodyPr>
          <a:lstStyle/>
          <a:p>
            <a:pPr algn="l">
              <a:lnSpc>
                <a:spcPts val="11976"/>
              </a:lnSpc>
            </a:pPr>
            <a:r>
              <a:rPr lang="en-US" sz="14970" spc="-299">
                <a:solidFill>
                  <a:srgbClr val="F4A82F"/>
                </a:solidFill>
                <a:latin typeface="Marykate"/>
                <a:ea typeface="Marykate"/>
                <a:cs typeface="Marykate"/>
                <a:sym typeface="Marykate"/>
              </a:rPr>
              <a:t>Title I Funding</a:t>
            </a:r>
          </a:p>
        </p:txBody>
      </p:sp>
      <p:sp>
        <p:nvSpPr>
          <p:cNvPr id="8" name="TextBox 8"/>
          <p:cNvSpPr txBox="1"/>
          <p:nvPr/>
        </p:nvSpPr>
        <p:spPr>
          <a:xfrm>
            <a:off x="4601816" y="4978959"/>
            <a:ext cx="2340567" cy="815340"/>
          </a:xfrm>
          <a:prstGeom prst="rect">
            <a:avLst/>
          </a:prstGeom>
        </p:spPr>
        <p:txBody>
          <a:bodyPr lIns="0" tIns="0" rIns="0" bIns="0" rtlCol="0" anchor="t">
            <a:spAutoFit/>
          </a:bodyPr>
          <a:lstStyle/>
          <a:p>
            <a:pPr marL="518160" lvl="1" indent="-259080" algn="ctr">
              <a:lnSpc>
                <a:spcPts val="3359"/>
              </a:lnSpc>
              <a:spcBef>
                <a:spcPct val="0"/>
              </a:spcBef>
              <a:buAutoNum type="arabicPeriod"/>
            </a:pPr>
            <a:r>
              <a:rPr lang="en-US" sz="2400" b="1">
                <a:solidFill>
                  <a:srgbClr val="1800AD"/>
                </a:solidFill>
                <a:latin typeface="Nunito 1 Bold"/>
                <a:ea typeface="Nunito 1 Bold"/>
                <a:cs typeface="Nunito 1 Bold"/>
                <a:sym typeface="Nunito 1 Bold"/>
              </a:rPr>
              <a:t>Federal Government</a:t>
            </a:r>
          </a:p>
        </p:txBody>
      </p:sp>
      <p:sp>
        <p:nvSpPr>
          <p:cNvPr id="9" name="TextBox 9"/>
          <p:cNvSpPr txBox="1"/>
          <p:nvPr/>
        </p:nvSpPr>
        <p:spPr>
          <a:xfrm>
            <a:off x="7049386" y="5550316"/>
            <a:ext cx="2094614" cy="1234440"/>
          </a:xfrm>
          <a:prstGeom prst="rect">
            <a:avLst/>
          </a:prstGeom>
        </p:spPr>
        <p:txBody>
          <a:bodyPr lIns="0" tIns="0" rIns="0" bIns="0" rtlCol="0" anchor="t">
            <a:spAutoFit/>
          </a:bodyPr>
          <a:lstStyle/>
          <a:p>
            <a:pPr algn="ctr">
              <a:lnSpc>
                <a:spcPts val="3359"/>
              </a:lnSpc>
              <a:spcBef>
                <a:spcPct val="0"/>
              </a:spcBef>
            </a:pPr>
            <a:r>
              <a:rPr lang="en-US" sz="2400" b="1">
                <a:solidFill>
                  <a:srgbClr val="000000"/>
                </a:solidFill>
                <a:latin typeface="Nunito 1 Bold"/>
                <a:ea typeface="Nunito 1 Bold"/>
                <a:cs typeface="Nunito 1 Bold"/>
                <a:sym typeface="Nunito 1 Bold"/>
              </a:rPr>
              <a:t>2. Florida Department of Education</a:t>
            </a:r>
          </a:p>
        </p:txBody>
      </p:sp>
      <p:sp>
        <p:nvSpPr>
          <p:cNvPr id="10" name="TextBox 10"/>
          <p:cNvSpPr txBox="1"/>
          <p:nvPr/>
        </p:nvSpPr>
        <p:spPr>
          <a:xfrm>
            <a:off x="9144000" y="4978959"/>
            <a:ext cx="2340567" cy="815340"/>
          </a:xfrm>
          <a:prstGeom prst="rect">
            <a:avLst/>
          </a:prstGeom>
        </p:spPr>
        <p:txBody>
          <a:bodyPr lIns="0" tIns="0" rIns="0" bIns="0" rtlCol="0" anchor="t">
            <a:spAutoFit/>
          </a:bodyPr>
          <a:lstStyle/>
          <a:p>
            <a:pPr algn="ctr">
              <a:lnSpc>
                <a:spcPts val="3359"/>
              </a:lnSpc>
              <a:spcBef>
                <a:spcPct val="0"/>
              </a:spcBef>
            </a:pPr>
            <a:r>
              <a:rPr lang="en-US" sz="2400" b="1">
                <a:solidFill>
                  <a:srgbClr val="FFFFFF"/>
                </a:solidFill>
                <a:latin typeface="Nunito 1 Bold"/>
                <a:ea typeface="Nunito 1 Bold"/>
                <a:cs typeface="Nunito 1 Bold"/>
                <a:sym typeface="Nunito 1 Bold"/>
              </a:rPr>
              <a:t>3. Pinellas County Schools</a:t>
            </a:r>
          </a:p>
        </p:txBody>
      </p:sp>
      <p:sp>
        <p:nvSpPr>
          <p:cNvPr id="11" name="TextBox 11"/>
          <p:cNvSpPr txBox="1"/>
          <p:nvPr/>
        </p:nvSpPr>
        <p:spPr>
          <a:xfrm>
            <a:off x="10976488" y="6388516"/>
            <a:ext cx="3231812" cy="855362"/>
          </a:xfrm>
          <a:prstGeom prst="rect">
            <a:avLst/>
          </a:prstGeom>
        </p:spPr>
        <p:txBody>
          <a:bodyPr lIns="0" tIns="0" rIns="0" bIns="0" rtlCol="0" anchor="t">
            <a:spAutoFit/>
          </a:bodyPr>
          <a:lstStyle/>
          <a:p>
            <a:pPr algn="ctr">
              <a:lnSpc>
                <a:spcPts val="3359"/>
              </a:lnSpc>
              <a:spcBef>
                <a:spcPct val="0"/>
              </a:spcBef>
            </a:pPr>
            <a:r>
              <a:rPr lang="en-US" sz="2400" b="1" dirty="0">
                <a:solidFill>
                  <a:srgbClr val="FF3131"/>
                </a:solidFill>
                <a:latin typeface="Nunito 1 Bold"/>
                <a:ea typeface="Nunito 1 Bold"/>
                <a:cs typeface="Nunito 1 Bold"/>
                <a:sym typeface="Nunito 1 Bold"/>
              </a:rPr>
              <a:t>4. SPHS</a:t>
            </a:r>
          </a:p>
          <a:p>
            <a:pPr algn="ctr">
              <a:lnSpc>
                <a:spcPts val="3359"/>
              </a:lnSpc>
              <a:spcBef>
                <a:spcPct val="0"/>
              </a:spcBef>
            </a:pPr>
            <a:endParaRPr lang="en-US" sz="2400" b="1" dirty="0">
              <a:solidFill>
                <a:srgbClr val="FF3131"/>
              </a:solidFill>
              <a:latin typeface="Nunito 1 Bold"/>
              <a:ea typeface="Nunito 1 Bold"/>
              <a:cs typeface="Nunito 1 Bold"/>
              <a:sym typeface="Nunito 1 Bold"/>
            </a:endParaRPr>
          </a:p>
        </p:txBody>
      </p:sp>
      <p:sp>
        <p:nvSpPr>
          <p:cNvPr id="12" name="Freeform 12"/>
          <p:cNvSpPr/>
          <p:nvPr/>
        </p:nvSpPr>
        <p:spPr>
          <a:xfrm>
            <a:off x="15838369" y="126102"/>
            <a:ext cx="949195" cy="902598"/>
          </a:xfrm>
          <a:custGeom>
            <a:avLst/>
            <a:gdLst/>
            <a:ahLst/>
            <a:cxnLst/>
            <a:rect l="l" t="t" r="r" b="b"/>
            <a:pathLst>
              <a:path w="949195" h="902598">
                <a:moveTo>
                  <a:pt x="0" y="0"/>
                </a:moveTo>
                <a:lnTo>
                  <a:pt x="949195" y="0"/>
                </a:lnTo>
                <a:lnTo>
                  <a:pt x="949195" y="902598"/>
                </a:lnTo>
                <a:lnTo>
                  <a:pt x="0" y="9025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D7CC"/>
        </a:solidFill>
        <a:effectLst/>
      </p:bgPr>
    </p:bg>
    <p:spTree>
      <p:nvGrpSpPr>
        <p:cNvPr id="1" name=""/>
        <p:cNvGrpSpPr/>
        <p:nvPr/>
      </p:nvGrpSpPr>
      <p:grpSpPr>
        <a:xfrm>
          <a:off x="0" y="0"/>
          <a:ext cx="0" cy="0"/>
          <a:chOff x="0" y="0"/>
          <a:chExt cx="0" cy="0"/>
        </a:xfrm>
      </p:grpSpPr>
      <p:sp>
        <p:nvSpPr>
          <p:cNvPr id="2" name="Freeform 2"/>
          <p:cNvSpPr/>
          <p:nvPr/>
        </p:nvSpPr>
        <p:spPr>
          <a:xfrm>
            <a:off x="17259300" y="126102"/>
            <a:ext cx="949195" cy="902598"/>
          </a:xfrm>
          <a:custGeom>
            <a:avLst/>
            <a:gdLst/>
            <a:ahLst/>
            <a:cxnLst/>
            <a:rect l="l" t="t" r="r" b="b"/>
            <a:pathLst>
              <a:path w="949195" h="902598">
                <a:moveTo>
                  <a:pt x="0" y="0"/>
                </a:moveTo>
                <a:lnTo>
                  <a:pt x="949195" y="0"/>
                </a:lnTo>
                <a:lnTo>
                  <a:pt x="949195" y="902598"/>
                </a:lnTo>
                <a:lnTo>
                  <a:pt x="0" y="90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07694" y="126102"/>
            <a:ext cx="2891226" cy="2891226"/>
          </a:xfrm>
          <a:custGeom>
            <a:avLst/>
            <a:gdLst/>
            <a:ahLst/>
            <a:cxnLst/>
            <a:rect l="l" t="t" r="r" b="b"/>
            <a:pathLst>
              <a:path w="2891226" h="2891226">
                <a:moveTo>
                  <a:pt x="0" y="0"/>
                </a:moveTo>
                <a:lnTo>
                  <a:pt x="2891226" y="0"/>
                </a:lnTo>
                <a:lnTo>
                  <a:pt x="2891226" y="2891226"/>
                </a:lnTo>
                <a:lnTo>
                  <a:pt x="0" y="28912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392752" y="3896824"/>
            <a:ext cx="12049281" cy="1552576"/>
          </a:xfrm>
          <a:prstGeom prst="rect">
            <a:avLst/>
          </a:prstGeom>
        </p:spPr>
        <p:txBody>
          <a:bodyPr lIns="0" tIns="0" rIns="0" bIns="0" rtlCol="0" anchor="t">
            <a:spAutoFit/>
          </a:bodyPr>
          <a:lstStyle/>
          <a:p>
            <a:pPr algn="l">
              <a:lnSpc>
                <a:spcPts val="6299"/>
              </a:lnSpc>
            </a:pPr>
            <a:r>
              <a:rPr lang="en-US" sz="4499">
                <a:solidFill>
                  <a:srgbClr val="000000"/>
                </a:solidFill>
                <a:latin typeface="Nunito 1"/>
                <a:ea typeface="Nunito 1"/>
                <a:cs typeface="Nunito 1"/>
                <a:sym typeface="Nunito 1"/>
              </a:rPr>
              <a:t>TITLE I </a:t>
            </a:r>
          </a:p>
          <a:p>
            <a:pPr algn="l">
              <a:lnSpc>
                <a:spcPts val="6299"/>
              </a:lnSpc>
              <a:spcBef>
                <a:spcPct val="0"/>
              </a:spcBef>
            </a:pPr>
            <a:r>
              <a:rPr lang="en-US" sz="4499">
                <a:solidFill>
                  <a:srgbClr val="000000"/>
                </a:solidFill>
                <a:latin typeface="Nunito 1"/>
                <a:ea typeface="Nunito 1"/>
                <a:cs typeface="Nunito 1"/>
                <a:sym typeface="Nunito 1"/>
              </a:rPr>
              <a:t>SUPPLEMENTAL RESOURCES</a:t>
            </a:r>
          </a:p>
        </p:txBody>
      </p:sp>
      <p:sp>
        <p:nvSpPr>
          <p:cNvPr id="5" name="TextBox 5"/>
          <p:cNvSpPr txBox="1"/>
          <p:nvPr/>
        </p:nvSpPr>
        <p:spPr>
          <a:xfrm>
            <a:off x="2474357" y="6604717"/>
            <a:ext cx="13339286" cy="1749197"/>
          </a:xfrm>
          <a:prstGeom prst="rect">
            <a:avLst/>
          </a:prstGeom>
        </p:spPr>
        <p:txBody>
          <a:bodyPr lIns="0" tIns="0" rIns="0" bIns="0" rtlCol="0" anchor="t">
            <a:spAutoFit/>
          </a:bodyPr>
          <a:lstStyle/>
          <a:p>
            <a:pPr algn="ctr">
              <a:lnSpc>
                <a:spcPts val="4619"/>
              </a:lnSpc>
              <a:spcBef>
                <a:spcPct val="0"/>
              </a:spcBef>
            </a:pPr>
            <a:r>
              <a:rPr lang="en-US" sz="3299" b="1" i="1" dirty="0">
                <a:solidFill>
                  <a:srgbClr val="000000"/>
                </a:solidFill>
                <a:latin typeface="Nunito 1 Bold Italics"/>
                <a:ea typeface="Nunito 1 Bold Italics"/>
                <a:cs typeface="Nunito 1 Bold Italics"/>
                <a:sym typeface="Nunito 1 Bold Italics"/>
              </a:rPr>
              <a:t>Definition: provided in addition to what is already present or available to complete or enhance it. Title 1 funds are provided above the state and federal requirement.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a:grpSpLocks noChangeAspect="1"/>
          </p:cNvGrpSpPr>
          <p:nvPr/>
        </p:nvGrpSpPr>
        <p:grpSpPr>
          <a:xfrm rot="183237">
            <a:off x="-1498237" y="3893664"/>
            <a:ext cx="11590456" cy="5009877"/>
            <a:chOff x="0" y="0"/>
            <a:chExt cx="12407900" cy="5363210"/>
          </a:xfrm>
        </p:grpSpPr>
        <p:sp>
          <p:nvSpPr>
            <p:cNvPr id="4" name="Freeform 4"/>
            <p:cNvSpPr/>
            <p:nvPr/>
          </p:nvSpPr>
          <p:spPr>
            <a:xfrm>
              <a:off x="-1188720" y="-1299210"/>
              <a:ext cx="14579600" cy="7821930"/>
            </a:xfrm>
            <a:custGeom>
              <a:avLst/>
              <a:gdLst/>
              <a:ahLst/>
              <a:cxnLst/>
              <a:rect l="l" t="t" r="r" b="b"/>
              <a:pathLst>
                <a:path w="14579600" h="7821930">
                  <a:moveTo>
                    <a:pt x="1446530" y="2216150"/>
                  </a:moveTo>
                  <a:cubicBezTo>
                    <a:pt x="2578100" y="0"/>
                    <a:pt x="6996430" y="2960370"/>
                    <a:pt x="8751570" y="1879600"/>
                  </a:cubicBezTo>
                  <a:cubicBezTo>
                    <a:pt x="11271250" y="328930"/>
                    <a:pt x="14579600" y="2044700"/>
                    <a:pt x="13321030" y="5191760"/>
                  </a:cubicBezTo>
                  <a:cubicBezTo>
                    <a:pt x="12679680" y="6795770"/>
                    <a:pt x="9763759" y="5523230"/>
                    <a:pt x="8426450" y="6164580"/>
                  </a:cubicBezTo>
                  <a:cubicBezTo>
                    <a:pt x="4964430" y="7821930"/>
                    <a:pt x="0" y="5048250"/>
                    <a:pt x="1446531" y="2216150"/>
                  </a:cubicBezTo>
                  <a:close/>
                </a:path>
              </a:pathLst>
            </a:custGeom>
            <a:blipFill>
              <a:blip r:embed="rId4"/>
              <a:stretch>
                <a:fillRect l="-2568" t="-20359" r="-7654" b="-49869"/>
              </a:stretch>
            </a:blipFill>
          </p:spPr>
          <p:txBody>
            <a:bodyPr/>
            <a:lstStyle/>
            <a:p>
              <a:endParaRPr lang="en-US"/>
            </a:p>
          </p:txBody>
        </p:sp>
      </p:grpSp>
      <p:sp>
        <p:nvSpPr>
          <p:cNvPr id="5" name="Freeform 5"/>
          <p:cNvSpPr/>
          <p:nvPr/>
        </p:nvSpPr>
        <p:spPr>
          <a:xfrm flipH="1">
            <a:off x="-85725" y="7196674"/>
            <a:ext cx="5601132" cy="3157001"/>
          </a:xfrm>
          <a:custGeom>
            <a:avLst/>
            <a:gdLst/>
            <a:ahLst/>
            <a:cxnLst/>
            <a:rect l="l" t="t" r="r" b="b"/>
            <a:pathLst>
              <a:path w="5601132" h="3157001">
                <a:moveTo>
                  <a:pt x="5601132" y="0"/>
                </a:moveTo>
                <a:lnTo>
                  <a:pt x="0" y="0"/>
                </a:lnTo>
                <a:lnTo>
                  <a:pt x="0" y="3157001"/>
                </a:lnTo>
                <a:lnTo>
                  <a:pt x="5601132" y="3157001"/>
                </a:lnTo>
                <a:lnTo>
                  <a:pt x="560113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11178349" y="1028700"/>
            <a:ext cx="5278836" cy="2559772"/>
            <a:chOff x="0" y="0"/>
            <a:chExt cx="1390311" cy="674179"/>
          </a:xfrm>
        </p:grpSpPr>
        <p:sp>
          <p:nvSpPr>
            <p:cNvPr id="7" name="Freeform 7"/>
            <p:cNvSpPr/>
            <p:nvPr/>
          </p:nvSpPr>
          <p:spPr>
            <a:xfrm>
              <a:off x="0" y="0"/>
              <a:ext cx="1390311" cy="674179"/>
            </a:xfrm>
            <a:custGeom>
              <a:avLst/>
              <a:gdLst/>
              <a:ahLst/>
              <a:cxnLst/>
              <a:rect l="l" t="t" r="r" b="b"/>
              <a:pathLst>
                <a:path w="1390311" h="674179">
                  <a:moveTo>
                    <a:pt x="99729" y="0"/>
                  </a:moveTo>
                  <a:lnTo>
                    <a:pt x="1290582" y="0"/>
                  </a:lnTo>
                  <a:cubicBezTo>
                    <a:pt x="1345661" y="0"/>
                    <a:pt x="1390311" y="44650"/>
                    <a:pt x="1390311" y="99729"/>
                  </a:cubicBezTo>
                  <a:lnTo>
                    <a:pt x="1390311" y="574450"/>
                  </a:lnTo>
                  <a:cubicBezTo>
                    <a:pt x="1390311" y="600900"/>
                    <a:pt x="1379804" y="626266"/>
                    <a:pt x="1361101" y="644969"/>
                  </a:cubicBezTo>
                  <a:cubicBezTo>
                    <a:pt x="1342398" y="663672"/>
                    <a:pt x="1317032" y="674179"/>
                    <a:pt x="1290582" y="674179"/>
                  </a:cubicBezTo>
                  <a:lnTo>
                    <a:pt x="99729" y="674179"/>
                  </a:lnTo>
                  <a:cubicBezTo>
                    <a:pt x="44650" y="674179"/>
                    <a:pt x="0" y="629529"/>
                    <a:pt x="0" y="574450"/>
                  </a:cubicBezTo>
                  <a:lnTo>
                    <a:pt x="0" y="99729"/>
                  </a:lnTo>
                  <a:cubicBezTo>
                    <a:pt x="0" y="44650"/>
                    <a:pt x="44650" y="0"/>
                    <a:pt x="99729" y="0"/>
                  </a:cubicBezTo>
                  <a:close/>
                </a:path>
              </a:pathLst>
            </a:custGeom>
            <a:solidFill>
              <a:srgbClr val="E2D7CC"/>
            </a:solidFill>
          </p:spPr>
          <p:txBody>
            <a:bodyPr/>
            <a:lstStyle/>
            <a:p>
              <a:endParaRPr lang="en-US"/>
            </a:p>
          </p:txBody>
        </p:sp>
        <p:sp>
          <p:nvSpPr>
            <p:cNvPr id="8" name="TextBox 8"/>
            <p:cNvSpPr txBox="1"/>
            <p:nvPr/>
          </p:nvSpPr>
          <p:spPr>
            <a:xfrm>
              <a:off x="0" y="-38100"/>
              <a:ext cx="1390311" cy="712279"/>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1178349" y="3863614"/>
            <a:ext cx="5278836" cy="2559772"/>
            <a:chOff x="0" y="0"/>
            <a:chExt cx="1390311" cy="674179"/>
          </a:xfrm>
        </p:grpSpPr>
        <p:sp>
          <p:nvSpPr>
            <p:cNvPr id="10" name="Freeform 10"/>
            <p:cNvSpPr/>
            <p:nvPr/>
          </p:nvSpPr>
          <p:spPr>
            <a:xfrm>
              <a:off x="0" y="0"/>
              <a:ext cx="1390311" cy="674179"/>
            </a:xfrm>
            <a:custGeom>
              <a:avLst/>
              <a:gdLst/>
              <a:ahLst/>
              <a:cxnLst/>
              <a:rect l="l" t="t" r="r" b="b"/>
              <a:pathLst>
                <a:path w="1390311" h="674179">
                  <a:moveTo>
                    <a:pt x="99729" y="0"/>
                  </a:moveTo>
                  <a:lnTo>
                    <a:pt x="1290582" y="0"/>
                  </a:lnTo>
                  <a:cubicBezTo>
                    <a:pt x="1345661" y="0"/>
                    <a:pt x="1390311" y="44650"/>
                    <a:pt x="1390311" y="99729"/>
                  </a:cubicBezTo>
                  <a:lnTo>
                    <a:pt x="1390311" y="574450"/>
                  </a:lnTo>
                  <a:cubicBezTo>
                    <a:pt x="1390311" y="600900"/>
                    <a:pt x="1379804" y="626266"/>
                    <a:pt x="1361101" y="644969"/>
                  </a:cubicBezTo>
                  <a:cubicBezTo>
                    <a:pt x="1342398" y="663672"/>
                    <a:pt x="1317032" y="674179"/>
                    <a:pt x="1290582" y="674179"/>
                  </a:cubicBezTo>
                  <a:lnTo>
                    <a:pt x="99729" y="674179"/>
                  </a:lnTo>
                  <a:cubicBezTo>
                    <a:pt x="44650" y="674179"/>
                    <a:pt x="0" y="629529"/>
                    <a:pt x="0" y="574450"/>
                  </a:cubicBezTo>
                  <a:lnTo>
                    <a:pt x="0" y="99729"/>
                  </a:lnTo>
                  <a:cubicBezTo>
                    <a:pt x="0" y="44650"/>
                    <a:pt x="44650" y="0"/>
                    <a:pt x="99729" y="0"/>
                  </a:cubicBezTo>
                  <a:close/>
                </a:path>
              </a:pathLst>
            </a:custGeom>
            <a:solidFill>
              <a:srgbClr val="E2D7CC"/>
            </a:solidFill>
          </p:spPr>
          <p:txBody>
            <a:bodyPr/>
            <a:lstStyle/>
            <a:p>
              <a:endParaRPr lang="en-US"/>
            </a:p>
          </p:txBody>
        </p:sp>
        <p:sp>
          <p:nvSpPr>
            <p:cNvPr id="11" name="TextBox 11"/>
            <p:cNvSpPr txBox="1"/>
            <p:nvPr/>
          </p:nvSpPr>
          <p:spPr>
            <a:xfrm>
              <a:off x="0" y="-38100"/>
              <a:ext cx="1390311" cy="712279"/>
            </a:xfrm>
            <a:prstGeom prst="rect">
              <a:avLst/>
            </a:prstGeom>
          </p:spPr>
          <p:txBody>
            <a:bodyPr lIns="50800" tIns="50800" rIns="50800" bIns="50800" rtlCol="0" anchor="ctr"/>
            <a:lstStyle/>
            <a:p>
              <a:pPr algn="ctr">
                <a:lnSpc>
                  <a:spcPts val="3359"/>
                </a:lnSpc>
              </a:pPr>
              <a:endParaRPr/>
            </a:p>
          </p:txBody>
        </p:sp>
      </p:grpSp>
      <p:grpSp>
        <p:nvGrpSpPr>
          <p:cNvPr id="12" name="Group 12"/>
          <p:cNvGrpSpPr/>
          <p:nvPr/>
        </p:nvGrpSpPr>
        <p:grpSpPr>
          <a:xfrm>
            <a:off x="11178349" y="6698528"/>
            <a:ext cx="5278836" cy="2559772"/>
            <a:chOff x="0" y="0"/>
            <a:chExt cx="1390311" cy="674179"/>
          </a:xfrm>
        </p:grpSpPr>
        <p:sp>
          <p:nvSpPr>
            <p:cNvPr id="13" name="Freeform 13"/>
            <p:cNvSpPr/>
            <p:nvPr/>
          </p:nvSpPr>
          <p:spPr>
            <a:xfrm>
              <a:off x="0" y="0"/>
              <a:ext cx="1390311" cy="674179"/>
            </a:xfrm>
            <a:custGeom>
              <a:avLst/>
              <a:gdLst/>
              <a:ahLst/>
              <a:cxnLst/>
              <a:rect l="l" t="t" r="r" b="b"/>
              <a:pathLst>
                <a:path w="1390311" h="674179">
                  <a:moveTo>
                    <a:pt x="99729" y="0"/>
                  </a:moveTo>
                  <a:lnTo>
                    <a:pt x="1290582" y="0"/>
                  </a:lnTo>
                  <a:cubicBezTo>
                    <a:pt x="1345661" y="0"/>
                    <a:pt x="1390311" y="44650"/>
                    <a:pt x="1390311" y="99729"/>
                  </a:cubicBezTo>
                  <a:lnTo>
                    <a:pt x="1390311" y="574450"/>
                  </a:lnTo>
                  <a:cubicBezTo>
                    <a:pt x="1390311" y="600900"/>
                    <a:pt x="1379804" y="626266"/>
                    <a:pt x="1361101" y="644969"/>
                  </a:cubicBezTo>
                  <a:cubicBezTo>
                    <a:pt x="1342398" y="663672"/>
                    <a:pt x="1317032" y="674179"/>
                    <a:pt x="1290582" y="674179"/>
                  </a:cubicBezTo>
                  <a:lnTo>
                    <a:pt x="99729" y="674179"/>
                  </a:lnTo>
                  <a:cubicBezTo>
                    <a:pt x="44650" y="674179"/>
                    <a:pt x="0" y="629529"/>
                    <a:pt x="0" y="574450"/>
                  </a:cubicBezTo>
                  <a:lnTo>
                    <a:pt x="0" y="99729"/>
                  </a:lnTo>
                  <a:cubicBezTo>
                    <a:pt x="0" y="44650"/>
                    <a:pt x="44650" y="0"/>
                    <a:pt x="99729" y="0"/>
                  </a:cubicBezTo>
                  <a:close/>
                </a:path>
              </a:pathLst>
            </a:custGeom>
            <a:solidFill>
              <a:srgbClr val="E2D7CC"/>
            </a:solidFill>
          </p:spPr>
          <p:txBody>
            <a:bodyPr/>
            <a:lstStyle/>
            <a:p>
              <a:endParaRPr lang="en-US"/>
            </a:p>
          </p:txBody>
        </p:sp>
        <p:sp>
          <p:nvSpPr>
            <p:cNvPr id="14" name="TextBox 14"/>
            <p:cNvSpPr txBox="1"/>
            <p:nvPr/>
          </p:nvSpPr>
          <p:spPr>
            <a:xfrm>
              <a:off x="0" y="-38100"/>
              <a:ext cx="1390311" cy="712279"/>
            </a:xfrm>
            <a:prstGeom prst="rect">
              <a:avLst/>
            </a:prstGeom>
          </p:spPr>
          <p:txBody>
            <a:bodyPr lIns="50800" tIns="50800" rIns="50800" bIns="50800" rtlCol="0" anchor="ctr"/>
            <a:lstStyle/>
            <a:p>
              <a:pPr algn="ctr">
                <a:lnSpc>
                  <a:spcPts val="3359"/>
                </a:lnSpc>
              </a:pPr>
              <a:endParaRPr/>
            </a:p>
          </p:txBody>
        </p:sp>
      </p:grpSp>
      <p:sp>
        <p:nvSpPr>
          <p:cNvPr id="15" name="Freeform 15"/>
          <p:cNvSpPr/>
          <p:nvPr/>
        </p:nvSpPr>
        <p:spPr>
          <a:xfrm rot="-548518">
            <a:off x="661776" y="3351832"/>
            <a:ext cx="2927475" cy="1937457"/>
          </a:xfrm>
          <a:custGeom>
            <a:avLst/>
            <a:gdLst/>
            <a:ahLst/>
            <a:cxnLst/>
            <a:rect l="l" t="t" r="r" b="b"/>
            <a:pathLst>
              <a:path w="2927475" h="1937457">
                <a:moveTo>
                  <a:pt x="0" y="0"/>
                </a:moveTo>
                <a:lnTo>
                  <a:pt x="2927475" y="0"/>
                </a:lnTo>
                <a:lnTo>
                  <a:pt x="2927475" y="1937457"/>
                </a:lnTo>
                <a:lnTo>
                  <a:pt x="0" y="19374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a:off x="5523069" y="7526083"/>
            <a:ext cx="2913897" cy="2760917"/>
          </a:xfrm>
          <a:custGeom>
            <a:avLst/>
            <a:gdLst/>
            <a:ahLst/>
            <a:cxnLst/>
            <a:rect l="l" t="t" r="r" b="b"/>
            <a:pathLst>
              <a:path w="2913897" h="2760917">
                <a:moveTo>
                  <a:pt x="0" y="0"/>
                </a:moveTo>
                <a:lnTo>
                  <a:pt x="2913896" y="0"/>
                </a:lnTo>
                <a:lnTo>
                  <a:pt x="2913896" y="2760917"/>
                </a:lnTo>
                <a:lnTo>
                  <a:pt x="0" y="27609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a:off x="14199835" y="3274780"/>
            <a:ext cx="1157284" cy="1369566"/>
          </a:xfrm>
          <a:custGeom>
            <a:avLst/>
            <a:gdLst/>
            <a:ahLst/>
            <a:cxnLst/>
            <a:rect l="l" t="t" r="r" b="b"/>
            <a:pathLst>
              <a:path w="1157284" h="1369566">
                <a:moveTo>
                  <a:pt x="0" y="0"/>
                </a:moveTo>
                <a:lnTo>
                  <a:pt x="1157284" y="0"/>
                </a:lnTo>
                <a:lnTo>
                  <a:pt x="1157284" y="1369567"/>
                </a:lnTo>
                <a:lnTo>
                  <a:pt x="0" y="13695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TextBox 18"/>
          <p:cNvSpPr txBox="1"/>
          <p:nvPr/>
        </p:nvSpPr>
        <p:spPr>
          <a:xfrm>
            <a:off x="325462" y="699437"/>
            <a:ext cx="4385608" cy="1430007"/>
          </a:xfrm>
          <a:prstGeom prst="rect">
            <a:avLst/>
          </a:prstGeom>
        </p:spPr>
        <p:txBody>
          <a:bodyPr lIns="0" tIns="0" rIns="0" bIns="0" rtlCol="0" anchor="t">
            <a:spAutoFit/>
          </a:bodyPr>
          <a:lstStyle/>
          <a:p>
            <a:pPr algn="l">
              <a:lnSpc>
                <a:spcPts val="9919"/>
              </a:lnSpc>
            </a:pPr>
            <a:r>
              <a:rPr lang="en-US" sz="12399" spc="-247">
                <a:solidFill>
                  <a:srgbClr val="F4A82E"/>
                </a:solidFill>
                <a:latin typeface="Marykate"/>
                <a:ea typeface="Marykate"/>
                <a:cs typeface="Marykate"/>
                <a:sym typeface="Marykate"/>
              </a:rPr>
              <a:t>Title I </a:t>
            </a:r>
          </a:p>
        </p:txBody>
      </p:sp>
      <p:sp>
        <p:nvSpPr>
          <p:cNvPr id="19" name="TextBox 19"/>
          <p:cNvSpPr txBox="1"/>
          <p:nvPr/>
        </p:nvSpPr>
        <p:spPr>
          <a:xfrm>
            <a:off x="4899740" y="734402"/>
            <a:ext cx="5317703" cy="1537385"/>
          </a:xfrm>
          <a:prstGeom prst="rect">
            <a:avLst/>
          </a:prstGeom>
        </p:spPr>
        <p:txBody>
          <a:bodyPr lIns="0" tIns="0" rIns="0" bIns="0" rtlCol="0" anchor="t">
            <a:spAutoFit/>
          </a:bodyPr>
          <a:lstStyle/>
          <a:p>
            <a:pPr algn="l">
              <a:lnSpc>
                <a:spcPts val="5760"/>
              </a:lnSpc>
            </a:pPr>
            <a:r>
              <a:rPr lang="en-US" sz="7200" spc="-144">
                <a:solidFill>
                  <a:srgbClr val="EC635B"/>
                </a:solidFill>
                <a:latin typeface="Marykate"/>
                <a:ea typeface="Marykate"/>
                <a:cs typeface="Marykate"/>
                <a:sym typeface="Marykate"/>
              </a:rPr>
              <a:t>Schoolwide Planning and Input</a:t>
            </a:r>
          </a:p>
        </p:txBody>
      </p:sp>
      <p:sp>
        <p:nvSpPr>
          <p:cNvPr id="20" name="TextBox 20"/>
          <p:cNvSpPr txBox="1"/>
          <p:nvPr/>
        </p:nvSpPr>
        <p:spPr>
          <a:xfrm>
            <a:off x="11456803" y="1104900"/>
            <a:ext cx="3968101" cy="645793"/>
          </a:xfrm>
          <a:prstGeom prst="rect">
            <a:avLst/>
          </a:prstGeom>
        </p:spPr>
        <p:txBody>
          <a:bodyPr lIns="0" tIns="0" rIns="0" bIns="0" rtlCol="0" anchor="t">
            <a:spAutoFit/>
          </a:bodyPr>
          <a:lstStyle/>
          <a:p>
            <a:pPr marL="0" lvl="0" indent="0" algn="just">
              <a:lnSpc>
                <a:spcPts val="4799"/>
              </a:lnSpc>
            </a:pPr>
            <a:r>
              <a:rPr lang="en-US" sz="4799">
                <a:solidFill>
                  <a:srgbClr val="3C3C3C"/>
                </a:solidFill>
                <a:latin typeface="Marykate"/>
                <a:ea typeface="Marykate"/>
                <a:cs typeface="Marykate"/>
                <a:sym typeface="Marykate"/>
              </a:rPr>
              <a:t>FIRST</a:t>
            </a:r>
          </a:p>
        </p:txBody>
      </p:sp>
      <p:sp>
        <p:nvSpPr>
          <p:cNvPr id="21" name="TextBox 21"/>
          <p:cNvSpPr txBox="1"/>
          <p:nvPr/>
        </p:nvSpPr>
        <p:spPr>
          <a:xfrm>
            <a:off x="11389018" y="1712593"/>
            <a:ext cx="5068167" cy="1653540"/>
          </a:xfrm>
          <a:prstGeom prst="rect">
            <a:avLst/>
          </a:prstGeom>
        </p:spPr>
        <p:txBody>
          <a:bodyPr lIns="0" tIns="0" rIns="0" bIns="0" rtlCol="0" anchor="t">
            <a:spAutoFit/>
          </a:bodyPr>
          <a:lstStyle/>
          <a:p>
            <a:pPr marL="0" lvl="0" indent="0" algn="l">
              <a:lnSpc>
                <a:spcPts val="3359"/>
              </a:lnSpc>
              <a:spcBef>
                <a:spcPct val="0"/>
              </a:spcBef>
            </a:pPr>
            <a:r>
              <a:rPr lang="en-US" sz="2400">
                <a:solidFill>
                  <a:srgbClr val="3C3C3C"/>
                </a:solidFill>
                <a:latin typeface="Nunito 1"/>
                <a:ea typeface="Nunito 1"/>
                <a:cs typeface="Nunito 1"/>
                <a:sym typeface="Nunito 1"/>
              </a:rPr>
              <a:t>Seek input from school, family, and community members determine how Title I funds are used based on a needs assessment</a:t>
            </a:r>
          </a:p>
        </p:txBody>
      </p:sp>
      <p:sp>
        <p:nvSpPr>
          <p:cNvPr id="22" name="TextBox 22"/>
          <p:cNvSpPr txBox="1"/>
          <p:nvPr/>
        </p:nvSpPr>
        <p:spPr>
          <a:xfrm>
            <a:off x="11456803" y="4035764"/>
            <a:ext cx="3968101" cy="645793"/>
          </a:xfrm>
          <a:prstGeom prst="rect">
            <a:avLst/>
          </a:prstGeom>
        </p:spPr>
        <p:txBody>
          <a:bodyPr lIns="0" tIns="0" rIns="0" bIns="0" rtlCol="0" anchor="t">
            <a:spAutoFit/>
          </a:bodyPr>
          <a:lstStyle/>
          <a:p>
            <a:pPr marL="0" lvl="0" indent="0" algn="just">
              <a:lnSpc>
                <a:spcPts val="4799"/>
              </a:lnSpc>
            </a:pPr>
            <a:r>
              <a:rPr lang="en-US" sz="4799">
                <a:solidFill>
                  <a:srgbClr val="3C3C3C"/>
                </a:solidFill>
                <a:latin typeface="Marykate"/>
                <a:ea typeface="Marykate"/>
                <a:cs typeface="Marykate"/>
                <a:sym typeface="Marykate"/>
              </a:rPr>
              <a:t>SECOND</a:t>
            </a:r>
          </a:p>
        </p:txBody>
      </p:sp>
      <p:sp>
        <p:nvSpPr>
          <p:cNvPr id="23" name="TextBox 23"/>
          <p:cNvSpPr txBox="1"/>
          <p:nvPr/>
        </p:nvSpPr>
        <p:spPr>
          <a:xfrm>
            <a:off x="11456803" y="4716780"/>
            <a:ext cx="4610423" cy="1653540"/>
          </a:xfrm>
          <a:prstGeom prst="rect">
            <a:avLst/>
          </a:prstGeom>
        </p:spPr>
        <p:txBody>
          <a:bodyPr lIns="0" tIns="0" rIns="0" bIns="0" rtlCol="0" anchor="t">
            <a:spAutoFit/>
          </a:bodyPr>
          <a:lstStyle/>
          <a:p>
            <a:pPr marL="0" lvl="0" indent="0" algn="l">
              <a:lnSpc>
                <a:spcPts val="3359"/>
              </a:lnSpc>
              <a:spcBef>
                <a:spcPct val="0"/>
              </a:spcBef>
            </a:pPr>
            <a:r>
              <a:rPr lang="en-US" sz="2400">
                <a:solidFill>
                  <a:srgbClr val="3C3C3C"/>
                </a:solidFill>
                <a:latin typeface="Nunito 1"/>
                <a:ea typeface="Nunito 1"/>
                <a:cs typeface="Nunito 1"/>
                <a:sym typeface="Nunito 1"/>
              </a:rPr>
              <a:t>Please attend online or in-person meetings/trainings and complete surveys to provide input on Title I funding</a:t>
            </a:r>
          </a:p>
        </p:txBody>
      </p:sp>
      <p:sp>
        <p:nvSpPr>
          <p:cNvPr id="24" name="TextBox 24"/>
          <p:cNvSpPr txBox="1"/>
          <p:nvPr/>
        </p:nvSpPr>
        <p:spPr>
          <a:xfrm>
            <a:off x="11389018" y="6908844"/>
            <a:ext cx="3968101" cy="645793"/>
          </a:xfrm>
          <a:prstGeom prst="rect">
            <a:avLst/>
          </a:prstGeom>
        </p:spPr>
        <p:txBody>
          <a:bodyPr lIns="0" tIns="0" rIns="0" bIns="0" rtlCol="0" anchor="t">
            <a:spAutoFit/>
          </a:bodyPr>
          <a:lstStyle/>
          <a:p>
            <a:pPr marL="0" lvl="0" indent="0" algn="just">
              <a:lnSpc>
                <a:spcPts val="4799"/>
              </a:lnSpc>
            </a:pPr>
            <a:r>
              <a:rPr lang="en-US" sz="4799">
                <a:solidFill>
                  <a:srgbClr val="3C3C3C"/>
                </a:solidFill>
                <a:latin typeface="Marykate"/>
                <a:ea typeface="Marykate"/>
                <a:cs typeface="Marykate"/>
                <a:sym typeface="Marykate"/>
              </a:rPr>
              <a:t>LAST</a:t>
            </a:r>
          </a:p>
        </p:txBody>
      </p:sp>
      <p:sp>
        <p:nvSpPr>
          <p:cNvPr id="25" name="TextBox 25"/>
          <p:cNvSpPr txBox="1"/>
          <p:nvPr/>
        </p:nvSpPr>
        <p:spPr>
          <a:xfrm>
            <a:off x="11543757" y="7516538"/>
            <a:ext cx="4436514" cy="1653540"/>
          </a:xfrm>
          <a:prstGeom prst="rect">
            <a:avLst/>
          </a:prstGeom>
        </p:spPr>
        <p:txBody>
          <a:bodyPr lIns="0" tIns="0" rIns="0" bIns="0" rtlCol="0" anchor="t">
            <a:spAutoFit/>
          </a:bodyPr>
          <a:lstStyle/>
          <a:p>
            <a:pPr marL="0" lvl="0" indent="0" algn="l">
              <a:lnSpc>
                <a:spcPts val="3359"/>
              </a:lnSpc>
              <a:spcBef>
                <a:spcPct val="0"/>
              </a:spcBef>
            </a:pPr>
            <a:r>
              <a:rPr lang="en-US" sz="2400">
                <a:solidFill>
                  <a:srgbClr val="3C3C3C"/>
                </a:solidFill>
                <a:latin typeface="Nunito 1"/>
                <a:ea typeface="Nunito 1"/>
                <a:cs typeface="Nunito 1"/>
                <a:sym typeface="Nunito 1"/>
              </a:rPr>
              <a:t>All Title I schools must document that parents are involved in the schoolwide planning process </a:t>
            </a:r>
          </a:p>
        </p:txBody>
      </p:sp>
      <p:sp>
        <p:nvSpPr>
          <p:cNvPr id="26" name="Freeform 26"/>
          <p:cNvSpPr/>
          <p:nvPr/>
        </p:nvSpPr>
        <p:spPr>
          <a:xfrm>
            <a:off x="14199835" y="6147861"/>
            <a:ext cx="1157284" cy="1369566"/>
          </a:xfrm>
          <a:custGeom>
            <a:avLst/>
            <a:gdLst/>
            <a:ahLst/>
            <a:cxnLst/>
            <a:rect l="l" t="t" r="r" b="b"/>
            <a:pathLst>
              <a:path w="1157284" h="1369566">
                <a:moveTo>
                  <a:pt x="0" y="0"/>
                </a:moveTo>
                <a:lnTo>
                  <a:pt x="1157284" y="0"/>
                </a:lnTo>
                <a:lnTo>
                  <a:pt x="1157284" y="1369567"/>
                </a:lnTo>
                <a:lnTo>
                  <a:pt x="0" y="13695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7" name="Freeform 27"/>
          <p:cNvSpPr/>
          <p:nvPr/>
        </p:nvSpPr>
        <p:spPr>
          <a:xfrm>
            <a:off x="17259300" y="126102"/>
            <a:ext cx="949195" cy="902598"/>
          </a:xfrm>
          <a:custGeom>
            <a:avLst/>
            <a:gdLst/>
            <a:ahLst/>
            <a:cxnLst/>
            <a:rect l="l" t="t" r="r" b="b"/>
            <a:pathLst>
              <a:path w="949195" h="902598">
                <a:moveTo>
                  <a:pt x="0" y="0"/>
                </a:moveTo>
                <a:lnTo>
                  <a:pt x="949195" y="0"/>
                </a:lnTo>
                <a:lnTo>
                  <a:pt x="949195" y="902598"/>
                </a:lnTo>
                <a:lnTo>
                  <a:pt x="0" y="9025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sp>
        <p:nvSpPr>
          <p:cNvPr id="2" name="Freeform 2"/>
          <p:cNvSpPr/>
          <p:nvPr/>
        </p:nvSpPr>
        <p:spPr>
          <a:xfrm>
            <a:off x="17259300" y="126102"/>
            <a:ext cx="949195" cy="902598"/>
          </a:xfrm>
          <a:custGeom>
            <a:avLst/>
            <a:gdLst/>
            <a:ahLst/>
            <a:cxnLst/>
            <a:rect l="l" t="t" r="r" b="b"/>
            <a:pathLst>
              <a:path w="949195" h="902598">
                <a:moveTo>
                  <a:pt x="0" y="0"/>
                </a:moveTo>
                <a:lnTo>
                  <a:pt x="949195" y="0"/>
                </a:lnTo>
                <a:lnTo>
                  <a:pt x="949195" y="902598"/>
                </a:lnTo>
                <a:lnTo>
                  <a:pt x="0" y="90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605053" y="556959"/>
            <a:ext cx="6866334" cy="857882"/>
          </a:xfrm>
          <a:prstGeom prst="rect">
            <a:avLst/>
          </a:prstGeom>
        </p:spPr>
        <p:txBody>
          <a:bodyPr lIns="0" tIns="0" rIns="0" bIns="0" rtlCol="0" anchor="t">
            <a:spAutoFit/>
          </a:bodyPr>
          <a:lstStyle/>
          <a:p>
            <a:pPr algn="ctr">
              <a:lnSpc>
                <a:spcPts val="6399"/>
              </a:lnSpc>
              <a:spcBef>
                <a:spcPct val="0"/>
              </a:spcBef>
            </a:pPr>
            <a:r>
              <a:rPr lang="en-US" sz="6399">
                <a:solidFill>
                  <a:srgbClr val="000000"/>
                </a:solidFill>
                <a:latin typeface="Marykate"/>
                <a:ea typeface="Marykate"/>
                <a:cs typeface="Marykate"/>
                <a:sym typeface="Marykate"/>
              </a:rPr>
              <a:t>Title I Schoolwide Budget</a:t>
            </a:r>
          </a:p>
        </p:txBody>
      </p:sp>
      <p:sp>
        <p:nvSpPr>
          <p:cNvPr id="4" name="TextBox 4"/>
          <p:cNvSpPr txBox="1"/>
          <p:nvPr/>
        </p:nvSpPr>
        <p:spPr>
          <a:xfrm>
            <a:off x="1086561" y="2033908"/>
            <a:ext cx="16114878" cy="6413038"/>
          </a:xfrm>
          <a:prstGeom prst="rect">
            <a:avLst/>
          </a:prstGeom>
        </p:spPr>
        <p:txBody>
          <a:bodyPr lIns="0" tIns="0" rIns="0" bIns="0" rtlCol="0" anchor="t">
            <a:spAutoFit/>
          </a:bodyPr>
          <a:lstStyle/>
          <a:p>
            <a:pPr algn="l">
              <a:lnSpc>
                <a:spcPts val="4799"/>
              </a:lnSpc>
            </a:pPr>
            <a:r>
              <a:rPr lang="en-US" sz="4799" dirty="0">
                <a:solidFill>
                  <a:srgbClr val="FF3131"/>
                </a:solidFill>
                <a:latin typeface="Marykate"/>
                <a:ea typeface="Marykate"/>
                <a:cs typeface="Marykate"/>
                <a:sym typeface="Marykate"/>
              </a:rPr>
              <a:t>SPHS</a:t>
            </a:r>
            <a:r>
              <a:rPr lang="en-US" sz="4799" dirty="0">
                <a:solidFill>
                  <a:srgbClr val="000000"/>
                </a:solidFill>
                <a:latin typeface="Marykate"/>
                <a:ea typeface="Marykate"/>
                <a:cs typeface="Marykate"/>
                <a:sym typeface="Marykate"/>
              </a:rPr>
              <a:t> is provided </a:t>
            </a:r>
            <a:r>
              <a:rPr lang="en-US" sz="4799" dirty="0">
                <a:solidFill>
                  <a:srgbClr val="FF3131"/>
                </a:solidFill>
                <a:latin typeface="Marykate"/>
                <a:ea typeface="Marykate"/>
                <a:cs typeface="Marykate"/>
                <a:sym typeface="Marykate"/>
              </a:rPr>
              <a:t>$92,160 </a:t>
            </a:r>
            <a:r>
              <a:rPr lang="en-US" sz="4799" dirty="0">
                <a:solidFill>
                  <a:srgbClr val="000000"/>
                </a:solidFill>
                <a:latin typeface="Marykate"/>
                <a:ea typeface="Marykate"/>
                <a:cs typeface="Marykate"/>
                <a:sym typeface="Marykate"/>
              </a:rPr>
              <a:t>to pay for supplemental resources and programs for increased student achievement. Federal funds can pay for:</a:t>
            </a:r>
            <a:endParaRPr lang="en-US" sz="4799" u="sng" dirty="0">
              <a:solidFill>
                <a:srgbClr val="FF3131"/>
              </a:solidFill>
              <a:latin typeface="Marykate"/>
              <a:ea typeface="Marykate"/>
              <a:cs typeface="Marykate"/>
              <a:sym typeface="Marykate"/>
            </a:endParaRPr>
          </a:p>
          <a:p>
            <a:pPr marL="863591" lvl="1" indent="-431796" algn="l">
              <a:lnSpc>
                <a:spcPts val="3999"/>
              </a:lnSpc>
              <a:buFont typeface="Arial"/>
              <a:buChar char="•"/>
            </a:pPr>
            <a:r>
              <a:rPr lang="en-US" sz="3999" dirty="0">
                <a:solidFill>
                  <a:srgbClr val="FF3131"/>
                </a:solidFill>
                <a:latin typeface="Marykate"/>
                <a:ea typeface="Marykate"/>
                <a:cs typeface="Marykate"/>
                <a:sym typeface="Marykate"/>
              </a:rPr>
              <a:t>Personnel</a:t>
            </a:r>
          </a:p>
          <a:p>
            <a:pPr marL="863591" lvl="1" indent="-431796" algn="l">
              <a:lnSpc>
                <a:spcPts val="3999"/>
              </a:lnSpc>
              <a:buFont typeface="Arial"/>
              <a:buChar char="•"/>
            </a:pPr>
            <a:r>
              <a:rPr lang="en-US" sz="3999" dirty="0">
                <a:solidFill>
                  <a:srgbClr val="FF3131"/>
                </a:solidFill>
                <a:latin typeface="Marykate"/>
                <a:ea typeface="Marykate"/>
                <a:cs typeface="Marykate"/>
                <a:sym typeface="Marykate"/>
              </a:rPr>
              <a:t>Professional Development</a:t>
            </a:r>
          </a:p>
          <a:p>
            <a:pPr marL="863591" lvl="1" indent="-431796" algn="l">
              <a:lnSpc>
                <a:spcPts val="3999"/>
              </a:lnSpc>
              <a:buFont typeface="Arial"/>
              <a:buChar char="•"/>
            </a:pPr>
            <a:r>
              <a:rPr lang="en-US" sz="3999" dirty="0">
                <a:solidFill>
                  <a:srgbClr val="FF3131"/>
                </a:solidFill>
                <a:latin typeface="Marykate"/>
                <a:ea typeface="Marykate"/>
                <a:cs typeface="Marykate"/>
                <a:sym typeface="Marykate"/>
              </a:rPr>
              <a:t>Curriculum Development and Coordination</a:t>
            </a:r>
          </a:p>
          <a:p>
            <a:pPr marL="863591" lvl="1" indent="-431796" algn="l">
              <a:lnSpc>
                <a:spcPts val="3999"/>
              </a:lnSpc>
              <a:buFont typeface="Arial"/>
              <a:buChar char="•"/>
            </a:pPr>
            <a:r>
              <a:rPr lang="en-US" sz="3999" dirty="0">
                <a:solidFill>
                  <a:srgbClr val="FF3131"/>
                </a:solidFill>
                <a:latin typeface="Marykate"/>
                <a:ea typeface="Marykate"/>
                <a:cs typeface="Marykate"/>
                <a:sym typeface="Marykate"/>
              </a:rPr>
              <a:t>Technology Support</a:t>
            </a:r>
          </a:p>
          <a:p>
            <a:pPr marL="863591" lvl="1" indent="-431796" algn="l">
              <a:lnSpc>
                <a:spcPts val="3999"/>
              </a:lnSpc>
              <a:buFont typeface="Arial"/>
              <a:buChar char="•"/>
            </a:pPr>
            <a:r>
              <a:rPr lang="en-US" sz="3999" dirty="0">
                <a:solidFill>
                  <a:srgbClr val="FF3131"/>
                </a:solidFill>
                <a:latin typeface="Marykate"/>
                <a:ea typeface="Marykate"/>
                <a:cs typeface="Marykate"/>
                <a:sym typeface="Marykate"/>
              </a:rPr>
              <a:t>Supplemental Instructional Materials and Resources</a:t>
            </a:r>
          </a:p>
          <a:p>
            <a:pPr marL="863591" lvl="1" indent="-431796" algn="l">
              <a:lnSpc>
                <a:spcPts val="3999"/>
              </a:lnSpc>
              <a:buFont typeface="Arial"/>
              <a:buChar char="•"/>
            </a:pPr>
            <a:endParaRPr lang="en-US" sz="3999" dirty="0">
              <a:solidFill>
                <a:srgbClr val="FF3131"/>
              </a:solidFill>
              <a:latin typeface="Marykate"/>
              <a:ea typeface="Marykate"/>
              <a:cs typeface="Marykate"/>
              <a:sym typeface="Marykate"/>
            </a:endParaRPr>
          </a:p>
          <a:p>
            <a:pPr marL="431795" lvl="1">
              <a:lnSpc>
                <a:spcPts val="3999"/>
              </a:lnSpc>
            </a:pPr>
            <a:r>
              <a:rPr lang="en-US" sz="4000" dirty="0">
                <a:solidFill>
                  <a:srgbClr val="000000"/>
                </a:solidFill>
                <a:latin typeface="Marykate"/>
                <a:ea typeface="Marykate"/>
                <a:cs typeface="Marykate"/>
                <a:sym typeface="Marykate"/>
              </a:rPr>
              <a:t>At SPHS, these funds are used to pay for two Title 1 associates, along with instructional materials and funds for professional development and parent nights</a:t>
            </a:r>
            <a:r>
              <a:rPr lang="en-US" sz="4000" dirty="0">
                <a:solidFill>
                  <a:srgbClr val="FF3131"/>
                </a:solidFill>
                <a:latin typeface="Marykate"/>
                <a:ea typeface="Marykate"/>
                <a:cs typeface="Marykate"/>
                <a:sym typeface="Marykate"/>
              </a:rPr>
              <a:t>.</a:t>
            </a:r>
          </a:p>
          <a:p>
            <a:pPr marL="863591" lvl="1" indent="-431796" algn="l">
              <a:lnSpc>
                <a:spcPts val="3999"/>
              </a:lnSpc>
              <a:buFont typeface="Arial"/>
              <a:buChar char="•"/>
            </a:pPr>
            <a:endParaRPr lang="en-US" sz="3999" dirty="0">
              <a:solidFill>
                <a:srgbClr val="FF3131"/>
              </a:solidFill>
              <a:latin typeface="Marykate"/>
              <a:ea typeface="Marykate"/>
              <a:cs typeface="Marykate"/>
              <a:sym typeface="Marykate"/>
            </a:endParaRPr>
          </a:p>
          <a:p>
            <a:pPr algn="l">
              <a:lnSpc>
                <a:spcPts val="4799"/>
              </a:lnSpc>
              <a:spcBef>
                <a:spcPct val="0"/>
              </a:spcBef>
            </a:pPr>
            <a:endParaRPr lang="en-US" sz="3999" dirty="0">
              <a:solidFill>
                <a:srgbClr val="FF3131"/>
              </a:solidFill>
              <a:latin typeface="Marykate"/>
              <a:ea typeface="Marykate"/>
              <a:cs typeface="Marykate"/>
              <a:sym typeface="Marykat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sp>
        <p:nvSpPr>
          <p:cNvPr id="2" name="Freeform 2"/>
          <p:cNvSpPr/>
          <p:nvPr/>
        </p:nvSpPr>
        <p:spPr>
          <a:xfrm>
            <a:off x="17259300" y="126102"/>
            <a:ext cx="949195" cy="902598"/>
          </a:xfrm>
          <a:custGeom>
            <a:avLst/>
            <a:gdLst/>
            <a:ahLst/>
            <a:cxnLst/>
            <a:rect l="l" t="t" r="r" b="b"/>
            <a:pathLst>
              <a:path w="949195" h="902598">
                <a:moveTo>
                  <a:pt x="0" y="0"/>
                </a:moveTo>
                <a:lnTo>
                  <a:pt x="949195" y="0"/>
                </a:lnTo>
                <a:lnTo>
                  <a:pt x="949195" y="902598"/>
                </a:lnTo>
                <a:lnTo>
                  <a:pt x="0" y="90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537909"/>
            <a:ext cx="15691757" cy="654025"/>
          </a:xfrm>
          <a:prstGeom prst="rect">
            <a:avLst/>
          </a:prstGeom>
        </p:spPr>
        <p:txBody>
          <a:bodyPr wrap="square" lIns="0" tIns="0" rIns="0" bIns="0" rtlCol="0" anchor="t">
            <a:spAutoFit/>
          </a:bodyPr>
          <a:lstStyle/>
          <a:p>
            <a:pPr algn="ctr">
              <a:lnSpc>
                <a:spcPts val="5099"/>
              </a:lnSpc>
              <a:spcBef>
                <a:spcPct val="0"/>
              </a:spcBef>
            </a:pPr>
            <a:r>
              <a:rPr lang="en-US" sz="5099" dirty="0">
                <a:solidFill>
                  <a:srgbClr val="FF3131"/>
                </a:solidFill>
                <a:latin typeface="Marykate"/>
                <a:ea typeface="Marykate"/>
                <a:cs typeface="Marykate"/>
                <a:sym typeface="Marykate"/>
              </a:rPr>
              <a:t>SPHS Title I Parent &amp; Family Engagement 2025-26 Budget</a:t>
            </a:r>
          </a:p>
        </p:txBody>
      </p:sp>
      <p:sp>
        <p:nvSpPr>
          <p:cNvPr id="6" name="TextBox 6"/>
          <p:cNvSpPr txBox="1"/>
          <p:nvPr/>
        </p:nvSpPr>
        <p:spPr>
          <a:xfrm>
            <a:off x="4107544" y="2685097"/>
            <a:ext cx="9195524" cy="5029518"/>
          </a:xfrm>
          <a:prstGeom prst="rect">
            <a:avLst/>
          </a:prstGeom>
        </p:spPr>
        <p:txBody>
          <a:bodyPr wrap="square" lIns="0" tIns="0" rIns="0" bIns="0" rtlCol="0" anchor="t">
            <a:spAutoFit/>
          </a:bodyPr>
          <a:lstStyle/>
          <a:p>
            <a:pPr algn="ctr">
              <a:lnSpc>
                <a:spcPts val="2999"/>
              </a:lnSpc>
            </a:pPr>
            <a:r>
              <a:rPr lang="en-US" sz="4800" dirty="0">
                <a:solidFill>
                  <a:srgbClr val="FF3131"/>
                </a:solidFill>
                <a:latin typeface="Marykate"/>
                <a:ea typeface="Marykate"/>
                <a:cs typeface="Marykate"/>
                <a:sym typeface="Marykate"/>
              </a:rPr>
              <a:t>Total Allocation- $92,160.00</a:t>
            </a:r>
          </a:p>
          <a:p>
            <a:pPr algn="ctr">
              <a:lnSpc>
                <a:spcPts val="2999"/>
              </a:lnSpc>
            </a:pPr>
            <a:endParaRPr lang="en-US" sz="4800" dirty="0">
              <a:solidFill>
                <a:srgbClr val="FF3131"/>
              </a:solidFill>
              <a:latin typeface="Marykate"/>
              <a:ea typeface="Marykate"/>
              <a:cs typeface="Marykate"/>
              <a:sym typeface="Marykate"/>
            </a:endParaRPr>
          </a:p>
          <a:p>
            <a:pPr marL="647697" lvl="1" indent="-323848" algn="ctr">
              <a:lnSpc>
                <a:spcPts val="2999"/>
              </a:lnSpc>
              <a:buFont typeface="Arial"/>
              <a:buChar char="•"/>
            </a:pPr>
            <a:r>
              <a:rPr lang="en-US" sz="4800" dirty="0">
                <a:solidFill>
                  <a:srgbClr val="FF3131"/>
                </a:solidFill>
                <a:latin typeface="Marykate"/>
                <a:ea typeface="Marykate"/>
                <a:cs typeface="Marykate"/>
                <a:sym typeface="Marykate"/>
              </a:rPr>
              <a:t>Title 1 Support Assistants (2) - $87,762.67</a:t>
            </a:r>
          </a:p>
          <a:p>
            <a:pPr marL="647697" lvl="1" indent="-323848" algn="ctr">
              <a:lnSpc>
                <a:spcPts val="2999"/>
              </a:lnSpc>
              <a:buFont typeface="Arial"/>
              <a:buChar char="•"/>
            </a:pPr>
            <a:endParaRPr lang="en-US" sz="4800" dirty="0">
              <a:solidFill>
                <a:srgbClr val="FF3131"/>
              </a:solidFill>
              <a:latin typeface="Marykate"/>
              <a:ea typeface="Marykate"/>
              <a:cs typeface="Marykate"/>
              <a:sym typeface="Marykate"/>
            </a:endParaRPr>
          </a:p>
          <a:p>
            <a:pPr marL="647697" lvl="1" indent="-323848" algn="ctr">
              <a:lnSpc>
                <a:spcPts val="2999"/>
              </a:lnSpc>
              <a:buFont typeface="Arial"/>
              <a:buChar char="•"/>
            </a:pPr>
            <a:r>
              <a:rPr lang="en-US" sz="4800" dirty="0">
                <a:solidFill>
                  <a:srgbClr val="FF3131"/>
                </a:solidFill>
                <a:latin typeface="Marykate"/>
                <a:ea typeface="Marykate"/>
                <a:cs typeface="Marykate"/>
                <a:sym typeface="Marykate"/>
              </a:rPr>
              <a:t>Classroom materials $2452</a:t>
            </a:r>
          </a:p>
          <a:p>
            <a:pPr marL="647697" lvl="1" indent="-323848" algn="ctr">
              <a:lnSpc>
                <a:spcPts val="2999"/>
              </a:lnSpc>
              <a:buFont typeface="Arial"/>
              <a:buChar char="•"/>
            </a:pPr>
            <a:endParaRPr lang="en-US" sz="4800" dirty="0">
              <a:solidFill>
                <a:srgbClr val="FF3131"/>
              </a:solidFill>
              <a:latin typeface="Marykate"/>
              <a:ea typeface="Marykate"/>
              <a:cs typeface="Marykate"/>
              <a:sym typeface="Marykate"/>
            </a:endParaRPr>
          </a:p>
          <a:p>
            <a:pPr marL="647697" lvl="1" indent="-323848" algn="ctr">
              <a:lnSpc>
                <a:spcPts val="2999"/>
              </a:lnSpc>
              <a:buFont typeface="Arial"/>
              <a:buChar char="•"/>
            </a:pPr>
            <a:r>
              <a:rPr lang="en-US" sz="4800" dirty="0">
                <a:solidFill>
                  <a:srgbClr val="FF3131"/>
                </a:solidFill>
                <a:latin typeface="Marykate"/>
                <a:ea typeface="Marykate"/>
                <a:cs typeface="Marykate"/>
                <a:sym typeface="Marykate"/>
              </a:rPr>
              <a:t>Teachers Stipends to Provide Parent Training - $2450</a:t>
            </a:r>
          </a:p>
          <a:p>
            <a:pPr marL="323849" lvl="1" algn="ctr">
              <a:lnSpc>
                <a:spcPts val="2999"/>
              </a:lnSpc>
            </a:pPr>
            <a:endParaRPr lang="en-US" sz="4800" dirty="0">
              <a:solidFill>
                <a:srgbClr val="FF3131"/>
              </a:solidFill>
              <a:latin typeface="Marykate"/>
              <a:ea typeface="Marykate"/>
              <a:cs typeface="Marykate"/>
              <a:sym typeface="Marykate"/>
            </a:endParaRPr>
          </a:p>
          <a:p>
            <a:pPr marL="647697" lvl="1" indent="-323848" algn="ctr">
              <a:lnSpc>
                <a:spcPts val="2999"/>
              </a:lnSpc>
              <a:buFont typeface="Arial"/>
              <a:buChar char="•"/>
            </a:pPr>
            <a:r>
              <a:rPr lang="en-US" sz="4800" dirty="0">
                <a:solidFill>
                  <a:srgbClr val="FF3131"/>
                </a:solidFill>
                <a:latin typeface="Marykate"/>
                <a:ea typeface="Marykate"/>
                <a:cs typeface="Marykate"/>
                <a:sym typeface="Marykate"/>
              </a:rPr>
              <a:t>Family Engagement Resources - $1210</a:t>
            </a:r>
          </a:p>
          <a:p>
            <a:pPr marL="323849" lvl="1" algn="ctr">
              <a:lnSpc>
                <a:spcPts val="2999"/>
              </a:lnSpc>
            </a:pPr>
            <a:r>
              <a:rPr lang="en-US" sz="4800" dirty="0">
                <a:solidFill>
                  <a:srgbClr val="FF3131"/>
                </a:solidFill>
                <a:latin typeface="Marykate"/>
                <a:ea typeface="Marykate"/>
                <a:cs typeface="Marykate"/>
                <a:sym typeface="Marykate"/>
              </a:rPr>
              <a:t> </a:t>
            </a:r>
          </a:p>
          <a:p>
            <a:pPr marL="647697" lvl="1" indent="-323848" algn="ctr">
              <a:lnSpc>
                <a:spcPts val="2999"/>
              </a:lnSpc>
              <a:buFont typeface="Arial"/>
              <a:buChar char="•"/>
            </a:pPr>
            <a:r>
              <a:rPr lang="en-US" sz="4800" dirty="0" err="1">
                <a:solidFill>
                  <a:srgbClr val="FF3131"/>
                </a:solidFill>
                <a:latin typeface="Marykate"/>
                <a:ea typeface="Marykate"/>
                <a:cs typeface="Marykate"/>
                <a:sym typeface="Marykate"/>
              </a:rPr>
              <a:t>Substitutues</a:t>
            </a:r>
            <a:r>
              <a:rPr lang="en-US" sz="4800" dirty="0">
                <a:solidFill>
                  <a:srgbClr val="FF3131"/>
                </a:solidFill>
                <a:latin typeface="Marykate"/>
                <a:ea typeface="Marykate"/>
                <a:cs typeface="Marykate"/>
                <a:sym typeface="Marykate"/>
              </a:rPr>
              <a:t>- $1420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flipV="1">
            <a:off x="12405949" y="0"/>
            <a:ext cx="5992584" cy="3377638"/>
          </a:xfrm>
          <a:custGeom>
            <a:avLst/>
            <a:gdLst/>
            <a:ahLst/>
            <a:cxnLst/>
            <a:rect l="l" t="t" r="r" b="b"/>
            <a:pathLst>
              <a:path w="5992584" h="3377638">
                <a:moveTo>
                  <a:pt x="0" y="3377638"/>
                </a:moveTo>
                <a:lnTo>
                  <a:pt x="5992584" y="3377638"/>
                </a:lnTo>
                <a:lnTo>
                  <a:pt x="5992584" y="0"/>
                </a:lnTo>
                <a:lnTo>
                  <a:pt x="0" y="0"/>
                </a:lnTo>
                <a:lnTo>
                  <a:pt x="0" y="337763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8728410">
            <a:off x="15758812" y="5944139"/>
            <a:ext cx="3775429" cy="1125764"/>
          </a:xfrm>
          <a:custGeom>
            <a:avLst/>
            <a:gdLst/>
            <a:ahLst/>
            <a:cxnLst/>
            <a:rect l="l" t="t" r="r" b="b"/>
            <a:pathLst>
              <a:path w="3775429" h="1125764">
                <a:moveTo>
                  <a:pt x="0" y="0"/>
                </a:moveTo>
                <a:lnTo>
                  <a:pt x="3775429" y="0"/>
                </a:lnTo>
                <a:lnTo>
                  <a:pt x="3775429" y="1125764"/>
                </a:lnTo>
                <a:lnTo>
                  <a:pt x="0" y="11257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8638056" y="3672522"/>
            <a:ext cx="2243512" cy="2243512"/>
          </a:xfrm>
          <a:custGeom>
            <a:avLst/>
            <a:gdLst/>
            <a:ahLst/>
            <a:cxnLst/>
            <a:rect l="l" t="t" r="r" b="b"/>
            <a:pathLst>
              <a:path w="2243512" h="2243512">
                <a:moveTo>
                  <a:pt x="0" y="0"/>
                </a:moveTo>
                <a:lnTo>
                  <a:pt x="2243512" y="0"/>
                </a:lnTo>
                <a:lnTo>
                  <a:pt x="2243512" y="2243512"/>
                </a:lnTo>
                <a:lnTo>
                  <a:pt x="0" y="2243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137454" y="880908"/>
            <a:ext cx="5521396" cy="1033222"/>
          </a:xfrm>
          <a:prstGeom prst="rect">
            <a:avLst/>
          </a:prstGeom>
        </p:spPr>
        <p:txBody>
          <a:bodyPr lIns="0" tIns="0" rIns="0" bIns="0" rtlCol="0" anchor="t">
            <a:spAutoFit/>
          </a:bodyPr>
          <a:lstStyle/>
          <a:p>
            <a:pPr algn="l">
              <a:lnSpc>
                <a:spcPts val="7121"/>
              </a:lnSpc>
            </a:pPr>
            <a:r>
              <a:rPr lang="en-US" sz="8901" spc="-178">
                <a:solidFill>
                  <a:srgbClr val="EC635B"/>
                </a:solidFill>
                <a:latin typeface="Marykate"/>
                <a:ea typeface="Marykate"/>
                <a:cs typeface="Marykate"/>
                <a:sym typeface="Marykate"/>
              </a:rPr>
              <a:t>PARENT’S</a:t>
            </a:r>
          </a:p>
        </p:txBody>
      </p:sp>
      <p:sp>
        <p:nvSpPr>
          <p:cNvPr id="7" name="TextBox 7"/>
          <p:cNvSpPr txBox="1"/>
          <p:nvPr/>
        </p:nvSpPr>
        <p:spPr>
          <a:xfrm>
            <a:off x="1294975" y="1919689"/>
            <a:ext cx="6979726" cy="1155764"/>
          </a:xfrm>
          <a:prstGeom prst="rect">
            <a:avLst/>
          </a:prstGeom>
        </p:spPr>
        <p:txBody>
          <a:bodyPr lIns="0" tIns="0" rIns="0" bIns="0" rtlCol="0" anchor="t">
            <a:spAutoFit/>
          </a:bodyPr>
          <a:lstStyle/>
          <a:p>
            <a:pPr algn="l">
              <a:lnSpc>
                <a:spcPts val="8000"/>
              </a:lnSpc>
            </a:pPr>
            <a:r>
              <a:rPr lang="en-US" sz="10001" spc="-200">
                <a:solidFill>
                  <a:srgbClr val="EC635B"/>
                </a:solidFill>
                <a:latin typeface="Marykate"/>
                <a:ea typeface="Marykate"/>
                <a:cs typeface="Marykate"/>
                <a:sym typeface="Marykate"/>
              </a:rPr>
              <a:t>RIGHT TO KNOW</a:t>
            </a:r>
          </a:p>
        </p:txBody>
      </p:sp>
      <p:sp>
        <p:nvSpPr>
          <p:cNvPr id="8" name="TextBox 8"/>
          <p:cNvSpPr txBox="1"/>
          <p:nvPr/>
        </p:nvSpPr>
        <p:spPr>
          <a:xfrm>
            <a:off x="11138743" y="3775996"/>
            <a:ext cx="4592806" cy="1706472"/>
          </a:xfrm>
          <a:prstGeom prst="rect">
            <a:avLst/>
          </a:prstGeom>
        </p:spPr>
        <p:txBody>
          <a:bodyPr lIns="0" tIns="0" rIns="0" bIns="0" rtlCol="0" anchor="t">
            <a:spAutoFit/>
          </a:bodyPr>
          <a:lstStyle/>
          <a:p>
            <a:pPr marL="0" lvl="0" indent="0" algn="l">
              <a:lnSpc>
                <a:spcPts val="4559"/>
              </a:lnSpc>
              <a:spcBef>
                <a:spcPct val="0"/>
              </a:spcBef>
            </a:pPr>
            <a:r>
              <a:rPr lang="en-US" sz="3257">
                <a:solidFill>
                  <a:srgbClr val="3C3C3C"/>
                </a:solidFill>
                <a:latin typeface="Nunito 1"/>
                <a:ea typeface="Nunito 1"/>
                <a:cs typeface="Nunito 1"/>
                <a:sym typeface="Nunito 1"/>
              </a:rPr>
              <a:t>Be notified of non-highly qualified or out-of-field teachers at the school </a:t>
            </a:r>
          </a:p>
        </p:txBody>
      </p:sp>
      <p:sp>
        <p:nvSpPr>
          <p:cNvPr id="9" name="TextBox 9"/>
          <p:cNvSpPr txBox="1"/>
          <p:nvPr/>
        </p:nvSpPr>
        <p:spPr>
          <a:xfrm>
            <a:off x="2514265" y="7166943"/>
            <a:ext cx="5704692" cy="1736725"/>
          </a:xfrm>
          <a:prstGeom prst="rect">
            <a:avLst/>
          </a:prstGeom>
        </p:spPr>
        <p:txBody>
          <a:bodyPr lIns="0" tIns="0" rIns="0" bIns="0" rtlCol="0" anchor="t">
            <a:spAutoFit/>
          </a:bodyPr>
          <a:lstStyle/>
          <a:p>
            <a:pPr marL="0" lvl="0" indent="0" algn="l">
              <a:lnSpc>
                <a:spcPts val="3499"/>
              </a:lnSpc>
            </a:pPr>
            <a:r>
              <a:rPr lang="en-US" sz="2499">
                <a:solidFill>
                  <a:srgbClr val="3C3C3C"/>
                </a:solidFill>
                <a:latin typeface="Nunito 1"/>
                <a:ea typeface="Nunito 1"/>
                <a:cs typeface="Nunito 1"/>
                <a:sym typeface="Nunito 1"/>
              </a:rPr>
              <a:t>Request and receive information on the qualifications of your child’s teacher and supplemental personnel working with your child. </a:t>
            </a:r>
          </a:p>
        </p:txBody>
      </p:sp>
      <p:sp>
        <p:nvSpPr>
          <p:cNvPr id="10" name="TextBox 10"/>
          <p:cNvSpPr txBox="1"/>
          <p:nvPr/>
        </p:nvSpPr>
        <p:spPr>
          <a:xfrm>
            <a:off x="2769627" y="3745744"/>
            <a:ext cx="5608571" cy="1736725"/>
          </a:xfrm>
          <a:prstGeom prst="rect">
            <a:avLst/>
          </a:prstGeom>
        </p:spPr>
        <p:txBody>
          <a:bodyPr lIns="0" tIns="0" rIns="0" bIns="0" rtlCol="0" anchor="t">
            <a:spAutoFit/>
          </a:bodyPr>
          <a:lstStyle/>
          <a:p>
            <a:pPr marL="0" lvl="0" indent="0" algn="l">
              <a:lnSpc>
                <a:spcPts val="3499"/>
              </a:lnSpc>
              <a:spcBef>
                <a:spcPct val="0"/>
              </a:spcBef>
            </a:pPr>
            <a:r>
              <a:rPr lang="en-US" sz="2499">
                <a:solidFill>
                  <a:srgbClr val="3C3C3C"/>
                </a:solidFill>
                <a:latin typeface="Nunito 1"/>
                <a:ea typeface="Nunito 1"/>
                <a:cs typeface="Nunito 1"/>
                <a:sym typeface="Nunito 1"/>
              </a:rPr>
              <a:t>Be provided information on your child’s level of achievement on assessments in Reading/Language Arts, Writing, Mathematics and Science</a:t>
            </a:r>
          </a:p>
        </p:txBody>
      </p:sp>
      <p:sp>
        <p:nvSpPr>
          <p:cNvPr id="11" name="TextBox 11"/>
          <p:cNvSpPr txBox="1"/>
          <p:nvPr/>
        </p:nvSpPr>
        <p:spPr>
          <a:xfrm>
            <a:off x="11138743" y="7455868"/>
            <a:ext cx="5251339" cy="1364529"/>
          </a:xfrm>
          <a:prstGeom prst="rect">
            <a:avLst/>
          </a:prstGeom>
        </p:spPr>
        <p:txBody>
          <a:bodyPr lIns="0" tIns="0" rIns="0" bIns="0" rtlCol="0" anchor="t">
            <a:spAutoFit/>
          </a:bodyPr>
          <a:lstStyle/>
          <a:p>
            <a:pPr algn="l">
              <a:lnSpc>
                <a:spcPts val="2690"/>
              </a:lnSpc>
              <a:spcBef>
                <a:spcPct val="0"/>
              </a:spcBef>
            </a:pPr>
            <a:r>
              <a:rPr lang="en-US" sz="2690">
                <a:solidFill>
                  <a:srgbClr val="000000"/>
                </a:solidFill>
                <a:latin typeface="Nunito 1"/>
                <a:ea typeface="Nunito 1"/>
                <a:cs typeface="Nunito 1"/>
                <a:sym typeface="Nunito 1"/>
              </a:rPr>
              <a:t>Be informed if your child is taught by a non-highly qualified teacher for four or more consecutive weeks.</a:t>
            </a:r>
          </a:p>
        </p:txBody>
      </p:sp>
      <p:sp>
        <p:nvSpPr>
          <p:cNvPr id="12" name="Freeform 12"/>
          <p:cNvSpPr/>
          <p:nvPr/>
        </p:nvSpPr>
        <p:spPr>
          <a:xfrm>
            <a:off x="270753" y="3672522"/>
            <a:ext cx="2243512" cy="2243512"/>
          </a:xfrm>
          <a:custGeom>
            <a:avLst/>
            <a:gdLst/>
            <a:ahLst/>
            <a:cxnLst/>
            <a:rect l="l" t="t" r="r" b="b"/>
            <a:pathLst>
              <a:path w="2243512" h="2243512">
                <a:moveTo>
                  <a:pt x="0" y="0"/>
                </a:moveTo>
                <a:lnTo>
                  <a:pt x="2243512" y="0"/>
                </a:lnTo>
                <a:lnTo>
                  <a:pt x="2243512" y="2243512"/>
                </a:lnTo>
                <a:lnTo>
                  <a:pt x="0" y="2243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8638056" y="6804637"/>
            <a:ext cx="2243512" cy="2243512"/>
          </a:xfrm>
          <a:custGeom>
            <a:avLst/>
            <a:gdLst/>
            <a:ahLst/>
            <a:cxnLst/>
            <a:rect l="l" t="t" r="r" b="b"/>
            <a:pathLst>
              <a:path w="2243512" h="2243512">
                <a:moveTo>
                  <a:pt x="0" y="0"/>
                </a:moveTo>
                <a:lnTo>
                  <a:pt x="2243512" y="0"/>
                </a:lnTo>
                <a:lnTo>
                  <a:pt x="2243512" y="2243511"/>
                </a:lnTo>
                <a:lnTo>
                  <a:pt x="0" y="22435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270753" y="6918936"/>
            <a:ext cx="2243512" cy="2243512"/>
          </a:xfrm>
          <a:custGeom>
            <a:avLst/>
            <a:gdLst/>
            <a:ahLst/>
            <a:cxnLst/>
            <a:rect l="l" t="t" r="r" b="b"/>
            <a:pathLst>
              <a:path w="2243512" h="2243512">
                <a:moveTo>
                  <a:pt x="0" y="0"/>
                </a:moveTo>
                <a:lnTo>
                  <a:pt x="2243512" y="0"/>
                </a:lnTo>
                <a:lnTo>
                  <a:pt x="2243512" y="2243512"/>
                </a:lnTo>
                <a:lnTo>
                  <a:pt x="0" y="2243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CFC8"/>
        </a:solidFill>
        <a:effectLst/>
      </p:bgPr>
    </p:bg>
    <p:spTree>
      <p:nvGrpSpPr>
        <p:cNvPr id="1" name=""/>
        <p:cNvGrpSpPr/>
        <p:nvPr/>
      </p:nvGrpSpPr>
      <p:grpSpPr>
        <a:xfrm>
          <a:off x="0" y="0"/>
          <a:ext cx="0" cy="0"/>
          <a:chOff x="0" y="0"/>
          <a:chExt cx="0" cy="0"/>
        </a:xfrm>
      </p:grpSpPr>
      <p:sp>
        <p:nvSpPr>
          <p:cNvPr id="2" name="Freeform 2"/>
          <p:cNvSpPr/>
          <p:nvPr/>
        </p:nvSpPr>
        <p:spPr>
          <a:xfrm>
            <a:off x="17171929" y="126102"/>
            <a:ext cx="949195" cy="902598"/>
          </a:xfrm>
          <a:custGeom>
            <a:avLst/>
            <a:gdLst/>
            <a:ahLst/>
            <a:cxnLst/>
            <a:rect l="l" t="t" r="r" b="b"/>
            <a:pathLst>
              <a:path w="949195" h="902598">
                <a:moveTo>
                  <a:pt x="0" y="0"/>
                </a:moveTo>
                <a:lnTo>
                  <a:pt x="949194" y="0"/>
                </a:lnTo>
                <a:lnTo>
                  <a:pt x="949194" y="902598"/>
                </a:lnTo>
                <a:lnTo>
                  <a:pt x="0" y="90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922218" y="3963905"/>
            <a:ext cx="14630634" cy="2359190"/>
          </a:xfrm>
          <a:custGeom>
            <a:avLst/>
            <a:gdLst/>
            <a:ahLst/>
            <a:cxnLst/>
            <a:rect l="l" t="t" r="r" b="b"/>
            <a:pathLst>
              <a:path w="14630634" h="2359190">
                <a:moveTo>
                  <a:pt x="0" y="0"/>
                </a:moveTo>
                <a:lnTo>
                  <a:pt x="14630635" y="0"/>
                </a:lnTo>
                <a:lnTo>
                  <a:pt x="14630635" y="2359190"/>
                </a:lnTo>
                <a:lnTo>
                  <a:pt x="0" y="23591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248186" y="282303"/>
            <a:ext cx="11175262" cy="882012"/>
          </a:xfrm>
          <a:prstGeom prst="rect">
            <a:avLst/>
          </a:prstGeom>
        </p:spPr>
        <p:txBody>
          <a:bodyPr lIns="0" tIns="0" rIns="0" bIns="0" rtlCol="0" anchor="t">
            <a:spAutoFit/>
          </a:bodyPr>
          <a:lstStyle/>
          <a:p>
            <a:pPr algn="l">
              <a:lnSpc>
                <a:spcPts val="6599"/>
              </a:lnSpc>
              <a:spcBef>
                <a:spcPct val="0"/>
              </a:spcBef>
            </a:pPr>
            <a:r>
              <a:rPr lang="en-US" sz="6599">
                <a:solidFill>
                  <a:srgbClr val="000000"/>
                </a:solidFill>
                <a:latin typeface="Marykate"/>
                <a:ea typeface="Marykate"/>
                <a:cs typeface="Marykate"/>
                <a:sym typeface="Marykate"/>
              </a:rPr>
              <a:t>Working Together for Student Success</a:t>
            </a:r>
          </a:p>
        </p:txBody>
      </p:sp>
      <p:sp>
        <p:nvSpPr>
          <p:cNvPr id="5" name="TextBox 5"/>
          <p:cNvSpPr txBox="1"/>
          <p:nvPr/>
        </p:nvSpPr>
        <p:spPr>
          <a:xfrm>
            <a:off x="1469043" y="3394677"/>
            <a:ext cx="3475529" cy="527684"/>
          </a:xfrm>
          <a:prstGeom prst="rect">
            <a:avLst/>
          </a:prstGeom>
        </p:spPr>
        <p:txBody>
          <a:bodyPr lIns="0" tIns="0" rIns="0" bIns="0" rtlCol="0" anchor="t">
            <a:spAutoFit/>
          </a:bodyPr>
          <a:lstStyle/>
          <a:p>
            <a:pPr algn="ctr">
              <a:lnSpc>
                <a:spcPts val="3899"/>
              </a:lnSpc>
              <a:spcBef>
                <a:spcPct val="0"/>
              </a:spcBef>
            </a:pPr>
            <a:r>
              <a:rPr lang="en-US" sz="3899">
                <a:solidFill>
                  <a:srgbClr val="000000"/>
                </a:solidFill>
                <a:latin typeface="Marykate"/>
                <a:ea typeface="Marykate"/>
                <a:cs typeface="Marykate"/>
                <a:sym typeface="Marykate"/>
              </a:rPr>
              <a:t>SCHOOL</a:t>
            </a:r>
          </a:p>
        </p:txBody>
      </p:sp>
      <p:sp>
        <p:nvSpPr>
          <p:cNvPr id="6" name="TextBox 6"/>
          <p:cNvSpPr txBox="1"/>
          <p:nvPr/>
        </p:nvSpPr>
        <p:spPr>
          <a:xfrm>
            <a:off x="5246848" y="3394677"/>
            <a:ext cx="3475529" cy="527684"/>
          </a:xfrm>
          <a:prstGeom prst="rect">
            <a:avLst/>
          </a:prstGeom>
        </p:spPr>
        <p:txBody>
          <a:bodyPr lIns="0" tIns="0" rIns="0" bIns="0" rtlCol="0" anchor="t">
            <a:spAutoFit/>
          </a:bodyPr>
          <a:lstStyle/>
          <a:p>
            <a:pPr algn="ctr">
              <a:lnSpc>
                <a:spcPts val="3899"/>
              </a:lnSpc>
              <a:spcBef>
                <a:spcPct val="0"/>
              </a:spcBef>
            </a:pPr>
            <a:r>
              <a:rPr lang="en-US" sz="3899">
                <a:solidFill>
                  <a:srgbClr val="000000"/>
                </a:solidFill>
                <a:latin typeface="Marykate"/>
                <a:ea typeface="Marykate"/>
                <a:cs typeface="Marykate"/>
                <a:sym typeface="Marykate"/>
              </a:rPr>
              <a:t>TITLE I</a:t>
            </a:r>
          </a:p>
        </p:txBody>
      </p:sp>
      <p:sp>
        <p:nvSpPr>
          <p:cNvPr id="7" name="TextBox 7"/>
          <p:cNvSpPr txBox="1"/>
          <p:nvPr/>
        </p:nvSpPr>
        <p:spPr>
          <a:xfrm>
            <a:off x="9024654" y="3394677"/>
            <a:ext cx="3475529" cy="527684"/>
          </a:xfrm>
          <a:prstGeom prst="rect">
            <a:avLst/>
          </a:prstGeom>
        </p:spPr>
        <p:txBody>
          <a:bodyPr lIns="0" tIns="0" rIns="0" bIns="0" rtlCol="0" anchor="t">
            <a:spAutoFit/>
          </a:bodyPr>
          <a:lstStyle/>
          <a:p>
            <a:pPr algn="ctr">
              <a:lnSpc>
                <a:spcPts val="3899"/>
              </a:lnSpc>
              <a:spcBef>
                <a:spcPct val="0"/>
              </a:spcBef>
            </a:pPr>
            <a:r>
              <a:rPr lang="en-US" sz="3899">
                <a:solidFill>
                  <a:srgbClr val="000000"/>
                </a:solidFill>
                <a:latin typeface="Marykate"/>
                <a:ea typeface="Marykate"/>
                <a:cs typeface="Marykate"/>
                <a:sym typeface="Marykate"/>
              </a:rPr>
              <a:t>PARENT</a:t>
            </a:r>
          </a:p>
        </p:txBody>
      </p:sp>
      <p:sp>
        <p:nvSpPr>
          <p:cNvPr id="8" name="TextBox 8"/>
          <p:cNvSpPr txBox="1"/>
          <p:nvPr/>
        </p:nvSpPr>
        <p:spPr>
          <a:xfrm>
            <a:off x="12802459" y="3394677"/>
            <a:ext cx="3475529" cy="527684"/>
          </a:xfrm>
          <a:prstGeom prst="rect">
            <a:avLst/>
          </a:prstGeom>
        </p:spPr>
        <p:txBody>
          <a:bodyPr lIns="0" tIns="0" rIns="0" bIns="0" rtlCol="0" anchor="t">
            <a:spAutoFit/>
          </a:bodyPr>
          <a:lstStyle/>
          <a:p>
            <a:pPr algn="ctr">
              <a:lnSpc>
                <a:spcPts val="3899"/>
              </a:lnSpc>
              <a:spcBef>
                <a:spcPct val="0"/>
              </a:spcBef>
            </a:pPr>
            <a:r>
              <a:rPr lang="en-US" sz="3899">
                <a:solidFill>
                  <a:srgbClr val="000000"/>
                </a:solidFill>
                <a:latin typeface="Marykate"/>
                <a:ea typeface="Marykate"/>
                <a:cs typeface="Marykate"/>
                <a:sym typeface="Marykate"/>
              </a:rPr>
              <a:t>SCHOOL</a:t>
            </a:r>
          </a:p>
        </p:txBody>
      </p:sp>
      <p:sp>
        <p:nvSpPr>
          <p:cNvPr id="9" name="TextBox 9"/>
          <p:cNvSpPr txBox="1"/>
          <p:nvPr/>
        </p:nvSpPr>
        <p:spPr>
          <a:xfrm>
            <a:off x="2930317" y="4521249"/>
            <a:ext cx="2627043" cy="1214754"/>
          </a:xfrm>
          <a:prstGeom prst="rect">
            <a:avLst/>
          </a:prstGeom>
        </p:spPr>
        <p:txBody>
          <a:bodyPr lIns="0" tIns="0" rIns="0" bIns="0" rtlCol="0" anchor="t">
            <a:spAutoFit/>
          </a:bodyPr>
          <a:lstStyle/>
          <a:p>
            <a:pPr algn="ctr">
              <a:lnSpc>
                <a:spcPts val="3199"/>
              </a:lnSpc>
              <a:spcBef>
                <a:spcPct val="0"/>
              </a:spcBef>
            </a:pPr>
            <a:r>
              <a:rPr lang="en-US" sz="3199" b="1">
                <a:solidFill>
                  <a:srgbClr val="1800AD"/>
                </a:solidFill>
                <a:latin typeface="Nunito 1 Bold"/>
                <a:ea typeface="Nunito 1 Bold"/>
                <a:cs typeface="Nunito 1 Bold"/>
                <a:sym typeface="Nunito 1 Bold"/>
              </a:rPr>
              <a:t>School Improvement Plan (SIP)</a:t>
            </a:r>
          </a:p>
        </p:txBody>
      </p:sp>
      <p:sp>
        <p:nvSpPr>
          <p:cNvPr id="10" name="TextBox 10"/>
          <p:cNvSpPr txBox="1"/>
          <p:nvPr/>
        </p:nvSpPr>
        <p:spPr>
          <a:xfrm>
            <a:off x="6405085" y="4521249"/>
            <a:ext cx="2627043" cy="1214754"/>
          </a:xfrm>
          <a:prstGeom prst="rect">
            <a:avLst/>
          </a:prstGeom>
        </p:spPr>
        <p:txBody>
          <a:bodyPr lIns="0" tIns="0" rIns="0" bIns="0" rtlCol="0" anchor="t">
            <a:spAutoFit/>
          </a:bodyPr>
          <a:lstStyle/>
          <a:p>
            <a:pPr algn="ctr">
              <a:lnSpc>
                <a:spcPts val="3199"/>
              </a:lnSpc>
              <a:spcBef>
                <a:spcPct val="0"/>
              </a:spcBef>
            </a:pPr>
            <a:r>
              <a:rPr lang="en-US" sz="3199" b="1">
                <a:solidFill>
                  <a:srgbClr val="1800AD"/>
                </a:solidFill>
                <a:latin typeface="Nunito 1 Bold"/>
                <a:ea typeface="Nunito 1 Bold"/>
                <a:cs typeface="Nunito 1 Bold"/>
                <a:sym typeface="Nunito 1 Bold"/>
              </a:rPr>
              <a:t>Title I Schoolwide Plan</a:t>
            </a:r>
          </a:p>
        </p:txBody>
      </p:sp>
      <p:sp>
        <p:nvSpPr>
          <p:cNvPr id="11" name="TextBox 11"/>
          <p:cNvSpPr txBox="1"/>
          <p:nvPr/>
        </p:nvSpPr>
        <p:spPr>
          <a:xfrm>
            <a:off x="9873141" y="4321224"/>
            <a:ext cx="2627043" cy="1614804"/>
          </a:xfrm>
          <a:prstGeom prst="rect">
            <a:avLst/>
          </a:prstGeom>
        </p:spPr>
        <p:txBody>
          <a:bodyPr lIns="0" tIns="0" rIns="0" bIns="0" rtlCol="0" anchor="t">
            <a:spAutoFit/>
          </a:bodyPr>
          <a:lstStyle/>
          <a:p>
            <a:pPr algn="ctr">
              <a:lnSpc>
                <a:spcPts val="3199"/>
              </a:lnSpc>
              <a:spcBef>
                <a:spcPct val="0"/>
              </a:spcBef>
            </a:pPr>
            <a:r>
              <a:rPr lang="en-US" sz="3199" b="1">
                <a:solidFill>
                  <a:srgbClr val="1800AD"/>
                </a:solidFill>
                <a:latin typeface="Nunito 1 Bold"/>
                <a:ea typeface="Nunito 1 Bold"/>
                <a:cs typeface="Nunito 1 Bold"/>
                <a:sym typeface="Nunito 1 Bold"/>
              </a:rPr>
              <a:t>Parent and Family Engagement Plan (PFEP)</a:t>
            </a:r>
          </a:p>
        </p:txBody>
      </p:sp>
      <p:sp>
        <p:nvSpPr>
          <p:cNvPr id="12" name="TextBox 12"/>
          <p:cNvSpPr txBox="1"/>
          <p:nvPr/>
        </p:nvSpPr>
        <p:spPr>
          <a:xfrm>
            <a:off x="13347908" y="4321224"/>
            <a:ext cx="2627043" cy="1614804"/>
          </a:xfrm>
          <a:prstGeom prst="rect">
            <a:avLst/>
          </a:prstGeom>
        </p:spPr>
        <p:txBody>
          <a:bodyPr lIns="0" tIns="0" rIns="0" bIns="0" rtlCol="0" anchor="t">
            <a:spAutoFit/>
          </a:bodyPr>
          <a:lstStyle/>
          <a:p>
            <a:pPr algn="ctr">
              <a:lnSpc>
                <a:spcPts val="3199"/>
              </a:lnSpc>
              <a:spcBef>
                <a:spcPct val="0"/>
              </a:spcBef>
            </a:pPr>
            <a:r>
              <a:rPr lang="en-US" sz="3199" b="1">
                <a:solidFill>
                  <a:srgbClr val="1800AD"/>
                </a:solidFill>
                <a:latin typeface="Nunito 1 Bold"/>
                <a:ea typeface="Nunito 1 Bold"/>
                <a:cs typeface="Nunito 1 Bold"/>
                <a:sym typeface="Nunito 1 Bold"/>
              </a:rPr>
              <a:t>School - Parent - Student - Compact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3D026967A4046BE26681A1BDA4EAC" ma:contentTypeVersion="10" ma:contentTypeDescription="Create a new document." ma:contentTypeScope="" ma:versionID="9431f7e1490dd2671f19502287c52473">
  <xsd:schema xmlns:xsd="http://www.w3.org/2001/XMLSchema" xmlns:xs="http://www.w3.org/2001/XMLSchema" xmlns:p="http://schemas.microsoft.com/office/2006/metadata/properties" xmlns:ns2="44a7b1e0-5162-45a8-ac42-6c84c9af6a68" xmlns:ns3="252a0df3-8449-435b-82ff-91209f3fa82c" targetNamespace="http://schemas.microsoft.com/office/2006/metadata/properties" ma:root="true" ma:fieldsID="860ea0619d4f7e54b56d25bb244c01af" ns2:_="" ns3:_="">
    <xsd:import namespace="44a7b1e0-5162-45a8-ac42-6c84c9af6a68"/>
    <xsd:import namespace="252a0df3-8449-435b-82ff-91209f3fa8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7b1e0-5162-45a8-ac42-6c84c9af6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2a0df3-8449-435b-82ff-91209f3fa8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E55FAE-4B42-4A70-AD66-B99CA5B5198B}">
  <ds:schemaRefs>
    <ds:schemaRef ds:uri="252a0df3-8449-435b-82ff-91209f3fa82c"/>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44a7b1e0-5162-45a8-ac42-6c84c9af6a6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402D85A-CEB4-482C-8DEA-F0BFD77FA43F}">
  <ds:schemaRefs>
    <ds:schemaRef ds:uri="http://schemas.microsoft.com/sharepoint/v3/contenttype/forms"/>
  </ds:schemaRefs>
</ds:datastoreItem>
</file>

<file path=customXml/itemProps3.xml><?xml version="1.0" encoding="utf-8"?>
<ds:datastoreItem xmlns:ds="http://schemas.openxmlformats.org/officeDocument/2006/customXml" ds:itemID="{837AE467-7607-4C53-A2A9-E66E4FB66AD1}">
  <ds:schemaRefs>
    <ds:schemaRef ds:uri="252a0df3-8449-435b-82ff-91209f3fa82c"/>
    <ds:schemaRef ds:uri="44a7b1e0-5162-45a8-ac42-6c84c9af6a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105</TotalTime>
  <Words>1485</Words>
  <Application>Microsoft Office PowerPoint</Application>
  <PresentationFormat>Custom</PresentationFormat>
  <Paragraphs>216</Paragraphs>
  <Slides>18</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Nunito 1</vt:lpstr>
      <vt:lpstr>Arial</vt:lpstr>
      <vt:lpstr>Marykate</vt:lpstr>
      <vt:lpstr>Calibri</vt:lpstr>
      <vt:lpstr>Nunito 1 Bold</vt:lpstr>
      <vt:lpstr>Nunito 1 Bold Italics</vt:lpstr>
      <vt:lpstr>Nunito 2 Bold</vt:lpstr>
      <vt:lpstr>Office Theme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Creative Education Presentation</dc:title>
  <dc:creator>Ventura Cassandra</dc:creator>
  <cp:lastModifiedBy>Gryder Shannon</cp:lastModifiedBy>
  <cp:revision>2</cp:revision>
  <dcterms:created xsi:type="dcterms:W3CDTF">2006-08-16T00:00:00Z</dcterms:created>
  <dcterms:modified xsi:type="dcterms:W3CDTF">2025-08-21T11:55:49Z</dcterms:modified>
  <dc:identifier>DAGtJEngP-4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0x010100C413D026967A4046BE26681A1BDA4EAC</vt:lpwstr>
  </property>
</Properties>
</file>